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xls" ContentType="application/vnd.ms-excel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8.0.0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749" r:id="rId1"/>
  </p:sldMasterIdLst>
  <p:notesMasterIdLst>
    <p:notesMasterId r:id="rId2"/>
  </p:notesMasterIdLst>
  <p:handoutMasterIdLst>
    <p:handoutMasterId r:id="rId3"/>
  </p:handoutMasterIdLst>
  <p:sldIdLst>
    <p:sldId id="861" r:id="rId4"/>
    <p:sldId id="913" r:id="rId5"/>
    <p:sldId id="910" r:id="rId6"/>
    <p:sldId id="942" r:id="rId7"/>
    <p:sldId id="943" r:id="rId8"/>
    <p:sldId id="980" r:id="rId9"/>
    <p:sldId id="981" r:id="rId10"/>
    <p:sldId id="982" r:id="rId11"/>
    <p:sldId id="983" r:id="rId12"/>
    <p:sldId id="984" r:id="rId13"/>
    <p:sldId id="985" r:id="rId14"/>
    <p:sldId id="986" r:id="rId15"/>
    <p:sldId id="919" r:id="rId16"/>
    <p:sldId id="987" r:id="rId17"/>
    <p:sldId id="924" r:id="rId18"/>
    <p:sldId id="945" r:id="rId19"/>
    <p:sldId id="963" r:id="rId20"/>
    <p:sldId id="962" r:id="rId21"/>
    <p:sldId id="925" r:id="rId22"/>
    <p:sldId id="926" r:id="rId23"/>
    <p:sldId id="927" r:id="rId24"/>
    <p:sldId id="928" r:id="rId25"/>
    <p:sldId id="949" r:id="rId26"/>
    <p:sldId id="964" r:id="rId27"/>
    <p:sldId id="929" r:id="rId28"/>
    <p:sldId id="965" r:id="rId29"/>
    <p:sldId id="966" r:id="rId30"/>
    <p:sldId id="967" r:id="rId31"/>
    <p:sldId id="931" r:id="rId32"/>
    <p:sldId id="947" r:id="rId33"/>
    <p:sldId id="932" r:id="rId34"/>
    <p:sldId id="934" r:id="rId35"/>
    <p:sldId id="936" r:id="rId36"/>
    <p:sldId id="937" r:id="rId37"/>
    <p:sldId id="938" r:id="rId38"/>
    <p:sldId id="939" r:id="rId39"/>
    <p:sldId id="988" r:id="rId40"/>
    <p:sldId id="912" r:id="rId41"/>
  </p:sldIdLst>
  <p:sldSz cx="9144000" cy="6858000" type="screen4x3"/>
  <p:notesSz cx="6797675" cy="9926638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3B3B3"/>
    <a:srgbClr val="E5E5E9"/>
    <a:srgbClr val="CCCCD4"/>
    <a:srgbClr val="7171FF"/>
    <a:srgbClr val="B4B4B4"/>
    <a:srgbClr val="000099"/>
    <a:srgbClr val="CC6600"/>
    <a:srgbClr val="FF6600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4" autoAdjust="0"/>
    <p:restoredTop sz="98464" autoAdjust="0"/>
  </p:normalViewPr>
  <p:slideViewPr>
    <p:cSldViewPr>
      <p:cViewPr>
        <p:scale>
          <a:sx n="100" d="100"/>
          <a:sy n="100" d="100"/>
        </p:scale>
        <p:origin x="-2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08"/>
    </p:cViewPr>
  </p:sorterViewPr>
  <p:notesViewPr>
    <p:cSldViewPr>
      <p:cViewPr varScale="1">
        <p:scale>
          <a:sx n="53" d="100"/>
          <a:sy n="53" d="100"/>
        </p:scale>
        <p:origin x="-180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plotArea>
      <c:layout>
        <c:manualLayout>
          <c:layoutTarget val="inner"/>
          <c:xMode val="edge"/>
          <c:yMode val="edge"/>
          <c:x val="0.06183198094367981"/>
          <c:y val="0.048167560249567032"/>
          <c:w val="0.95085388422012329"/>
          <c:h val="0.92635142803192139"/>
        </c:manualLayout>
      </c:layout>
      <c:lineChart>
        <c:grouping/>
        <c:varyColors val="0"/>
        <c:ser>
          <c:idx val="4"/>
          <c:order val="0"/>
          <c:tx>
            <c:strRef>
              <c:f>Table!$A$10</c:f>
              <c:strCache>
                <c:ptCount val="1"/>
                <c:pt idx="0">
                  <c:v>OECD 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Table!$B$5:$AD$5</c:f>
              <c:numCache>
                <c:formatCode>General</c:formatCod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numCache>
            </c:numRef>
          </c:cat>
          <c:val>
            <c:numRef>
              <c:f>Table!$B$10:$AD$10</c:f>
              <c:numCache>
                <c:formatCode>General</c:formatCode>
                <c:ptCount val="29"/>
                <c:pt idx="0">
                  <c:v>-3</c:v>
                </c:pt>
                <c:pt idx="1">
                  <c:v>-2.8</c:v>
                </c:pt>
                <c:pt idx="2">
                  <c:v>-4.4</c:v>
                </c:pt>
                <c:pt idx="3">
                  <c:v>-4.9</c:v>
                </c:pt>
                <c:pt idx="4">
                  <c:v>-4.1</c:v>
                </c:pt>
                <c:pt idx="5">
                  <c:v>-4</c:v>
                </c:pt>
                <c:pt idx="6">
                  <c:v>-3.9</c:v>
                </c:pt>
                <c:pt idx="7">
                  <c:v>-2.9</c:v>
                </c:pt>
                <c:pt idx="8">
                  <c:v>-2</c:v>
                </c:pt>
                <c:pt idx="9">
                  <c:v>-1.7</c:v>
                </c:pt>
                <c:pt idx="10">
                  <c:v>-2.4</c:v>
                </c:pt>
                <c:pt idx="11">
                  <c:v>-3.7</c:v>
                </c:pt>
                <c:pt idx="12">
                  <c:v>-4.6</c:v>
                </c:pt>
                <c:pt idx="13">
                  <c:v>-5</c:v>
                </c:pt>
                <c:pt idx="14">
                  <c:v>-4.2</c:v>
                </c:pt>
                <c:pt idx="15">
                  <c:v>-4.8</c:v>
                </c:pt>
                <c:pt idx="16">
                  <c:v>-3.1</c:v>
                </c:pt>
                <c:pt idx="17">
                  <c:v>-1.7</c:v>
                </c:pt>
                <c:pt idx="18">
                  <c:v>-1.9</c:v>
                </c:pt>
                <c:pt idx="19">
                  <c:v>-0.8</c:v>
                </c:pt>
                <c:pt idx="20">
                  <c:v>0.2</c:v>
                </c:pt>
                <c:pt idx="21">
                  <c:v>-1.3</c:v>
                </c:pt>
                <c:pt idx="22">
                  <c:v>-3.3</c:v>
                </c:pt>
                <c:pt idx="23">
                  <c:v>-4.1</c:v>
                </c:pt>
                <c:pt idx="24">
                  <c:v>-3.4</c:v>
                </c:pt>
                <c:pt idx="25">
                  <c:v>-2.7</c:v>
                </c:pt>
                <c:pt idx="26">
                  <c:v>-1.3</c:v>
                </c:pt>
                <c:pt idx="27">
                  <c:v>-1.3</c:v>
                </c:pt>
                <c:pt idx="28">
                  <c:v>-3.5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Table!$A$11</c:f>
              <c:strCache>
                <c:ptCount val="1"/>
                <c:pt idx="0">
                  <c:v>Central Europe (simple average)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Table!$B$5:$AD$5</c:f>
              <c:numCache>
                <c:formatCode>General</c:formatCod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numCache>
            </c:numRef>
          </c:cat>
          <c:val>
            <c:numRef>
              <c:f>Table!$B$11:$AD$11</c:f>
              <c:numCache>
                <c:formatCode>General</c:formatCode>
                <c:ptCount val="29"/>
                <c:pt idx="15">
                  <c:v>-7.475</c:v>
                </c:pt>
                <c:pt idx="16">
                  <c:v>-5.675</c:v>
                </c:pt>
                <c:pt idx="17">
                  <c:v>-5.2</c:v>
                </c:pt>
                <c:pt idx="18">
                  <c:v>-5.62499999999999</c:v>
                </c:pt>
                <c:pt idx="19">
                  <c:v>-4.7</c:v>
                </c:pt>
                <c:pt idx="20">
                  <c:v>-5.5</c:v>
                </c:pt>
                <c:pt idx="21">
                  <c:v>-5.32499999999999</c:v>
                </c:pt>
                <c:pt idx="22">
                  <c:v>-7.22499999999999</c:v>
                </c:pt>
                <c:pt idx="23">
                  <c:v>-5.725</c:v>
                </c:pt>
                <c:pt idx="24">
                  <c:v>-4.35</c:v>
                </c:pt>
                <c:pt idx="25">
                  <c:v>-4.6</c:v>
                </c:pt>
                <c:pt idx="26">
                  <c:v>-4.775</c:v>
                </c:pt>
                <c:pt idx="27">
                  <c:v>-2.375</c:v>
                </c:pt>
                <c:pt idx="28">
                  <c:v>-2.925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0962688"/>
        <c:axId val="80964224"/>
      </c:lineChart>
      <c:catAx>
        <c:axId val="8096268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lang="sk-SK"/>
            </a:pPr>
            <a:endParaRPr lang="cs-CZ"/>
          </a:p>
        </c:txPr>
        <c:crossAx val="80964224"/>
        <c:crosses val="autoZero"/>
        <c:auto val="0"/>
        <c:lblAlgn val="ctr"/>
        <c:lblOffset/>
        <c:noMultiLvlLbl val="0"/>
      </c:catAx>
      <c:valAx>
        <c:axId val="80964224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lang="sk-SK"/>
            </a:pPr>
            <a:endParaRPr lang="cs-CZ"/>
          </a:p>
        </c:txPr>
        <c:crossAx val="80962688"/>
        <c:crosses val="autoZero"/>
        <c:crossBetween val="between"/>
      </c:valAx>
    </c:plotArea>
    <c:legend>
      <c:legendPos/>
      <c:layout>
        <c:manualLayout>
          <c:xMode val="edge"/>
          <c:yMode val="edge"/>
          <c:x val="0.16555371880531311"/>
          <c:y val="0.73853099346160889"/>
          <c:w val="0.3368084728717804"/>
          <c:h val="0.21945548057556152"/>
        </c:manualLayout>
      </c:layout>
      <c:overlay val="0"/>
      <c:spPr>
        <a:solidFill>
          <a:schemeClr val="bg1"/>
        </a:solidFill>
      </c:spPr>
      <c:txPr>
        <a:bodyPr/>
        <a:p>
          <a:pPr>
            <a:defRPr lang="sk-SK"/>
          </a:pPr>
          <a:endParaRPr lang="cs-CZ"/>
        </a:p>
      </c:txPr>
    </c:legend>
    <c:plotVisOnly val="1"/>
    <c:dispBlanksAs/>
    <c:showDLblsOverMax val="1"/>
  </c:chart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plotArea>
      <c:barChart>
        <c:barDir val="col"/>
        <c:grouping val="clustered"/>
        <c:varyColors val="0"/>
        <c:ser>
          <c:idx val="0"/>
          <c:order val="0"/>
          <c:spPr>
            <a:solidFill>
              <a:prstClr val="white">
                <a:lumMod val="65000"/>
              </a:prstClr>
            </a:solidFill>
          </c:spPr>
          <c:invertIfNegative val="1"/>
          <c:cat>
            <c:strRef>
              <c:f>Hárok1!$B$23:$B$28</c:f>
              <c:strCache>
                <c:ptCount val="6"/>
                <c:pt idx="0">
                  <c:v>CZE</c:v>
                </c:pt>
                <c:pt idx="1">
                  <c:v>HUN</c:v>
                </c:pt>
                <c:pt idx="2">
                  <c:v>POL</c:v>
                </c:pt>
                <c:pt idx="3">
                  <c:v>SVK</c:v>
                </c:pt>
                <c:pt idx="4">
                  <c:v>GER</c:v>
                </c:pt>
                <c:pt idx="5">
                  <c:v>EU27</c:v>
                </c:pt>
              </c:strCache>
            </c:strRef>
          </c:cat>
          <c:val>
            <c:numRef>
              <c:f>Hárok1!$C$23:$C$28</c:f>
              <c:numCache>
                <c:formatCode>General</c:formatCode>
                <c:ptCount val="6"/>
                <c:pt idx="0">
                  <c:v>65.4</c:v>
                </c:pt>
                <c:pt idx="1">
                  <c:v>55.4</c:v>
                </c:pt>
                <c:pt idx="2">
                  <c:v>59.3</c:v>
                </c:pt>
                <c:pt idx="3">
                  <c:v>60.2</c:v>
                </c:pt>
                <c:pt idx="4">
                  <c:v>70.9</c:v>
                </c:pt>
                <c:pt idx="5">
                  <c:v>64.6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0418688"/>
        <c:axId val="61669760"/>
      </c:barChart>
      <c:catAx>
        <c:axId val="6041868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lang="sk-SK"/>
            </a:pPr>
            <a:endParaRPr lang="cs-CZ"/>
          </a:p>
        </c:txPr>
        <c:crossAx val="61669760"/>
        <c:crosses val="autoZero"/>
        <c:auto val="0"/>
        <c:lblAlgn val="ctr"/>
        <c:lblOffset/>
        <c:noMultiLvlLbl val="0"/>
      </c:catAx>
      <c:valAx>
        <c:axId val="61669760"/>
        <c:scaling>
          <c:orientation/>
          <c:max val="75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lang="sk-SK"/>
            </a:pPr>
            <a:endParaRPr lang="cs-CZ"/>
          </a:p>
        </c:txPr>
        <c:crossAx val="60418688"/>
        <c:crosses val="autoZero"/>
        <c:crossBetween val="between"/>
      </c:valAx>
    </c:plotArea>
    <c:plotVisOnly val="1"/>
    <c:dispBlanksAs/>
    <c:showDLblsOverMax val="1"/>
  </c:chart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plotArea>
      <c:layout>
        <c:manualLayout>
          <c:layoutTarget val="inner"/>
          <c:xMode val="edge"/>
          <c:yMode val="edge"/>
          <c:x val="0.0844884067773819"/>
          <c:y val="0.051400553435087204"/>
          <c:w val="0.835675835609436"/>
          <c:h val="0.7982250452041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Hárok1!$C$42</c:f>
              <c:strCache>
                <c:ptCount val="1"/>
                <c:pt idx="0">
                  <c:v>Gross public debt (rhs)</c:v>
                </c:pt>
              </c:strCache>
            </c:strRef>
          </c:tx>
          <c:spPr>
            <a:solidFill>
              <a:prstClr val="white">
                <a:lumMod val="65000"/>
              </a:prstClr>
            </a:solidFill>
          </c:spPr>
          <c:invertIfNegative val="1"/>
          <c:cat>
            <c:strRef>
              <c:f>Hárok1!$B$43:$B$47</c:f>
              <c:strCache>
                <c:ptCount val="5"/>
                <c:pt idx="0">
                  <c:v>CZE</c:v>
                </c:pt>
                <c:pt idx="1">
                  <c:v>HUN</c:v>
                </c:pt>
                <c:pt idx="2">
                  <c:v>POL</c:v>
                </c:pt>
                <c:pt idx="3">
                  <c:v>SVK</c:v>
                </c:pt>
                <c:pt idx="4">
                  <c:v>GER</c:v>
                </c:pt>
              </c:strCache>
            </c:strRef>
          </c:cat>
          <c:val>
            <c:numRef>
              <c:f>Hárok1!$C$43:$C$47</c:f>
              <c:numCache>
                <c:formatCode>General</c:formatCode>
                <c:ptCount val="5"/>
                <c:pt idx="0">
                  <c:v>35.3</c:v>
                </c:pt>
                <c:pt idx="1">
                  <c:v>78.4</c:v>
                </c:pt>
                <c:pt idx="2">
                  <c:v>50.9</c:v>
                </c:pt>
                <c:pt idx="3">
                  <c:v>35.4</c:v>
                </c:pt>
                <c:pt idx="4">
                  <c:v>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1705216"/>
        <c:axId val="61711104"/>
      </c:barChart>
      <c:lineChart>
        <c:grouping/>
        <c:varyColors val="0"/>
        <c:ser>
          <c:idx val="1"/>
          <c:order val="1"/>
          <c:tx>
            <c:strRef>
              <c:f>Hárok1!$D$42</c:f>
              <c:strCache>
                <c:ptCount val="1"/>
                <c:pt idx="0">
                  <c:v>Growth potential (lhs)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Hárok1!$B$43:$B$47</c:f>
              <c:strCache>
                <c:ptCount val="5"/>
                <c:pt idx="0">
                  <c:v>CZE</c:v>
                </c:pt>
                <c:pt idx="1">
                  <c:v>HUN</c:v>
                </c:pt>
                <c:pt idx="2">
                  <c:v>POL</c:v>
                </c:pt>
                <c:pt idx="3">
                  <c:v>SVK</c:v>
                </c:pt>
                <c:pt idx="4">
                  <c:v>GER</c:v>
                </c:pt>
              </c:strCache>
            </c:strRef>
          </c:cat>
          <c:val>
            <c:numRef>
              <c:f>Hárok1!$D$43:$D$47</c:f>
              <c:numCache>
                <c:formatCode>General</c:formatCode>
                <c:ptCount val="5"/>
                <c:pt idx="0">
                  <c:v>3</c:v>
                </c:pt>
                <c:pt idx="1">
                  <c:v>2.8</c:v>
                </c:pt>
                <c:pt idx="2">
                  <c:v>3.1</c:v>
                </c:pt>
                <c:pt idx="3">
                  <c:v>4.2</c:v>
                </c:pt>
                <c:pt idx="4">
                  <c:v>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1718528"/>
        <c:axId val="61712640"/>
      </c:lineChart>
      <c:catAx>
        <c:axId val="61705216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lang="sk-SK"/>
            </a:pPr>
            <a:endParaRPr lang="cs-CZ"/>
          </a:p>
        </c:txPr>
        <c:crossAx val="61711104"/>
        <c:crosses val="autoZero"/>
        <c:auto val="0"/>
        <c:lblAlgn val="ctr"/>
        <c:lblOffset/>
        <c:noMultiLvlLbl val="0"/>
      </c:catAx>
      <c:valAx>
        <c:axId val="61711104"/>
        <c:scaling>
          <c:orientation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lang="sk-SK"/>
            </a:pPr>
            <a:endParaRPr lang="cs-CZ"/>
          </a:p>
        </c:txPr>
        <c:crossAx val="61705216"/>
        <c:crosses val="autoZero"/>
        <c:crossBetween val="between"/>
      </c:valAx>
      <c:valAx>
        <c:axId val="61712640"/>
        <c:scaling>
          <c:orientation/>
          <c:max val="5"/>
        </c:scaling>
        <c:delete val="0"/>
        <c:axPos val="r"/>
        <c:numFmt formatCode="#,##0.0" sourceLinked="0"/>
        <c:majorTickMark val="out"/>
        <c:minorTickMark val="none"/>
        <c:txPr>
          <a:bodyPr/>
          <a:p>
            <a:pPr>
              <a:defRPr lang="sk-SK"/>
            </a:pPr>
            <a:endParaRPr lang="cs-CZ"/>
          </a:p>
        </c:txPr>
        <c:crossAx val="61718528"/>
        <c:crosses val="max"/>
        <c:crossBetween val="between"/>
      </c:valAx>
      <c:catAx>
        <c:axId val="61718528"/>
        <c:scaling>
          <c:orientation/>
        </c:scaling>
        <c:delete val="1"/>
        <c:axPos val="b"/>
        <c:numFmt formatCode="General" sourceLinked="1"/>
        <c:majorTickMark val="out"/>
        <c:minorTickMark val="none"/>
        <c:tickLblPos val="none"/>
        <c:crossAx val="61712640"/>
        <c:crosses val="autoZero"/>
        <c:auto val="0"/>
        <c:lblAlgn val="ctr"/>
        <c:lblOffset/>
        <c:noMultiLvlLbl val="0"/>
      </c:catAx>
    </c:plotArea>
    <c:legend>
      <c:legendPos/>
      <c:layout>
        <c:manualLayout>
          <c:xMode val="edge"/>
          <c:yMode val="edge"/>
          <c:x val="0.028249999508261681"/>
          <c:y val="0.0042457715608179569"/>
          <c:w val="0.86619442701339722"/>
          <c:h val="0.16743437945842743"/>
        </c:manualLayout>
      </c:layout>
      <c:overlay val="0"/>
      <c:txPr>
        <a:bodyPr/>
        <a:p>
          <a:pPr>
            <a:defRPr lang="sk-SK"/>
          </a:pPr>
          <a:endParaRPr lang="cs-CZ"/>
        </a:p>
      </c:txPr>
    </c:legend>
    <c:plotVisOnly val="1"/>
    <c:dispBlanksAs val="gap"/>
    <c:showDLblsOverMax val="1"/>
  </c:chart>
  <c:externalData r:id="rId1"/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plotArea>
      <c:layout>
        <c:manualLayout>
          <c:layoutTarget val="inner"/>
          <c:xMode val="edge"/>
          <c:yMode val="edge"/>
          <c:x val="0.051840774714946747"/>
          <c:y val="0.023202158510684967"/>
          <c:w val="0.93256509304046631"/>
          <c:h val="0.90891897678375244"/>
        </c:manualLayout>
      </c:layout>
      <c:lineChart>
        <c:grouping/>
        <c:varyColors val="0"/>
        <c:ser>
          <c:idx val="0"/>
          <c:order val="0"/>
          <c:tx>
            <c:strRef>
              <c:f>Hárok1!$B$9</c:f>
              <c:strCache>
                <c:ptCount val="1"/>
                <c:pt idx="0">
                  <c:v>Gross debt (% of GDP)</c:v>
                </c:pt>
              </c:strCache>
            </c:strRef>
          </c:tx>
          <c:marker>
            <c:symbol val="none"/>
          </c:marker>
          <c:cat>
            <c:numRef>
              <c:f>Hárok1!$C$2:$AX$2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Hárok1!$C$9:$AX$9</c:f>
              <c:numCache>
                <c:formatCode>#,##0.0</c:formatCode>
                <c:ptCount val="48"/>
                <c:pt idx="0">
                  <c:v>28.2547469807851</c:v>
                </c:pt>
                <c:pt idx="1">
                  <c:v>24.8186205285216</c:v>
                </c:pt>
                <c:pt idx="2">
                  <c:v>22.0833460179498</c:v>
                </c:pt>
                <c:pt idx="3">
                  <c:v>31.1012004456465</c:v>
                </c:pt>
                <c:pt idx="4">
                  <c:v>33.7382638738238</c:v>
                </c:pt>
                <c:pt idx="5">
                  <c:v>34.4976082970941</c:v>
                </c:pt>
                <c:pt idx="6">
                  <c:v>47.8142358320617</c:v>
                </c:pt>
                <c:pt idx="7">
                  <c:v>50.298788251366</c:v>
                </c:pt>
                <c:pt idx="8">
                  <c:v>48.858973430717</c:v>
                </c:pt>
                <c:pt idx="9">
                  <c:v>43.4138007831888</c:v>
                </c:pt>
                <c:pt idx="10">
                  <c:v>42.3654839895362</c:v>
                </c:pt>
                <c:pt idx="11">
                  <c:v>41.4654459072069</c:v>
                </c:pt>
                <c:pt idx="12">
                  <c:v>34.1620540869739</c:v>
                </c:pt>
                <c:pt idx="13">
                  <c:v>30.5430692758245</c:v>
                </c:pt>
                <c:pt idx="14">
                  <c:v>29.6148460993559</c:v>
                </c:pt>
                <c:pt idx="15">
                  <c:v>27.8245542942451</c:v>
                </c:pt>
                <c:pt idx="16">
                  <c:v>35.5053779682171</c:v>
                </c:pt>
                <c:pt idx="17">
                  <c:v>40.9765417970659</c:v>
                </c:pt>
                <c:pt idx="18">
                  <c:v>44.3693637339883</c:v>
                </c:pt>
                <c:pt idx="19">
                  <c:v>45.6677463013009</c:v>
                </c:pt>
                <c:pt idx="20">
                  <c:v>46.4093097070383</c:v>
                </c:pt>
                <c:pt idx="21">
                  <c:v>46.7792667347939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Hárok1!$B$12</c:f>
              <c:strCache>
                <c:ptCount val="1"/>
                <c:pt idx="0">
                  <c:v>Debt ceiling (confidence vote)</c:v>
                </c:pt>
              </c:strCache>
            </c:strRef>
          </c:tx>
          <c:spPr>
            <a:ln w="539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Hárok1!$C$2:$AX$2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Hárok1!$C$12:$AX$12</c:f>
              <c:numCache>
                <c:formatCode>General</c:formatCode>
                <c:ptCount val="48"/>
                <c:pt idx="19" formatCode="#,##0.0">
                  <c:v>60</c:v>
                </c:pt>
                <c:pt idx="20" formatCode="#,##0.0">
                  <c:v>60</c:v>
                </c:pt>
                <c:pt idx="21" formatCode="#,##0.0">
                  <c:v>60</c:v>
                </c:pt>
                <c:pt idx="22" formatCode="#,##0.0">
                  <c:v>60</c:v>
                </c:pt>
                <c:pt idx="23" formatCode="#,##0.0">
                  <c:v>60</c:v>
                </c:pt>
                <c:pt idx="24" formatCode="#,##0.0">
                  <c:v>60</c:v>
                </c:pt>
                <c:pt idx="25" formatCode="#,##0.0">
                  <c:v>60</c:v>
                </c:pt>
                <c:pt idx="26" formatCode="#,##0.0">
                  <c:v>59</c:v>
                </c:pt>
                <c:pt idx="27" formatCode="#,##0.0">
                  <c:v>58</c:v>
                </c:pt>
                <c:pt idx="28" formatCode="#,##0.0">
                  <c:v>57</c:v>
                </c:pt>
                <c:pt idx="29" formatCode="#,##0.0">
                  <c:v>56</c:v>
                </c:pt>
                <c:pt idx="30" formatCode="#,##0.0">
                  <c:v>55</c:v>
                </c:pt>
                <c:pt idx="31" formatCode="#,##0.0">
                  <c:v>54</c:v>
                </c:pt>
                <c:pt idx="32" formatCode="#,##0.0">
                  <c:v>53</c:v>
                </c:pt>
                <c:pt idx="33" formatCode="#,##0.0">
                  <c:v>52</c:v>
                </c:pt>
                <c:pt idx="34" formatCode="#,##0.0">
                  <c:v>51</c:v>
                </c:pt>
                <c:pt idx="35" formatCode="#,##0.0">
                  <c:v>50</c:v>
                </c:pt>
                <c:pt idx="36" formatCode="#,##0.0">
                  <c:v>50</c:v>
                </c:pt>
                <c:pt idx="37" formatCode="#,##0.0">
                  <c:v>50</c:v>
                </c:pt>
                <c:pt idx="38" formatCode="#,##0.0">
                  <c:v>50</c:v>
                </c:pt>
                <c:pt idx="39" formatCode="#,##0.0">
                  <c:v>50</c:v>
                </c:pt>
                <c:pt idx="40" formatCode="#,##0.0">
                  <c:v>50</c:v>
                </c:pt>
                <c:pt idx="41" formatCode="#,##0.0">
                  <c:v>50</c:v>
                </c:pt>
                <c:pt idx="42" formatCode="#,##0.0">
                  <c:v>50</c:v>
                </c:pt>
                <c:pt idx="43" formatCode="#,##0.0">
                  <c:v>50</c:v>
                </c:pt>
                <c:pt idx="44" formatCode="#,##0.0">
                  <c:v>50</c:v>
                </c:pt>
                <c:pt idx="45" formatCode="#,##0.0">
                  <c:v>50</c:v>
                </c:pt>
                <c:pt idx="46" formatCode="#,##0.0">
                  <c:v>50</c:v>
                </c:pt>
                <c:pt idx="47" formatCode="#,##0.0">
                  <c:v>50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Hárok1!$B$13</c:f>
              <c:strCache>
                <c:ptCount val="1"/>
                <c:pt idx="0">
                  <c:v>Balanced budget requirement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Hárok1!$C$2:$AX$2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Hárok1!$C$13:$AX$13</c:f>
              <c:numCache>
                <c:formatCode>General</c:formatCode>
                <c:ptCount val="48"/>
                <c:pt idx="19" formatCode="#,##0.0">
                  <c:v>57</c:v>
                </c:pt>
                <c:pt idx="20" formatCode="#,##0.0">
                  <c:v>57</c:v>
                </c:pt>
                <c:pt idx="21" formatCode="#,##0.0">
                  <c:v>57</c:v>
                </c:pt>
                <c:pt idx="22" formatCode="#,##0.0">
                  <c:v>57</c:v>
                </c:pt>
                <c:pt idx="23" formatCode="#,##0.0">
                  <c:v>57</c:v>
                </c:pt>
                <c:pt idx="24" formatCode="#,##0.0">
                  <c:v>57</c:v>
                </c:pt>
                <c:pt idx="25" formatCode="#,##0.0">
                  <c:v>57</c:v>
                </c:pt>
                <c:pt idx="26" formatCode="#,##0.0">
                  <c:v>56</c:v>
                </c:pt>
                <c:pt idx="27" formatCode="#,##0.0">
                  <c:v>55</c:v>
                </c:pt>
                <c:pt idx="28" formatCode="#,##0.0">
                  <c:v>54</c:v>
                </c:pt>
                <c:pt idx="29" formatCode="#,##0.0">
                  <c:v>53</c:v>
                </c:pt>
                <c:pt idx="30" formatCode="#,##0.0">
                  <c:v>52</c:v>
                </c:pt>
                <c:pt idx="31" formatCode="#,##0.0">
                  <c:v>51</c:v>
                </c:pt>
                <c:pt idx="32" formatCode="#,##0.0">
                  <c:v>50</c:v>
                </c:pt>
                <c:pt idx="33" formatCode="#,##0.0">
                  <c:v>49</c:v>
                </c:pt>
                <c:pt idx="34" formatCode="#,##0.0">
                  <c:v>48</c:v>
                </c:pt>
                <c:pt idx="35" formatCode="#,##0.0">
                  <c:v>47</c:v>
                </c:pt>
                <c:pt idx="36" formatCode="#,##0.0">
                  <c:v>47</c:v>
                </c:pt>
                <c:pt idx="37" formatCode="#,##0.0">
                  <c:v>47</c:v>
                </c:pt>
                <c:pt idx="38" formatCode="#,##0.0">
                  <c:v>47</c:v>
                </c:pt>
                <c:pt idx="39" formatCode="#,##0.0">
                  <c:v>47</c:v>
                </c:pt>
                <c:pt idx="40" formatCode="#,##0.0">
                  <c:v>47</c:v>
                </c:pt>
                <c:pt idx="41" formatCode="#,##0.0">
                  <c:v>47</c:v>
                </c:pt>
                <c:pt idx="42" formatCode="#,##0.0">
                  <c:v>47</c:v>
                </c:pt>
                <c:pt idx="43" formatCode="#,##0.0">
                  <c:v>47</c:v>
                </c:pt>
                <c:pt idx="44" formatCode="#,##0.0">
                  <c:v>47</c:v>
                </c:pt>
                <c:pt idx="45" formatCode="#,##0.0">
                  <c:v>47</c:v>
                </c:pt>
                <c:pt idx="46" formatCode="#,##0.0">
                  <c:v>47</c:v>
                </c:pt>
                <c:pt idx="47" formatCode="#,##0.0">
                  <c:v>47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Hárok1!$B$14</c:f>
              <c:strCache>
                <c:ptCount val="1"/>
                <c:pt idx="0">
                  <c:v>Expenditure freeze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Hárok1!$C$2:$AX$2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Hárok1!$C$14:$AX$14</c:f>
              <c:numCache>
                <c:formatCode>General</c:formatCode>
                <c:ptCount val="48"/>
                <c:pt idx="19" formatCode="#,##0.0">
                  <c:v>55</c:v>
                </c:pt>
                <c:pt idx="20" formatCode="#,##0.0">
                  <c:v>55</c:v>
                </c:pt>
                <c:pt idx="21" formatCode="#,##0.0">
                  <c:v>55</c:v>
                </c:pt>
                <c:pt idx="22" formatCode="#,##0.0">
                  <c:v>55</c:v>
                </c:pt>
                <c:pt idx="23" formatCode="#,##0.0">
                  <c:v>55</c:v>
                </c:pt>
                <c:pt idx="24" formatCode="#,##0.0">
                  <c:v>55</c:v>
                </c:pt>
                <c:pt idx="25" formatCode="#,##0.0">
                  <c:v>55</c:v>
                </c:pt>
                <c:pt idx="26" formatCode="#,##0.0">
                  <c:v>54</c:v>
                </c:pt>
                <c:pt idx="27" formatCode="#,##0.0">
                  <c:v>53</c:v>
                </c:pt>
                <c:pt idx="28" formatCode="#,##0.0">
                  <c:v>52</c:v>
                </c:pt>
                <c:pt idx="29" formatCode="#,##0.0">
                  <c:v>51</c:v>
                </c:pt>
                <c:pt idx="30" formatCode="#,##0.0">
                  <c:v>50</c:v>
                </c:pt>
                <c:pt idx="31" formatCode="#,##0.0">
                  <c:v>49</c:v>
                </c:pt>
                <c:pt idx="32" formatCode="#,##0.0">
                  <c:v>48</c:v>
                </c:pt>
                <c:pt idx="33" formatCode="#,##0.0">
                  <c:v>47</c:v>
                </c:pt>
                <c:pt idx="34" formatCode="#,##0.0">
                  <c:v>46</c:v>
                </c:pt>
                <c:pt idx="35" formatCode="#,##0.0">
                  <c:v>45</c:v>
                </c:pt>
                <c:pt idx="36" formatCode="#,##0.0">
                  <c:v>45</c:v>
                </c:pt>
                <c:pt idx="37" formatCode="#,##0.0">
                  <c:v>45</c:v>
                </c:pt>
                <c:pt idx="38" formatCode="#,##0.0">
                  <c:v>45</c:v>
                </c:pt>
                <c:pt idx="39" formatCode="#,##0.0">
                  <c:v>45</c:v>
                </c:pt>
                <c:pt idx="40" formatCode="#,##0.0">
                  <c:v>45</c:v>
                </c:pt>
                <c:pt idx="41" formatCode="#,##0.0">
                  <c:v>45</c:v>
                </c:pt>
                <c:pt idx="42" formatCode="#,##0.0">
                  <c:v>45</c:v>
                </c:pt>
                <c:pt idx="43" formatCode="#,##0.0">
                  <c:v>45</c:v>
                </c:pt>
                <c:pt idx="44" formatCode="#,##0.0">
                  <c:v>45</c:v>
                </c:pt>
                <c:pt idx="45" formatCode="#,##0.0">
                  <c:v>45</c:v>
                </c:pt>
                <c:pt idx="46" formatCode="#,##0.0">
                  <c:v>45</c:v>
                </c:pt>
                <c:pt idx="47" formatCode="#,##0.0">
                  <c:v>45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Hárok1!$B$15</c:f>
              <c:strCache>
                <c:ptCount val="1"/>
                <c:pt idx="0">
                  <c:v>Government reform package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Hárok1!$C$2:$AX$2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Hárok1!$C$15:$AX$15</c:f>
              <c:numCache>
                <c:formatCode>General</c:formatCode>
                <c:ptCount val="48"/>
                <c:pt idx="19" formatCode="#,##0.0">
                  <c:v>53</c:v>
                </c:pt>
                <c:pt idx="20" formatCode="#,##0.0">
                  <c:v>53</c:v>
                </c:pt>
                <c:pt idx="21" formatCode="#,##0.0">
                  <c:v>53</c:v>
                </c:pt>
                <c:pt idx="22" formatCode="#,##0.0">
                  <c:v>53</c:v>
                </c:pt>
                <c:pt idx="23" formatCode="#,##0.0">
                  <c:v>53</c:v>
                </c:pt>
                <c:pt idx="24" formatCode="#,##0.0">
                  <c:v>53</c:v>
                </c:pt>
                <c:pt idx="25" formatCode="#,##0.0">
                  <c:v>53</c:v>
                </c:pt>
                <c:pt idx="26" formatCode="#,##0.0">
                  <c:v>52</c:v>
                </c:pt>
                <c:pt idx="27" formatCode="#,##0.0">
                  <c:v>51</c:v>
                </c:pt>
                <c:pt idx="28" formatCode="#,##0.0">
                  <c:v>50</c:v>
                </c:pt>
                <c:pt idx="29" formatCode="#,##0.0">
                  <c:v>49</c:v>
                </c:pt>
                <c:pt idx="30" formatCode="#,##0.0">
                  <c:v>48</c:v>
                </c:pt>
                <c:pt idx="31" formatCode="#,##0.0">
                  <c:v>47</c:v>
                </c:pt>
                <c:pt idx="32" formatCode="#,##0.0">
                  <c:v>46</c:v>
                </c:pt>
                <c:pt idx="33" formatCode="#,##0.0">
                  <c:v>45</c:v>
                </c:pt>
                <c:pt idx="34" formatCode="#,##0.0">
                  <c:v>44</c:v>
                </c:pt>
                <c:pt idx="35" formatCode="#,##0.0">
                  <c:v>43</c:v>
                </c:pt>
                <c:pt idx="36" formatCode="#,##0.0">
                  <c:v>43</c:v>
                </c:pt>
                <c:pt idx="37" formatCode="#,##0.0">
                  <c:v>43</c:v>
                </c:pt>
                <c:pt idx="38" formatCode="#,##0.0">
                  <c:v>43</c:v>
                </c:pt>
                <c:pt idx="39" formatCode="#,##0.0">
                  <c:v>43</c:v>
                </c:pt>
                <c:pt idx="40" formatCode="#,##0.0">
                  <c:v>43</c:v>
                </c:pt>
                <c:pt idx="41" formatCode="#,##0.0">
                  <c:v>43</c:v>
                </c:pt>
                <c:pt idx="42" formatCode="#,##0.0">
                  <c:v>43</c:v>
                </c:pt>
                <c:pt idx="43" formatCode="#,##0.0">
                  <c:v>43</c:v>
                </c:pt>
                <c:pt idx="44" formatCode="#,##0.0">
                  <c:v>43</c:v>
                </c:pt>
                <c:pt idx="45" formatCode="#,##0.0">
                  <c:v>43</c:v>
                </c:pt>
                <c:pt idx="46" formatCode="#,##0.0">
                  <c:v>43</c:v>
                </c:pt>
                <c:pt idx="47" formatCode="#,##0.0">
                  <c:v>43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Hárok1!$B$16</c:f>
              <c:strCache>
                <c:ptCount val="1"/>
                <c:pt idx="0">
                  <c:v>Open letter of the Minister of Finance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Hárok1!$C$2:$AX$2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Hárok1!$C$16:$AX$16</c:f>
              <c:numCache>
                <c:formatCode>General</c:formatCode>
                <c:ptCount val="48"/>
                <c:pt idx="19" formatCode="#,##0">
                  <c:v>50</c:v>
                </c:pt>
                <c:pt idx="20" formatCode="#,##0">
                  <c:v>50</c:v>
                </c:pt>
                <c:pt idx="21" formatCode="#,##0">
                  <c:v>50</c:v>
                </c:pt>
                <c:pt idx="22" formatCode="#,##0">
                  <c:v>50</c:v>
                </c:pt>
                <c:pt idx="23" formatCode="#,##0">
                  <c:v>50</c:v>
                </c:pt>
                <c:pt idx="24" formatCode="#,##0">
                  <c:v>50</c:v>
                </c:pt>
                <c:pt idx="25" formatCode="#,##0">
                  <c:v>50</c:v>
                </c:pt>
                <c:pt idx="26" formatCode="#,##0.0">
                  <c:v>49</c:v>
                </c:pt>
                <c:pt idx="27" formatCode="#,##0.0">
                  <c:v>48</c:v>
                </c:pt>
                <c:pt idx="28" formatCode="#,##0.0">
                  <c:v>47</c:v>
                </c:pt>
                <c:pt idx="29" formatCode="#,##0.0">
                  <c:v>46</c:v>
                </c:pt>
                <c:pt idx="30" formatCode="#,##0.0">
                  <c:v>45</c:v>
                </c:pt>
                <c:pt idx="31" formatCode="#,##0.0">
                  <c:v>44</c:v>
                </c:pt>
                <c:pt idx="32" formatCode="#,##0.0">
                  <c:v>43</c:v>
                </c:pt>
                <c:pt idx="33" formatCode="#,##0.0">
                  <c:v>42</c:v>
                </c:pt>
                <c:pt idx="34" formatCode="#,##0.0">
                  <c:v>41</c:v>
                </c:pt>
                <c:pt idx="35" formatCode="#,##0.0">
                  <c:v>40</c:v>
                </c:pt>
                <c:pt idx="36" formatCode="#,##0.0">
                  <c:v>40</c:v>
                </c:pt>
                <c:pt idx="37" formatCode="#,##0.0">
                  <c:v>40</c:v>
                </c:pt>
                <c:pt idx="38" formatCode="#,##0.0">
                  <c:v>40</c:v>
                </c:pt>
                <c:pt idx="39" formatCode="#,##0.0">
                  <c:v>40</c:v>
                </c:pt>
                <c:pt idx="40" formatCode="#,##0.0">
                  <c:v>40</c:v>
                </c:pt>
                <c:pt idx="41" formatCode="#,##0.0">
                  <c:v>40</c:v>
                </c:pt>
                <c:pt idx="42" formatCode="#,##0.0">
                  <c:v>40</c:v>
                </c:pt>
                <c:pt idx="43" formatCode="#,##0.0">
                  <c:v>40</c:v>
                </c:pt>
                <c:pt idx="44" formatCode="#,##0.0">
                  <c:v>40</c:v>
                </c:pt>
                <c:pt idx="45" formatCode="#,##0.0">
                  <c:v>40</c:v>
                </c:pt>
                <c:pt idx="46" formatCode="#,##0.0">
                  <c:v>40</c:v>
                </c:pt>
                <c:pt idx="47" formatCode="#,##0.0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636864"/>
        <c:axId val="69638400"/>
      </c:lineChart>
      <c:catAx>
        <c:axId val="6963686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0" vert="horz"/>
          <a:p>
            <a:pPr>
              <a:defRPr/>
            </a:pPr>
            <a:endParaRPr lang="cs-CZ"/>
          </a:p>
        </c:txPr>
        <c:crossAx val="69638400"/>
        <c:crosses val="autoZero"/>
        <c:auto val="0"/>
        <c:lblAlgn val="ctr"/>
        <c:lblOffset/>
        <c:tickMarkSkip val="1"/>
        <c:noMultiLvlLbl val="0"/>
      </c:catAx>
      <c:valAx>
        <c:axId val="6963840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6963686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38906717300415039"/>
          <c:y val="0.57631498575210571"/>
          <c:w val="0.59233808517456055"/>
          <c:h val="0.31242135167121887"/>
        </c:manualLayout>
      </c:layout>
      <c:overlay val="0"/>
      <c:spPr>
        <a:solidFill>
          <a:schemeClr val="bg1"/>
        </a:solidFill>
      </c:spPr>
      <c:txPr>
        <a:bodyPr/>
        <a:p>
          <a:pPr>
            <a:defRPr sz="1200"/>
          </a:pPr>
          <a:endParaRPr lang="cs-CZ"/>
        </a:p>
      </c:txPr>
    </c:legend>
    <c:plotVisOnly val="1"/>
    <c:dispBlanksAs/>
    <c:showDLblsOverMax val="1"/>
  </c:chart>
  <c:externalData r:id="rId1"/>
</c:chartSpac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DAAD66D-50F9-4D19-8716-F587D273A9CD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2" rIns="91426" bIns="4571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2C88E0-D664-429D-9F69-2A46869EFFA3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928AECF2-0B3B-45CE-83F5-C6C2D7BD020B}" type="slidenum">
              <a:rPr lang="en-US" smtClean="0">
                <a:cs typeface="Arial"/>
              </a:rPr>
              <a:t>1</a:t>
            </a:fld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CF1D300A-EEB1-4BC0-B2B8-E644B9FDC63E}" type="slidenum">
              <a:rPr lang="en-US" smtClean="0">
                <a:cs typeface="Arial"/>
              </a:rPr>
              <a:t>20</a:t>
            </a:fld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CC88328C-B926-40CA-A3D3-5B4E754D3446}" type="slidenum">
              <a:rPr lang="en-US" smtClean="0">
                <a:cs typeface="Arial"/>
              </a:rPr>
              <a:t>21</a:t>
            </a:fld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76A9019B-F023-4858-BF4C-D4346F0DC5CD}" type="slidenum">
              <a:rPr lang="en-US" smtClean="0">
                <a:cs typeface="Arial"/>
              </a:rPr>
              <a:t>22</a:t>
            </a:fld>
          </a:p>
        </p:txBody>
      </p:sp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A463892F-371C-42EC-A499-02DBE352B5D7}" type="slidenum">
              <a:rPr lang="en-US" smtClean="0">
                <a:cs typeface="Arial"/>
              </a:rPr>
              <a:t>25</a:t>
            </a:fld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BA581E5A-F00B-4CED-B7A2-3D70A68B97AD}" type="slidenum">
              <a:rPr lang="en-US" smtClean="0">
                <a:cs typeface="Arial"/>
              </a:rPr>
              <a:t>29</a:t>
            </a:fld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4AA67886-303D-40EC-8315-F8B27D8984D8}" type="slidenum">
              <a:rPr lang="en-US" smtClean="0">
                <a:cs typeface="Arial"/>
              </a:rPr>
              <a:t>30</a:t>
            </a:fld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3F5D867A-21DC-4478-B163-CDEFED4DC265}" type="slidenum">
              <a:rPr lang="en-US" smtClean="0">
                <a:cs typeface="Arial"/>
              </a:rPr>
              <a:t>31</a:t>
            </a:fld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BA2D4076-A8C6-4D65-8AB8-3C7A4DD5FC47}" type="slidenum">
              <a:rPr lang="en-US" smtClean="0">
                <a:cs typeface="Arial"/>
              </a:rPr>
              <a:t>32</a:t>
            </a:fld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1ED7B82C-5750-433E-97FE-B0611D5C26BB}" type="slidenum">
              <a:rPr lang="en-US" smtClean="0">
                <a:cs typeface="Arial"/>
              </a:rPr>
              <a:t>33</a:t>
            </a:fld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03D0DFB6-0BA4-44C8-BEE2-C329F23415B5}" type="slidenum">
              <a:rPr lang="en-US" smtClean="0">
                <a:cs typeface="Arial"/>
              </a:rPr>
              <a:t>34</a:t>
            </a:fld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5E4B176E-9318-4A72-832B-30EC071A2A4A}" type="slidenum">
              <a:rPr lang="en-US" smtClean="0">
                <a:cs typeface="Arial"/>
              </a:rPr>
              <a:t>2</a:t>
            </a:fld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C2AF5D6E-F65F-4DBF-8CF3-817A20DD2EA5}" type="slidenum">
              <a:rPr lang="en-US" smtClean="0">
                <a:cs typeface="Arial"/>
              </a:rPr>
              <a:t>35</a:t>
            </a:fld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CA5A81F0-CF3B-4429-8795-6B5FB52F44B9}" type="slidenum">
              <a:rPr lang="en-US" smtClean="0">
                <a:cs typeface="Arial"/>
              </a:rPr>
              <a:t>36</a:t>
            </a:fld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4B08B2A2-FA83-489A-ABC0-8836F435D691}" type="slidenum">
              <a:rPr lang="en-US" smtClean="0">
                <a:cs typeface="Arial"/>
              </a:rPr>
              <a:t>37</a:t>
            </a:fld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F5126CE5-E688-41A1-B8EC-5B88B700A4C5}" type="slidenum">
              <a:rPr lang="en-US" smtClean="0">
                <a:cs typeface="Arial"/>
              </a:rPr>
              <a:t>38</a:t>
            </a:fld>
          </a:p>
        </p:txBody>
      </p:sp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7463" tIns="43732" rIns="87463" bIns="43732" anchor="b"/>
          <a:lstStyle>
            <a:defPPr>
              <a:defRPr kern="1200" smtId="4294967295"/>
            </a:defPPr>
          </a:lstStyle>
          <a:p>
            <a:pPr algn="r" defTabSz="874713"/>
            <a:fld id="{CF351D52-8674-4578-9CF0-3A4A05640AA7}" type="slidenum">
              <a:rPr lang="en-US" sz="1200">
                <a:latin typeface="Times New Roman" pitchFamily="18" charset="0"/>
              </a:rPr>
              <a:pPr algn="r" defTabSz="874713"/>
              <a:t>38</a:t>
            </a:fld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7463" tIns="43732" rIns="87463" bIns="43732"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1DD1A8B9-1E3A-4589-AA23-8053ADC3635D}" type="slidenum">
              <a:rPr lang="en-US" smtClean="0">
                <a:cs typeface="Arial"/>
              </a:rPr>
              <a:t>3</a:t>
            </a:fld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EB21796D-3089-498E-A5D3-842145AE215A}" type="slidenum">
              <a:rPr lang="en-US" smtClean="0">
                <a:cs typeface="Arial"/>
              </a:rPr>
              <a:t>4</a:t>
            </a:fld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8824C3F0-9BAB-444A-8569-11DFB2977659}" type="slidenum">
              <a:rPr lang="en-US" smtClean="0">
                <a:cs typeface="Arial"/>
              </a:rPr>
              <a:t>5</a:t>
            </a:fld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AE934CF8-9638-4C65-982F-686715B562A0}" type="slidenum">
              <a:rPr lang="en-US" smtClean="0">
                <a:cs typeface="Arial"/>
              </a:rPr>
              <a:t>13</a:t>
            </a:fld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D89453F8-CCE8-4A62-BDF6-88B9153053F1}" type="slidenum">
              <a:rPr lang="en-US" smtClean="0">
                <a:cs typeface="Arial"/>
              </a:rPr>
              <a:t>15</a:t>
            </a:fld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6B36DE27-5542-4847-98F3-3F6B91275B4B}" type="slidenum">
              <a:rPr lang="en-US" smtClean="0">
                <a:cs typeface="Arial"/>
              </a:rPr>
              <a:t>16</a:t>
            </a:fld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fld id="{D0484316-8F1D-420D-863D-FD1DCCC2EA07}" type="slidenum">
              <a:rPr lang="en-US" smtClean="0">
                <a:cs typeface="Arial"/>
              </a:rPr>
              <a:t>19</a:t>
            </a:fld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Relationship Id="rId3" Type="http://schemas.openxmlformats.org/officeDocument/2006/relationships/themeOverride" Target="../theme/themeOverride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ravouhlý trojuho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Skupina 1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ľná forma 6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kern="1200" smtId="4294967295"/>
              </a:defPPr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Voľná forma 7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kern="1200" smtId="4294967295"/>
              </a:defPPr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Voľná forma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kern="1200" smtId="4294967295"/>
              </a:def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  <a:tileRect/>
              </a:gradFill>
              <a:prstDash val="solid"/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defPPr>
              <a:defRPr kern="1200" smtId="4294967295"/>
            </a:defPPr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defPPr>
              <a:defRPr kern="1200" smtId="4294967295"/>
            </a:defPPr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 kern="1200" smtId="4294967295"/>
            </a:lvl2pPr>
            <a:lvl3pPr marL="914400" indent="0" algn="ctr">
              <a:buNone/>
              <a:defRPr kern="1200" smtId="4294967295"/>
            </a:lvl3pPr>
            <a:lvl4pPr marL="1371600" indent="0" algn="ctr">
              <a:buNone/>
              <a:defRPr kern="1200" smtId="4294967295"/>
            </a:lvl4pPr>
            <a:lvl5pPr marL="1828800" indent="0" algn="ctr">
              <a:buNone/>
              <a:defRPr kern="1200" smtId="4294967295"/>
            </a:lvl5pPr>
            <a:lvl6pPr marL="2286000" indent="0" algn="ctr">
              <a:buNone/>
              <a:defRPr kern="1200" smtId="4294967295"/>
            </a:lvl6pPr>
            <a:lvl7pPr marL="2743200" indent="0" algn="ctr">
              <a:buNone/>
              <a:defRPr kern="1200" smtId="4294967295"/>
            </a:lvl7pPr>
            <a:lvl8pPr marL="3200400" indent="0" algn="ctr">
              <a:buNone/>
              <a:defRPr kern="1200" smtId="4294967295"/>
            </a:lvl8pPr>
            <a:lvl9pPr marL="3657600" indent="0" algn="ctr">
              <a:buNone/>
              <a:defRPr kern="1200" smtId="4294967295"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1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18F992-069A-4FC4-89BA-F006328569F3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12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13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BEC401-3F2C-4C62-A095-77985A865A52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6ACB967-5FF2-408D-80EF-A07AA70BE5D8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7623DF2B-2D45-49BF-A323-20247A666FA2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27026B0D-46CB-461A-B6C0-D95E2AD1882A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1CBC4BC-9415-40B0-952B-E8A223D8A331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kern="1200" smtId="4294967295"/>
            </a:def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E02B30E-66EC-49A7-8325-95399AFF5CFF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1D581EF-2B83-4E90-8537-A44268968CC1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Výlož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  <a:tileRect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>
              <a:defRPr/>
            </a:pPr>
            <a:endParaRPr lang="en-US"/>
          </a:p>
        </p:txBody>
      </p:sp>
      <p:sp>
        <p:nvSpPr>
          <p:cNvPr id="5" name="Výlož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  <a:tileRect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defPPr>
              <a:defRPr kern="1200" smtId="4294967295"/>
            </a:defPPr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defPPr>
              <a:defRPr kern="1200" smtId="4294967295"/>
            </a:defPPr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D46F8E4-7F0D-468C-8195-CD608CB96918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25390DCD-F555-4E27-81BB-D2503FE8214B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kern="1200" smtId="4294967295"/>
            </a:def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7170CE29-D28E-43AA-B495-9E585E38D3F7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2273FC0-7DAD-4AFC-9626-C54B98D36193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defPPr>
              <a:defRPr kern="1200" smtId="4294967295"/>
            </a:defPPr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defPPr>
              <a:defRPr kern="1200" smtId="4294967295"/>
            </a:defPPr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defPPr>
              <a:defRPr kern="1200" smtId="4294967295"/>
            </a:defPPr>
            <a:lvl1pPr>
              <a:spcBef>
                <a:spcPct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0720B8A-52B8-4470-8CF5-3AF4D5C8F137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8BB1606-01E9-4C97-99C7-E88369B7EB2F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kern="1200" smtId="4294967295"/>
            </a:def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CF6AC60-CF17-493D-B025-E72AA7656C42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2A880D0-2CF8-4EB8-BA17-FD22712815BA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AB85D2C-8B0F-4210-9546-9C12BD3518B3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EBBA335-B32F-40D7-9796-989DE781745E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defPPr>
              <a:defRPr kern="1200" smtId="4294967295"/>
            </a:defPPr>
            <a:lvl1pPr algn="r">
              <a:buNone/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defPPr>
              <a:defRPr kern="1200" smtId="4294967295"/>
            </a:defPPr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B9CC93C-7F6C-4A2B-9F64-DAD7FB3B4505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EC8F10F-3726-448B-AAF5-4D2786BAFF5F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Voľná forma 7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kern="1200" smtId="4294967295"/>
            </a:def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Voľná forma 8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kern="1200" smtId="4294967295"/>
            </a:def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Pravouhlý trojuholník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ýlož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  <a:tileRect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>
              <a:defRPr/>
            </a:pPr>
            <a:endParaRPr lang="en-US"/>
          </a:p>
        </p:txBody>
      </p:sp>
      <p:sp>
        <p:nvSpPr>
          <p:cNvPr id="10" name="Výlož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  <a:tileRect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defPPr>
              <a:defRPr kern="1200" smtId="4294967295"/>
            </a:defPPr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defPPr>
              <a:defRPr kern="1200" smtId="4294967295"/>
            </a:defPPr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C821CD-731A-4C9D-8D3B-A139982A7DF9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12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13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46EA6A-E6CA-4E0E-A461-5D950D0A2017}" type="slidenum">
              <a:rPr lang="en-US"/>
              <a:pPr>
                <a:defRPr/>
              </a:pPr>
              <a:t>‹#›</a:t>
            </a:fld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Voľná forma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kern="1200" smtId="4294967295"/>
            </a:def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Voľná forma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kern="1200" smtId="4294967295"/>
            </a:def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Pravouhlý trojuholník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kern="1200" smtId="4294967295"/>
            </a:def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3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defPPr>
              <a:defRPr kern="1200" smtId="4294967295"/>
            </a:defPPr>
            <a:lvl1pPr algn="l" eaLnBrk="1" latinLnBrk="0" hangingPunct="1">
              <a:defRPr kumimoji="0" sz="10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948F769-1426-443C-81A5-00735D940B7B}" type="datetime1">
              <a:rPr lang="en-US"/>
              <a:pPr>
                <a:defRPr/>
              </a:pPr>
              <a:t>12/15/2011</a:t>
            </a:fld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kern="1200" smtId="4294967295"/>
            </a:defPPr>
            <a:lvl1pPr algn="r" eaLnBrk="1" latinLnBrk="0" hangingPunct="1">
              <a:defRPr kumimoji="0" sz="10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Smílovice</a:t>
            </a: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defPPr>
              <a:defRPr kern="1200" smtId="4294967295"/>
            </a:defPPr>
            <a:lvl1pPr algn="r" eaLnBrk="1" latinLnBrk="0" hangingPunct="1">
              <a:defRPr kumimoji="0" sz="10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91F4658-1CE8-46A1-8454-EC46948AB1C9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62" r:id="rId3"/>
    <p:sldLayoutId id="2147483763" r:id="rId4"/>
    <p:sldLayoutId id="2147483764" r:id="rId5"/>
    <p:sldLayoutId id="2147483765" r:id="rId6"/>
    <p:sldLayoutId id="2147483759" r:id="rId7"/>
    <p:sldLayoutId id="2147483766" r:id="rId8"/>
    <p:sldLayoutId id="2147483767" r:id="rId9"/>
    <p:sldLayoutId id="2147483758" r:id="rId10"/>
    <p:sldLayoutId id="2147483757" r:id="rId11"/>
  </p:sldLayoutIdLst>
  <p:transition/>
  <p:timing/>
  <p:hf hdr="0"/>
  <p:txStyles>
    <p:titleStyle>
      <a:defPPr>
        <a:defRPr kern="1200" smtId="4294967295"/>
      </a:defPPr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defPPr>
        <a:defRPr kern="1200" smtId="4294967295"/>
      </a:defPPr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Tx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ern="1200" smtId="4294967295"/>
      </a:defPPr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2.xls" TargetMode="Internal" /><Relationship Id="rId4" Type="http://schemas.openxmlformats.org/officeDocument/2006/relationships/image" Target="../media/image6.emf" /><Relationship Id="rId5" Type="http://schemas.openxmlformats.org/officeDocument/2006/relationships/vmlDrawing" Target="../drawings/vmlDrawing2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3.xls" TargetMode="Internal" /><Relationship Id="rId4" Type="http://schemas.openxmlformats.org/officeDocument/2006/relationships/image" Target="../media/image7.emf" /><Relationship Id="rId5" Type="http://schemas.openxmlformats.org/officeDocument/2006/relationships/vmlDrawing" Target="../drawings/vmlDrawing3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chart" Target="../charts/chart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8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5.emf" /><Relationship Id="rId4" Type="http://schemas.openxmlformats.org/officeDocument/2006/relationships/vmlDrawing" Target="../drawings/vmlDrawing1.v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68760"/>
            <a:ext cx="8763000" cy="3672408"/>
          </a:xfrm>
        </p:spPr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z="5400" b="0" smtClean="0"/>
              <a:t>Zákon o rozpočtovej zodpovednosti</a:t>
            </a:r>
            <a:br>
              <a:rPr lang="sk-SK" b="0" smtClean="0"/>
            </a:br>
            <a:br>
              <a:rPr lang="sk-SK" b="0" smtClean="0"/>
            </a:br>
            <a:r>
              <a:rPr lang="sk-SK" sz="2000" b="0" smtClean="0"/>
              <a:t>Inštitúcie pre zodpovednú </a:t>
            </a:r>
            <a:br>
              <a:rPr lang="sk-SK" sz="2000" b="0" smtClean="0"/>
            </a:br>
            <a:r>
              <a:rPr lang="sk-SK" sz="2000" b="0" smtClean="0"/>
              <a:t>a transparentnú fiškálnu politiku na Slovensku</a:t>
            </a:r>
            <a:endParaRPr lang="en-US" b="0" smtClean="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305" name="Zástupný symbol obsahu 1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97400"/>
          </a:xfrm>
        </p:spPr>
        <p:txBody>
          <a:bodyPr/>
          <a:lstStyle>
            <a:defPPr>
              <a:defRPr kern="1200" smtId="4294967295"/>
            </a:defPPr>
          </a:lstStyle>
          <a:p>
            <a:pPr marL="623888" indent="-514350">
              <a:buFont typeface="Lucida Sans Unicode" pitchFamily="34" charset="0"/>
              <a:buAutoNum type="arabicPeriod" startAt="6"/>
            </a:pPr>
            <a:r>
              <a:rPr lang="sk-SK" sz="2400" smtClean="0"/>
              <a:t>Tlak na vyššie výdavky</a:t>
            </a:r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800" smtClean="0"/>
          </a:p>
        </p:txBody>
      </p:sp>
      <p:sp>
        <p:nvSpPr>
          <p:cNvPr id="98306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A49F1909-7514-45D0-BD00-1FDC09D6D84D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98307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98308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84D1924E-C09B-4C47-9E77-8ADB3020CF11}" type="slidenum">
              <a:rPr lang="sk-SK">
                <a:cs typeface="Arial"/>
              </a:rPr>
              <a:t>10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Prostredie pre FP v CE</a:t>
            </a:r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684213" y="5013325"/>
            <a:ext cx="14398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98311" name="BlokTextu 8"/>
          <p:cNvSpPr txBox="1">
            <a:spLocks noChangeArrowheads="1"/>
          </p:cNvSpPr>
          <p:nvPr/>
        </p:nvSpPr>
        <p:spPr bwMode="auto">
          <a:xfrm>
            <a:off x="2339975" y="5013325"/>
            <a:ext cx="611981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/>
              <a:t>Nediskriminovať štrukturálne reformy, ale ich odmeňovať</a:t>
            </a:r>
          </a:p>
        </p:txBody>
      </p:sp>
      <p:graphicFrame>
        <p:nvGraphicFramePr>
          <p:cNvPr id="12" name="Graf 11"/>
          <p:cNvGraphicFramePr/>
          <p:nvPr/>
        </p:nvGraphicFramePr>
        <p:xfrm>
          <a:off x="539552" y="2780928"/>
          <a:ext cx="3438128" cy="209168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3" name="Tabuľka 12"/>
          <p:cNvGraphicFramePr>
            <a:graphicFrameLocks noGrp="1"/>
          </p:cNvGraphicFramePr>
          <p:nvPr/>
        </p:nvGraphicFramePr>
        <p:xfrm>
          <a:off x="4356100" y="2852738"/>
          <a:ext cx="4104456" cy="1927860"/>
        </p:xfrm>
        <a:graphic>
          <a:graphicData uri="http://schemas.openxmlformats.org/drawingml/2006/table">
            <a:tbl>
              <a:tblPr/>
              <a:tblGrid>
                <a:gridCol w="559235"/>
                <a:gridCol w="617143"/>
                <a:gridCol w="617143"/>
                <a:gridCol w="617143"/>
                <a:gridCol w="617679"/>
                <a:gridCol w="1076113"/>
              </a:tblGrid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2010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2025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2050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2060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change 2060-2010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CZE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21.83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33.75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54.81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61.4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39.57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HUN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24.22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33.26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50.83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57.64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33.42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POL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18.98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32.86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55.69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68.97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49.99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SVK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16.95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28.5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55.46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68.49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51.54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GER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31.17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39.53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56.43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59.08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27.91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FRA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25.81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35.85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44.68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45.2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16.39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EU27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25.9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34.23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50.42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53.47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27.57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385" name="BlokTextu 13"/>
          <p:cNvSpPr txBox="1">
            <a:spLocks noChangeArrowheads="1"/>
          </p:cNvSpPr>
          <p:nvPr/>
        </p:nvSpPr>
        <p:spPr bwMode="auto">
          <a:xfrm>
            <a:off x="1116013" y="2420938"/>
            <a:ext cx="266382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sz="1600"/>
              <a:t>Miera zamestnanosti</a:t>
            </a:r>
          </a:p>
        </p:txBody>
      </p:sp>
      <p:sp>
        <p:nvSpPr>
          <p:cNvPr id="98386" name="BlokTextu 14"/>
          <p:cNvSpPr txBox="1">
            <a:spLocks noChangeArrowheads="1"/>
          </p:cNvSpPr>
          <p:nvPr/>
        </p:nvSpPr>
        <p:spPr bwMode="auto">
          <a:xfrm>
            <a:off x="5003800" y="2420938"/>
            <a:ext cx="33845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sz="1600"/>
              <a:t>Index závislosti v staršom veku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Zástupný symbol obsahu 1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98987"/>
          </a:xfrm>
        </p:spPr>
        <p:txBody>
          <a:bodyPr/>
          <a:lstStyle>
            <a:defPPr>
              <a:defRPr kern="1200" smtId="4294967295"/>
            </a:defPPr>
          </a:lstStyle>
          <a:p>
            <a:pPr marL="623888" indent="-514350">
              <a:buFont typeface="Lucida Sans Unicode" pitchFamily="34" charset="0"/>
              <a:buAutoNum type="arabicPeriod" startAt="7"/>
            </a:pPr>
            <a:r>
              <a:rPr lang="sk-SK" sz="2400" smtClean="0"/>
              <a:t>Nižší dlh a vyšší rastový potenciál – Je to súčasť problému?</a:t>
            </a:r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800" smtClean="0"/>
          </a:p>
        </p:txBody>
      </p:sp>
      <p:sp>
        <p:nvSpPr>
          <p:cNvPr id="99330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28CF3510-D408-424A-BBD5-0FC8356B9FAC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99331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9933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274E36A7-39EB-4C0D-B98B-FCDC17B657CA}" type="slidenum">
              <a:rPr lang="sk-SK">
                <a:cs typeface="Arial"/>
              </a:rPr>
              <a:t>11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Prostredie pre FP v CE</a:t>
            </a:r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971550" y="5516563"/>
            <a:ext cx="14398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99335" name="BlokTextu 8"/>
          <p:cNvSpPr txBox="1">
            <a:spLocks noChangeArrowheads="1"/>
          </p:cNvSpPr>
          <p:nvPr/>
        </p:nvSpPr>
        <p:spPr bwMode="auto">
          <a:xfrm>
            <a:off x="2627313" y="5516563"/>
            <a:ext cx="6121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/>
              <a:t>Implicitný alebo explicitný limit na dlh</a:t>
            </a:r>
          </a:p>
        </p:txBody>
      </p:sp>
      <p:graphicFrame>
        <p:nvGraphicFramePr>
          <p:cNvPr id="16" name="Graf 15"/>
          <p:cNvGraphicFramePr/>
          <p:nvPr/>
        </p:nvGraphicFramePr>
        <p:xfrm>
          <a:off x="2195736" y="2420888"/>
          <a:ext cx="4572000" cy="2743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3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 smtClean="0"/>
              <a:t>Nízka transparentnosť a kreatívne účtovníctvo</a:t>
            </a:r>
          </a:p>
          <a:p>
            <a:r>
              <a:rPr lang="sk-SK" smtClean="0"/>
              <a:t>Základné charakteristiky + súčasný fiškálny rámec = veľa zlých motivácií:</a:t>
            </a:r>
          </a:p>
          <a:p>
            <a:pPr>
              <a:buFont typeface="Wingdings 3" pitchFamily="18" charset="2"/>
              <a:buNone/>
            </a:pPr>
            <a:r>
              <a:rPr lang="sk-SK" smtClean="0"/>
              <a:t>	- zvrátenie alebo odďalovanie reforiem</a:t>
            </a:r>
          </a:p>
          <a:p>
            <a:pPr>
              <a:buFont typeface="Wingdings 3" pitchFamily="18" charset="2"/>
              <a:buNone/>
            </a:pPr>
            <a:r>
              <a:rPr lang="sk-SK" smtClean="0"/>
              <a:t>	- PPP</a:t>
            </a:r>
          </a:p>
          <a:p>
            <a:pPr>
              <a:buFont typeface="Wingdings 3" pitchFamily="18" charset="2"/>
              <a:buNone/>
            </a:pPr>
            <a:r>
              <a:rPr lang="sk-SK" smtClean="0"/>
              <a:t>	- predaj aktív</a:t>
            </a:r>
          </a:p>
          <a:p>
            <a:pPr>
              <a:buFont typeface="Wingdings 3" pitchFamily="18" charset="2"/>
              <a:buNone/>
            </a:pPr>
            <a:r>
              <a:rPr lang="sk-SK" smtClean="0"/>
              <a:t>	- podcenenie údržby</a:t>
            </a:r>
          </a:p>
          <a:p>
            <a:pPr>
              <a:buFont typeface="Wingdings 3" pitchFamily="18" charset="2"/>
              <a:buNone/>
            </a:pPr>
            <a:r>
              <a:rPr lang="sk-SK" smtClean="0"/>
              <a:t>	- štátne podniky a zdravotnícke zariadenia v zlom stave (odpustenie dlhov z času na čas)</a:t>
            </a:r>
          </a:p>
        </p:txBody>
      </p:sp>
      <p:sp>
        <p:nvSpPr>
          <p:cNvPr id="100354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D02C6564-1192-4DA6-845A-BD1AEF1D525E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100355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100356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3A2CC452-86A6-4709-A64F-B342FBD14817}" type="slidenum">
              <a:rPr lang="sk-SK">
                <a:cs typeface="Arial"/>
              </a:rPr>
              <a:t>12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Súčasné problémy (1)</a:t>
            </a:r>
            <a:endParaRPr lang="sk-SK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53425" cy="4691063"/>
          </a:xfrm>
        </p:spPr>
        <p:txBody>
          <a:bodyPr/>
          <a:lstStyle>
            <a:defPPr>
              <a:defRPr kern="1200" smtId="4294967295"/>
            </a:defPPr>
          </a:lstStyle>
          <a:p>
            <a:pPr>
              <a:lnSpc>
                <a:spcPct val="90000"/>
              </a:lnSpc>
            </a:pPr>
            <a:r>
              <a:rPr lang="sk-SK" sz="3000" smtClean="0"/>
              <a:t>Máme euro – potrebujeme proticyklickú politiku</a:t>
            </a:r>
          </a:p>
          <a:p>
            <a:pPr>
              <a:lnSpc>
                <a:spcPct val="90000"/>
              </a:lnSpc>
            </a:pPr>
            <a:r>
              <a:rPr lang="sk-SK" sz="3000" smtClean="0"/>
              <a:t>Informačná asymetria a kredibilita (exit strategy)</a:t>
            </a:r>
          </a:p>
          <a:p>
            <a:pPr>
              <a:lnSpc>
                <a:spcPct val="90000"/>
              </a:lnSpc>
            </a:pPr>
            <a:r>
              <a:rPr lang="sk-SK" sz="3000" smtClean="0"/>
              <a:t>Nedostatky SGP</a:t>
            </a:r>
          </a:p>
          <a:p>
            <a:pPr>
              <a:lnSpc>
                <a:spcPct val="90000"/>
              </a:lnSpc>
            </a:pPr>
            <a:r>
              <a:rPr lang="sk-SK" sz="3000" smtClean="0"/>
              <a:t>Neflexibilita</a:t>
            </a:r>
          </a:p>
          <a:p>
            <a:pPr>
              <a:lnSpc>
                <a:spcPct val="90000"/>
              </a:lnSpc>
            </a:pPr>
            <a:r>
              <a:rPr lang="sk-SK" sz="3000" smtClean="0"/>
              <a:t>Nezodpovedné pozmeňujúce návrhy</a:t>
            </a:r>
          </a:p>
        </p:txBody>
      </p:sp>
      <p:sp>
        <p:nvSpPr>
          <p:cNvPr id="10137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500C3959-8D8E-4328-A704-10DC49C7E71D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01379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01380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A8414F45-070F-4B0E-A997-AB1634A1FFD5}" type="slidenum">
              <a:rPr lang="en-US">
                <a:cs typeface="Arial"/>
              </a:rPr>
              <a:t>13</a:t>
            </a:fld>
          </a:p>
        </p:txBody>
      </p:sp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Súčasné problémy (2)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468812"/>
          </a:xfrm>
        </p:spPr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Požiadavky na dobré fiškálne rámce v CE: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None/>
              <a:defRPr/>
            </a:pPr>
            <a:r>
              <a:rPr lang="sk-SK" smtClean="0"/>
              <a:t>	- politický konsenzus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None/>
              <a:defRPr/>
            </a:pPr>
            <a:r>
              <a:rPr lang="sk-SK" smtClean="0"/>
              <a:t> 	- transparentnosť – koncept čistého bohatstva ako benchmark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None/>
              <a:defRPr/>
            </a:pPr>
            <a:r>
              <a:rPr lang="sk-SK" smtClean="0"/>
              <a:t>	- výdavkové limity na základe indikátorov udržateľnosti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None/>
              <a:defRPr/>
            </a:pPr>
            <a:r>
              <a:rPr lang="sk-SK" smtClean="0"/>
              <a:t>	- ústavné limity na dlh 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None/>
              <a:defRPr/>
            </a:pPr>
            <a:r>
              <a:rPr lang="sk-SK" smtClean="0"/>
              <a:t>	- synergie medzi pravidlami a nezávislou fiškálnou inštitúciou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None/>
              <a:defRPr/>
            </a:pPr>
            <a:r>
              <a:rPr lang="sk-SK" smtClean="0"/>
              <a:t>	- osobitné pravidlá pre samosprávy</a:t>
            </a:r>
            <a:endParaRPr lang="sk-SK"/>
          </a:p>
        </p:txBody>
      </p:sp>
      <p:sp>
        <p:nvSpPr>
          <p:cNvPr id="103426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B755F47C-8078-4994-9671-6970096616FA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103427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103428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DFAED921-8706-4552-9B08-6183A2565D53}" type="slidenum">
              <a:rPr lang="sk-SK">
                <a:cs typeface="Arial"/>
              </a:rPr>
              <a:t>14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Ako reformovať?</a:t>
            </a:r>
            <a:endParaRPr lang="sk-SK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2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39F8DCF5-0238-46F6-886E-FC7430059DB0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2053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2054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9FD4C000-6022-4685-950E-BBE4ACE84C20}" type="slidenum">
              <a:rPr lang="en-US">
                <a:cs typeface="Arial"/>
              </a:rPr>
              <a:t>15</a:t>
            </a:fld>
          </a:p>
        </p:txBody>
      </p:sp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>
                <a:solidFill>
                  <a:schemeClr val="bg2"/>
                </a:solidFill>
              </a:rPr>
              <a:t>Náš návrh</a:t>
            </a:r>
            <a:endParaRPr lang="en-US" smtClean="0">
              <a:solidFill>
                <a:schemeClr val="bg2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79613" y="1196975"/>
          <a:ext cx="5256212" cy="50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3" progId="Excel.Sheet.8">
                  <p:embed/>
                </p:oleObj>
              </mc:Choice>
              <mc:Fallback>
                <p:oleObj spid="_x0000_s1039" name="Worksheet" r:id="rId3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 dpi="0"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613" y="1196975"/>
                        <a:ext cx="5256212" cy="503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2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2BD3733D-7BDC-427D-BFB1-01C7FC9E9FF6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07523" name="Zástupný symbol päty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07524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C10F386B-C2B0-4E5D-A97A-55780CAFCD16}" type="slidenum">
              <a:rPr lang="en-US">
                <a:cs typeface="Arial"/>
              </a:rPr>
              <a:t>16</a:t>
            </a:fld>
          </a:p>
        </p:txBody>
      </p:sp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>
                <a:solidFill>
                  <a:schemeClr val="bg2"/>
                </a:solidFill>
              </a:rPr>
              <a:t>Okopírovali sme osvedčený recept</a:t>
            </a: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07526" name="Text Box 3"/>
          <p:cNvSpPr txBox="1">
            <a:spLocks noChangeArrowheads="1"/>
          </p:cNvSpPr>
          <p:nvPr/>
        </p:nvSpPr>
        <p:spPr bwMode="auto">
          <a:xfrm>
            <a:off x="1447800" y="1905000"/>
            <a:ext cx="60960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endParaRPr lang="sk-SK" sz="2600"/>
          </a:p>
        </p:txBody>
      </p:sp>
      <p:sp>
        <p:nvSpPr>
          <p:cNvPr id="107527" name="Text Box 4"/>
          <p:cNvSpPr txBox="1">
            <a:spLocks noChangeArrowheads="1"/>
          </p:cNvSpPr>
          <p:nvPr/>
        </p:nvSpPr>
        <p:spPr bwMode="auto">
          <a:xfrm>
            <a:off x="3048000" y="1828800"/>
            <a:ext cx="4572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000"/>
              <a:t>www.stickk.com</a:t>
            </a:r>
            <a:endParaRPr lang="en-US" sz="2000"/>
          </a:p>
        </p:txBody>
      </p:sp>
      <p:sp>
        <p:nvSpPr>
          <p:cNvPr id="107528" name="Text Box 5"/>
          <p:cNvSpPr txBox="1">
            <a:spLocks noChangeArrowheads="1"/>
          </p:cNvSpPr>
          <p:nvPr/>
        </p:nvSpPr>
        <p:spPr bwMode="auto">
          <a:xfrm>
            <a:off x="2819400" y="2514600"/>
            <a:ext cx="3886200" cy="227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– Cieľ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– Suma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– Rozhodca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- Podporovatelia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107529" name="Picture 6" descr="stick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8800" y="1600200"/>
            <a:ext cx="2617788" cy="11541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7530" name="Text Box 8"/>
          <p:cNvSpPr txBox="1">
            <a:spLocks noChangeArrowheads="1"/>
          </p:cNvSpPr>
          <p:nvPr/>
        </p:nvSpPr>
        <p:spPr bwMode="auto">
          <a:xfrm>
            <a:off x="990600" y="1981200"/>
            <a:ext cx="11430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Fiškálne pravidlá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7531" name="Line 9"/>
          <p:cNvSpPr>
            <a:spLocks noChangeShapeType="1"/>
          </p:cNvSpPr>
          <p:nvPr/>
        </p:nvSpPr>
        <p:spPr bwMode="auto">
          <a:xfrm flipH="1" flipV="1">
            <a:off x="2209800" y="2362200"/>
            <a:ext cx="609600" cy="3810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tailEnd type="triangle" w="med" len="med"/>
          </a:ln>
        </p:spPr>
        <p:txBody>
          <a:bodyPr wrap="none"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107532" name="Text Box 10"/>
          <p:cNvSpPr txBox="1">
            <a:spLocks noChangeArrowheads="1"/>
          </p:cNvSpPr>
          <p:nvPr/>
        </p:nvSpPr>
        <p:spPr bwMode="auto">
          <a:xfrm>
            <a:off x="304800" y="3276600"/>
            <a:ext cx="20574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Reputácia, príp. iné politické náklady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7533" name="Line 11"/>
          <p:cNvSpPr>
            <a:spLocks noChangeShapeType="1"/>
          </p:cNvSpPr>
          <p:nvPr/>
        </p:nvSpPr>
        <p:spPr bwMode="auto">
          <a:xfrm flipH="1">
            <a:off x="2438400" y="3352800"/>
            <a:ext cx="381000" cy="3048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tailEnd type="triangle" w="med" len="med"/>
          </a:ln>
        </p:spPr>
        <p:txBody>
          <a:bodyPr wrap="none"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107534" name="Text Box 12"/>
          <p:cNvSpPr txBox="1">
            <a:spLocks noChangeArrowheads="1"/>
          </p:cNvSpPr>
          <p:nvPr/>
        </p:nvSpPr>
        <p:spPr bwMode="auto">
          <a:xfrm>
            <a:off x="1143000" y="4724400"/>
            <a:ext cx="11430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Rada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7535" name="Line 13"/>
          <p:cNvSpPr>
            <a:spLocks noChangeShapeType="1"/>
          </p:cNvSpPr>
          <p:nvPr/>
        </p:nvSpPr>
        <p:spPr bwMode="auto">
          <a:xfrm flipH="1">
            <a:off x="2362200" y="4038600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tailEnd type="triangle" w="med" len="med"/>
          </a:ln>
        </p:spPr>
        <p:txBody>
          <a:bodyPr wrap="none"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107536" name="Text Box 14"/>
          <p:cNvSpPr txBox="1">
            <a:spLocks noChangeArrowheads="1"/>
          </p:cNvSpPr>
          <p:nvPr/>
        </p:nvSpPr>
        <p:spPr bwMode="auto">
          <a:xfrm>
            <a:off x="6248400" y="5105400"/>
            <a:ext cx="20574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Verejnosť cez transparentnosť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7537" name="Line 15"/>
          <p:cNvSpPr>
            <a:spLocks noChangeShapeType="1"/>
          </p:cNvSpPr>
          <p:nvPr/>
        </p:nvSpPr>
        <p:spPr bwMode="auto">
          <a:xfrm>
            <a:off x="4953000" y="4800600"/>
            <a:ext cx="1219200" cy="6096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tailEnd type="triangle" w="med" len="med"/>
          </a:ln>
        </p:spPr>
        <p:txBody>
          <a:bodyPr wrap="none"/>
          <a:lstStyle>
            <a:defPPr>
              <a:defRPr kern="1200" smtId="4294967295"/>
            </a:defPPr>
          </a:lstStyle>
          <a:p>
            <a:endParaRPr lang="cs-CZ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569" name="Zástupný symbol obsahu 1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sk-SK" smtClean="0"/>
              <a:t>Dlhodobá udržateľnosť a ukazovateľ dlhodobej udržateľnosti (GAP)</a:t>
            </a:r>
          </a:p>
          <a:p>
            <a:r>
              <a:rPr lang="sk-SK" smtClean="0"/>
              <a:t>No policy change scenár (základný scenár)</a:t>
            </a:r>
          </a:p>
          <a:p>
            <a:r>
              <a:rPr lang="sk-SK" smtClean="0"/>
              <a:t>Primárne štrukturálne saldo (pre celý verejný sektor!)</a:t>
            </a:r>
          </a:p>
          <a:p>
            <a:r>
              <a:rPr lang="sk-SK" smtClean="0"/>
              <a:t>Daňové výdavky</a:t>
            </a:r>
          </a:p>
          <a:p>
            <a:r>
              <a:rPr lang="sk-SK" smtClean="0"/>
              <a:t>Čisté bohatstvo SR</a:t>
            </a:r>
          </a:p>
          <a:p>
            <a:r>
              <a:rPr lang="sk-SK" smtClean="0"/>
              <a:t>Implicitné záväzky</a:t>
            </a:r>
          </a:p>
        </p:txBody>
      </p:sp>
      <p:sp>
        <p:nvSpPr>
          <p:cNvPr id="109570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13742F8A-6D4D-42B2-A76B-7EFC27B8530F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09571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0957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CC2BEA03-F548-4280-9FBF-F779AEC7AB66}" type="slidenum">
              <a:rPr lang="en-US">
                <a:cs typeface="Arial"/>
              </a:rPr>
              <a:t>17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Návrh zákona definuje analytické koncepty</a:t>
            </a:r>
            <a:endParaRPr lang="sk-SK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593" name="Zástupný symbol dátumu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BCF81307-F7CD-4730-BDFB-19069E7AF5AA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10594" name="Zástupný symbol päty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10595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BBD52E2E-69F7-49DF-9C67-B7F530C45750}" type="slidenum">
              <a:rPr lang="en-US">
                <a:cs typeface="Arial"/>
              </a:rPr>
              <a:t>18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Firma verzus štát</a:t>
            </a:r>
            <a:endParaRPr lang="sk-SK"/>
          </a:p>
        </p:txBody>
      </p:sp>
      <p:cxnSp>
        <p:nvCxnSpPr>
          <p:cNvPr id="9" name="Rovná spojnica 8"/>
          <p:cNvCxnSpPr/>
          <p:nvPr/>
        </p:nvCxnSpPr>
        <p:spPr>
          <a:xfrm rot="16200000" flipH="1">
            <a:off x="2375694" y="3753644"/>
            <a:ext cx="4032250" cy="714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 bwMode="auto">
          <a:xfrm>
            <a:off x="1403350" y="1484313"/>
            <a:ext cx="2016125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 algn="ctr">
              <a:spcBef>
                <a:spcPct val="50000"/>
              </a:spcBef>
              <a:defRPr/>
            </a:pPr>
            <a:r>
              <a:rPr lang="sk-SK" sz="2400">
                <a:cs typeface="+mn-cs"/>
              </a:rPr>
              <a:t>Firma</a:t>
            </a:r>
          </a:p>
        </p:txBody>
      </p:sp>
      <p:sp>
        <p:nvSpPr>
          <p:cNvPr id="11" name="BlokTextu 10"/>
          <p:cNvSpPr txBox="1"/>
          <p:nvPr/>
        </p:nvSpPr>
        <p:spPr bwMode="auto">
          <a:xfrm>
            <a:off x="5219700" y="1484313"/>
            <a:ext cx="2016125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 algn="ctr">
              <a:spcBef>
                <a:spcPct val="50000"/>
              </a:spcBef>
              <a:defRPr/>
            </a:pPr>
            <a:r>
              <a:rPr lang="sk-SK" sz="2400">
                <a:cs typeface="+mn-cs"/>
              </a:rPr>
              <a:t>Štát</a:t>
            </a:r>
          </a:p>
        </p:txBody>
      </p:sp>
      <p:sp>
        <p:nvSpPr>
          <p:cNvPr id="12" name="Ovál 11"/>
          <p:cNvSpPr/>
          <p:nvPr/>
        </p:nvSpPr>
        <p:spPr>
          <a:xfrm>
            <a:off x="1403350" y="2420938"/>
            <a:ext cx="2232025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r>
              <a:rPr lang="sk-SK" sz="2000"/>
              <a:t>Výsledovka</a:t>
            </a:r>
          </a:p>
        </p:txBody>
      </p:sp>
      <p:sp>
        <p:nvSpPr>
          <p:cNvPr id="13" name="Ovál 12"/>
          <p:cNvSpPr/>
          <p:nvPr/>
        </p:nvSpPr>
        <p:spPr>
          <a:xfrm>
            <a:off x="1476375" y="3500438"/>
            <a:ext cx="2232025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r>
              <a:rPr lang="sk-SK" sz="2000"/>
              <a:t>Bilancia</a:t>
            </a:r>
          </a:p>
        </p:txBody>
      </p:sp>
      <p:sp>
        <p:nvSpPr>
          <p:cNvPr id="14" name="Ovál 13"/>
          <p:cNvSpPr/>
          <p:nvPr/>
        </p:nvSpPr>
        <p:spPr>
          <a:xfrm>
            <a:off x="1547813" y="4581525"/>
            <a:ext cx="2232025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r>
              <a:rPr lang="sk-SK" sz="2000"/>
              <a:t>Cash-flow</a:t>
            </a:r>
          </a:p>
        </p:txBody>
      </p:sp>
      <p:sp>
        <p:nvSpPr>
          <p:cNvPr id="16" name="Ovál 15"/>
          <p:cNvSpPr/>
          <p:nvPr/>
        </p:nvSpPr>
        <p:spPr>
          <a:xfrm>
            <a:off x="5148263" y="2420938"/>
            <a:ext cx="2232025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r>
              <a:rPr lang="sk-SK" sz="2000"/>
              <a:t>Rozpočet</a:t>
            </a:r>
          </a:p>
        </p:txBody>
      </p:sp>
      <p:sp>
        <p:nvSpPr>
          <p:cNvPr id="17" name="Ovál 16"/>
          <p:cNvSpPr/>
          <p:nvPr/>
        </p:nvSpPr>
        <p:spPr>
          <a:xfrm>
            <a:off x="5148263" y="3500438"/>
            <a:ext cx="2232025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r>
              <a:rPr lang="sk-SK" sz="2000"/>
              <a:t>Čisté bohatstvo</a:t>
            </a:r>
          </a:p>
        </p:txBody>
      </p:sp>
      <p:sp>
        <p:nvSpPr>
          <p:cNvPr id="18" name="Ovál 17"/>
          <p:cNvSpPr/>
          <p:nvPr/>
        </p:nvSpPr>
        <p:spPr>
          <a:xfrm>
            <a:off x="5219700" y="4508500"/>
            <a:ext cx="2232025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r>
              <a:rPr lang="sk-SK" sz="2000"/>
              <a:t>Stratégia riadenia dlhu</a:t>
            </a:r>
          </a:p>
        </p:txBody>
      </p:sp>
      <p:sp>
        <p:nvSpPr>
          <p:cNvPr id="19" name="Obojsmerná vodorovná šípka 18"/>
          <p:cNvSpPr/>
          <p:nvPr/>
        </p:nvSpPr>
        <p:spPr>
          <a:xfrm>
            <a:off x="3924300" y="2708275"/>
            <a:ext cx="863600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20" name="Obojsmerná vodorovná šípka 19"/>
          <p:cNvSpPr/>
          <p:nvPr/>
        </p:nvSpPr>
        <p:spPr>
          <a:xfrm>
            <a:off x="3924300" y="3644900"/>
            <a:ext cx="863600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21" name="Obojsmerná vodorovná šípka 20"/>
          <p:cNvSpPr/>
          <p:nvPr/>
        </p:nvSpPr>
        <p:spPr>
          <a:xfrm>
            <a:off x="3995738" y="4797425"/>
            <a:ext cx="863600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 smtClean="0"/>
              <a:t>Väčšinou nás zaujímajú tokové veličiny a málo stavové</a:t>
            </a:r>
          </a:p>
          <a:p>
            <a:r>
              <a:rPr lang="sk-SK" smtClean="0"/>
              <a:t>Nepoznáme „bilanciu“ štátu</a:t>
            </a:r>
            <a:endParaRPr lang="en-US" smtClean="0"/>
          </a:p>
        </p:txBody>
      </p:sp>
      <p:sp>
        <p:nvSpPr>
          <p:cNvPr id="3076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CC5C5EDE-FAB5-40DC-8809-7E0DFA674A12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3077" name="Zástupný symbol päty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3078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FF9B9890-70B5-4612-A189-0D27DFB614AA}" type="slidenum">
              <a:rPr lang="en-US">
                <a:cs typeface="Arial"/>
              </a:rPr>
              <a:t>19</a:t>
            </a:fld>
          </a:p>
        </p:txBody>
      </p:sp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Čisté bohatstvo (1)</a:t>
            </a:r>
            <a:endParaRPr lang="en-US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547813" y="2997200"/>
          <a:ext cx="62769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progId="Excel.Sheet.8">
                  <p:embed/>
                </p:oleObj>
              </mc:Choice>
              <mc:Fallback>
                <p:oleObj spid="_x0000_s1040" name="Worksheet" r:id="rId3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 dpi="0"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813" y="2997200"/>
                        <a:ext cx="6276975" cy="295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Zástupný symbol dátumu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4E1AE798-A65A-43B0-BD51-24AA53765B14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7410" name="Zástupný symbol päty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741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1C177184-C1CD-4297-B953-9360083CB166}" type="slidenum">
              <a:rPr lang="en-US">
                <a:cs typeface="Arial"/>
              </a:rPr>
              <a:t>2</a:t>
            </a:fld>
          </a:p>
        </p:txBody>
      </p:sp>
      <p:pic>
        <p:nvPicPr>
          <p:cNvPr id="17412" name="Picture 1026" descr="C:\Documents and Settings\Odor\My Documents\My Pictures\Kniha-Ilustracie\4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685800"/>
            <a:ext cx="5530850" cy="54371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marL="609600" indent="-609600">
              <a:buFont typeface="Wingdings" pitchFamily="2" charset="2"/>
              <a:buNone/>
            </a:pPr>
            <a:r>
              <a:rPr lang="sk-SK" smtClean="0"/>
              <a:t>Zlé motivácie v súčasnosti:</a:t>
            </a:r>
          </a:p>
          <a:p>
            <a:pPr marL="609600" indent="-609600">
              <a:buFont typeface="Wingdings" pitchFamily="2" charset="2"/>
              <a:buNone/>
            </a:pPr>
            <a:endParaRPr lang="sk-SK" sz="100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u="sng" smtClean="0"/>
              <a:t>Predaj aktív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smtClean="0"/>
              <a:t>Zanedbávanie opráv a údržby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u="sng" smtClean="0"/>
              <a:t>Veľký dôraz na PPP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u="sng" smtClean="0"/>
              <a:t>Šetrenie na úkor štátnych podnikov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u="sng" smtClean="0"/>
              <a:t>Averzia voči kapitalizačným schémam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u="sng" smtClean="0"/>
              <a:t>Nesymetrické zaobchádzanie s hospodárskym výsledkom NBS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smtClean="0"/>
              <a:t>Príliš rýchle vyčerpávanie prírodných zdrojov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u="sng" smtClean="0"/>
              <a:t>Sklon k riziku pri právnych otázkach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k-SK" sz="2000" smtClean="0"/>
              <a:t>Podceňovanie environmentálnych nákladov</a:t>
            </a:r>
            <a:endParaRPr lang="en-US" sz="2000" smtClean="0"/>
          </a:p>
        </p:txBody>
      </p:sp>
      <p:sp>
        <p:nvSpPr>
          <p:cNvPr id="114690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5050B25E-454B-48EE-800D-942CA184E954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14691" name="Zástupný symbol päty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1469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626675F6-6059-4ED7-B22D-163C4E0C423E}" type="slidenum">
              <a:rPr lang="en-US">
                <a:cs typeface="Arial"/>
              </a:rPr>
              <a:t>20</a:t>
            </a:fld>
          </a:p>
        </p:txBody>
      </p:sp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Čisté bohatstvo (2)</a:t>
            </a:r>
            <a:endParaRPr lang="en-US" smtClean="0"/>
          </a:p>
        </p:txBody>
      </p:sp>
      <p:sp>
        <p:nvSpPr>
          <p:cNvPr id="114694" name="Text Box 4"/>
          <p:cNvSpPr txBox="1">
            <a:spLocks noChangeArrowheads="1"/>
          </p:cNvSpPr>
          <p:nvPr/>
        </p:nvSpPr>
        <p:spPr bwMode="auto">
          <a:xfrm>
            <a:off x="1116013" y="5661025"/>
            <a:ext cx="7239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/>
              <a:t>Koncept čistého bohatstva všetkých 9 rieši!</a:t>
            </a:r>
            <a:endParaRPr lang="en-US"/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2971800" cy="1616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000"/>
              <a:t>Kráčame smerom  k ČB a chceme v našom návrhu riešiť v prvom kroku aspoň tie podčiarknuté motivácie</a:t>
            </a:r>
            <a:endParaRPr lang="en-US" sz="2000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73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>
              <a:lnSpc>
                <a:spcPct val="90000"/>
              </a:lnSpc>
            </a:pPr>
            <a:r>
              <a:rPr lang="sk-SK" smtClean="0"/>
              <a:t>Každé pravidlo sa dá obísť, preto potrebujeme tvrdý limit, ktorý obmedzí politikov ešte predtým ako je už neskoro</a:t>
            </a:r>
          </a:p>
          <a:p>
            <a:pPr>
              <a:lnSpc>
                <a:spcPct val="90000"/>
              </a:lnSpc>
            </a:pPr>
            <a:r>
              <a:rPr lang="sk-SK" smtClean="0"/>
              <a:t>Hrubý verzus čistý dlh? Preferujeme hrubý (už nie je veľký rozdiel a Eurostat počíta hrubý)</a:t>
            </a:r>
          </a:p>
          <a:p>
            <a:pPr>
              <a:lnSpc>
                <a:spcPct val="90000"/>
              </a:lnSpc>
            </a:pPr>
            <a:r>
              <a:rPr lang="sk-SK" smtClean="0"/>
              <a:t>Sankcie? Vážne s možnosťou pádu vlády (hlasovanie o dôvere), zabudované do ústavného zákona</a:t>
            </a:r>
          </a:p>
          <a:p>
            <a:pPr>
              <a:lnSpc>
                <a:spcPct val="90000"/>
              </a:lnSpc>
            </a:pPr>
            <a:r>
              <a:rPr lang="sk-SK" b="1" smtClean="0"/>
              <a:t>Navrhujeme 60% z HDP pre hrubý dlh s postupným poklesom na 50% z HDP do roku 2028</a:t>
            </a:r>
            <a:endParaRPr lang="en-US" b="1" smtClean="0"/>
          </a:p>
        </p:txBody>
      </p:sp>
      <p:sp>
        <p:nvSpPr>
          <p:cNvPr id="11673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62ACA342-86F8-4EA0-8D92-F9172EB9A583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16739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16740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A113D249-41B9-4513-B50F-ADC42C8F661F}" type="slidenum">
              <a:rPr lang="en-US">
                <a:cs typeface="Arial"/>
              </a:rPr>
              <a:t>21</a:t>
            </a:fld>
          </a:p>
        </p:txBody>
      </p:sp>
      <p:sp>
        <p:nvSpPr>
          <p:cNvPr id="1763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Záchranná brzda (1)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8785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7A858246-16CD-47B8-9165-53C74D444376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18786" name="Zástupný symbol päty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18787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8E93F319-2BEE-4C93-8CEC-2C48A8C077E7}" type="slidenum">
              <a:rPr lang="en-US">
                <a:cs typeface="Arial"/>
              </a:rPr>
              <a:t>22</a:t>
            </a:fld>
          </a:p>
        </p:txBody>
      </p:sp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85225" cy="723900"/>
          </a:xfrm>
        </p:spPr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Záchranná brzda (2)</a:t>
            </a:r>
            <a:endParaRPr lang="en-US" smtClean="0"/>
          </a:p>
        </p:txBody>
      </p:sp>
      <p:graphicFrame>
        <p:nvGraphicFramePr>
          <p:cNvPr id="9" name="Graf 1"/>
          <p:cNvGraphicFramePr/>
          <p:nvPr/>
        </p:nvGraphicFramePr>
        <p:xfrm>
          <a:off x="990600" y="1371600"/>
          <a:ext cx="7391400" cy="4724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329238"/>
          </a:xfrm>
        </p:spPr>
        <p:txBody>
          <a:bodyPr>
            <a:normAutofit fontScale="85000" lnSpcReduction="10000"/>
          </a:bodyPr>
          <a:lstStyle>
            <a:defPPr>
              <a:defRPr kern="1200" smtId="4294967295"/>
            </a:defPPr>
          </a:lstStyle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Politické a ekonomické náklady blízko stropu (kumulujú sa)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   </a:t>
            </a:r>
            <a:r>
              <a:rPr lang="sk-SK" sz="2400" b="1" smtClean="0"/>
              <a:t>50%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Otvorený list ministra financií parlamentu + stratégia znižovania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</a:t>
            </a:r>
            <a:r>
              <a:rPr lang="sk-SK" sz="2400" b="1" smtClean="0"/>
              <a:t>53%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Zmrazenie platov vlády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Vláda predloží balík reforiem do parlamentu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</a:t>
            </a:r>
            <a:r>
              <a:rPr lang="sk-SK" sz="2400" b="1" smtClean="0"/>
              <a:t>55%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Viazanie 3% výdavkov v aktuálnom rozpočte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Nemožnosť čerpať rezervy vlády a PV 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Nemožnosť zvýšiť nominálne výdavky v rozpočte na ďalší rok (platí to na celú verejnú správu vrátane samospráv)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</a:t>
            </a:r>
            <a:r>
              <a:rPr lang="sk-SK" sz="2400" b="1" smtClean="0"/>
              <a:t>57%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Nutnosť predložiť vyrovnaný rozpočet (aj samosprávy)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</a:t>
            </a:r>
            <a:r>
              <a:rPr lang="sk-SK" sz="2400" b="1" smtClean="0"/>
              <a:t>60%</a:t>
            </a:r>
            <a:r>
              <a:rPr lang="sk-SK" sz="2400" smtClean="0"/>
              <a:t> 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- Hlasovanie o dôvere vláde v parlamente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sk-SK" sz="2400" smtClean="0"/>
              <a:t>	</a:t>
            </a:r>
          </a:p>
        </p:txBody>
      </p:sp>
      <p:sp>
        <p:nvSpPr>
          <p:cNvPr id="120834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9826BAA3-CE35-491D-91CC-99F632F0D94C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20835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20836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731B8488-0DF7-4687-9113-7898CF7DDB3C}" type="slidenum">
              <a:rPr lang="en-US">
                <a:cs typeface="Arial"/>
              </a:rPr>
              <a:t>23</a:t>
            </a:fld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Záchranná brzda (3)</a:t>
            </a:r>
            <a:endParaRPr lang="sk-SK"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7" name="Zástupný symbol obsahu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sk-SK" smtClean="0"/>
              <a:t>Výnimky:</a:t>
            </a:r>
          </a:p>
          <a:p>
            <a:pPr>
              <a:buFontTx/>
              <a:buChar char="-"/>
            </a:pPr>
            <a:r>
              <a:rPr lang="sk-SK" smtClean="0"/>
              <a:t>Vojnový stav</a:t>
            </a:r>
          </a:p>
          <a:p>
            <a:pPr>
              <a:buFontTx/>
              <a:buChar char="-"/>
            </a:pPr>
            <a:r>
              <a:rPr lang="sk-SK" smtClean="0"/>
              <a:t>Dva roky pre novú vládu bez tvrdých sankcií</a:t>
            </a:r>
          </a:p>
          <a:p>
            <a:pPr>
              <a:buFontTx/>
              <a:buChar char="-"/>
            </a:pPr>
            <a:r>
              <a:rPr lang="sk-SK" smtClean="0"/>
              <a:t>Tri roky bez tvrdých sankcií v prípade:</a:t>
            </a:r>
          </a:p>
          <a:p>
            <a:pPr>
              <a:buFont typeface="Wingdings 3" pitchFamily="18" charset="2"/>
              <a:buNone/>
            </a:pPr>
            <a:r>
              <a:rPr lang="sk-SK" smtClean="0"/>
              <a:t>   a) vážnej recesie</a:t>
            </a:r>
          </a:p>
          <a:p>
            <a:pPr>
              <a:buFont typeface="Wingdings 3" pitchFamily="18" charset="2"/>
              <a:buNone/>
            </a:pPr>
            <a:r>
              <a:rPr lang="sk-SK" smtClean="0"/>
              <a:t>   b) nečakaného negatívneho efektu nad 3% z HDP (prírodná katastrofa, záchrana bankového sektora, relaizácia medzinárodných zmlúv)</a:t>
            </a:r>
          </a:p>
        </p:txBody>
      </p:sp>
      <p:sp>
        <p:nvSpPr>
          <p:cNvPr id="121858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607C5BA2-FD7E-4BD0-BA4B-C691DE45E233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21859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21860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0113CC7A-0EBA-45F5-ADE7-259843F492C2}" type="slidenum">
              <a:rPr lang="en-US">
                <a:cs typeface="Arial"/>
              </a:rPr>
              <a:t>24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Záchranná brzda (4)</a:t>
            </a:r>
            <a:endParaRPr lang="sk-SK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8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4575175"/>
          </a:xfrm>
        </p:spPr>
        <p:txBody>
          <a:bodyPr/>
          <a:lstStyle>
            <a:defPPr>
              <a:defRPr kern="1200" smtId="4294967295"/>
            </a:defPPr>
          </a:lstStyle>
          <a:p>
            <a:pPr>
              <a:lnSpc>
                <a:spcPct val="90000"/>
              </a:lnSpc>
            </a:pPr>
            <a:r>
              <a:rPr lang="sk-SK" sz="2800" smtClean="0"/>
              <a:t>Navrhujeme zaviesť </a:t>
            </a:r>
            <a:r>
              <a:rPr lang="sk-SK" sz="2800" b="1" smtClean="0"/>
              <a:t>výdavkové stropy na agregátnej konsolidovanej úrovni</a:t>
            </a:r>
            <a:r>
              <a:rPr lang="sk-SK" sz="2800" smtClean="0"/>
              <a:t> pre volebný cyklus (bez municipalít)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Stropy implicitne vychádzajú z konceptu dlhodobej udržateľnosti a čistého bohatstva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Nediskriminujú politické presvedčenie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Preferujeme jednoznačnosť a skutočnú debatu o prioritách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Nehráme sa s mandatórnosťou výdavkov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Len reputačné riziko</a:t>
            </a:r>
            <a:endParaRPr lang="en-US" sz="2800" smtClean="0"/>
          </a:p>
        </p:txBody>
      </p:sp>
      <p:sp>
        <p:nvSpPr>
          <p:cNvPr id="122882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0A1206AD-08F2-4B09-905B-BDBFEDAFC07D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22883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22884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5E130205-E2DD-4B74-B565-72504429A829}" type="slidenum">
              <a:rPr lang="en-US">
                <a:cs typeface="Arial"/>
              </a:rPr>
              <a:t>25</a:t>
            </a:fld>
          </a:p>
        </p:txBody>
      </p:sp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Konsolidujme už dnes (1)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29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D85480E1-D64A-455A-84F8-EBD1596548A6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24930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24931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64DD0D2F-0A44-4DFA-B5DC-348E0C2CA07F}" type="slidenum">
              <a:rPr lang="en-US">
                <a:cs typeface="Arial"/>
              </a:rPr>
              <a:t>26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Konsolidujme už dnes (2)</a:t>
            </a:r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684213" y="2133600"/>
          <a:ext cx="806489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636"/>
                <a:gridCol w="4784260"/>
              </a:tblGrid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Príjmy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Výdavky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P1 – Dane a odvody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V2 – Eurofondy (bez spolufinancovania)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P2 – Predaj majetku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V3 – Úrokové náklady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P3 - Dividendy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V4 – Výdavky</a:t>
                      </a:r>
                      <a:r>
                        <a:rPr lang="sk-SK" baseline="0" smtClean="0"/>
                        <a:t> citlivé na cyklus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P4 – Iné nedaňové príjmy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V5 – Ostatné výdavky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P5 - Eurofondy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P6 – Iné GaT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>
                          <a:solidFill>
                            <a:schemeClr val="bg1"/>
                          </a:solidFill>
                        </a:rPr>
                        <a:t>DEFICIT</a:t>
                      </a:r>
                      <a:endParaRPr lang="sk-S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4962" name="BlokTextu 7"/>
          <p:cNvSpPr txBox="1">
            <a:spLocks noChangeArrowheads="1"/>
          </p:cNvSpPr>
          <p:nvPr/>
        </p:nvSpPr>
        <p:spPr bwMode="auto">
          <a:xfrm>
            <a:off x="684213" y="1412875"/>
            <a:ext cx="79200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400"/>
              <a:t>Konsolidovaná bilancia verejného sektora (dnešný stav)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953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57AFC940-B3C9-442F-B980-01F069369801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2595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25955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84557A3D-AE30-4979-A138-E04246DF6102}" type="slidenum">
              <a:rPr lang="en-US">
                <a:cs typeface="Arial"/>
              </a:rPr>
              <a:t>27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Konsolidujme už dnes (3)</a:t>
            </a:r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684213" y="2133600"/>
          <a:ext cx="806489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636"/>
                <a:gridCol w="4784260"/>
              </a:tblGrid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Príjmy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Výdavky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P1 – </a:t>
                      </a:r>
                      <a:r>
                        <a:rPr lang="sk-SK" b="1" u="sng" smtClean="0"/>
                        <a:t>Hrubé</a:t>
                      </a:r>
                      <a:r>
                        <a:rPr lang="sk-SK" smtClean="0"/>
                        <a:t> dane a odvody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b="1" u="sng" smtClean="0"/>
                        <a:t>V1 – Daňové výdavky</a:t>
                      </a:r>
                      <a:endParaRPr lang="sk-SK" b="1" u="sn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P2 – Predaj majetku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V2 – Eurofondy (bez spolufinancovania)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P3 - Dividendy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V3 – Úrokové náklady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P4 – Iné nedaňové príjmy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V4 – Výdavky</a:t>
                      </a:r>
                      <a:r>
                        <a:rPr lang="sk-SK" baseline="0" smtClean="0"/>
                        <a:t> citlivé na cyklus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P5 - Eurofondy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V5 – Ostatné výdavky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P6 – Iné GaT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>
                          <a:solidFill>
                            <a:schemeClr val="bg1"/>
                          </a:solidFill>
                        </a:rPr>
                        <a:t>DEFICIT</a:t>
                      </a:r>
                      <a:endParaRPr lang="sk-S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5986" name="BlokTextu 7"/>
          <p:cNvSpPr txBox="1">
            <a:spLocks noChangeArrowheads="1"/>
          </p:cNvSpPr>
          <p:nvPr/>
        </p:nvSpPr>
        <p:spPr bwMode="auto">
          <a:xfrm>
            <a:off x="684213" y="1412875"/>
            <a:ext cx="73437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400"/>
              <a:t>Prvá zmena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977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EBFE6984-5BBE-41D3-ACF2-34F576C64FF1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2697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26979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7CC70E9B-24B5-4706-90C3-FD1F624561F8}" type="slidenum">
              <a:rPr lang="en-US">
                <a:cs typeface="Arial"/>
              </a:rPr>
              <a:t>28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Konsolidujme už dnes (4)</a:t>
            </a:r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684213" y="2133600"/>
          <a:ext cx="82089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565"/>
                <a:gridCol w="4925347"/>
              </a:tblGrid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Príjmy - </a:t>
                      </a:r>
                      <a:r>
                        <a:rPr lang="sk-SK" u="sng" smtClean="0"/>
                        <a:t>SS</a:t>
                      </a:r>
                      <a:endParaRPr lang="sk-SK" u="sng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Výdavky - </a:t>
                      </a:r>
                      <a:r>
                        <a:rPr lang="sk-SK" u="sng" smtClean="0"/>
                        <a:t>SS</a:t>
                      </a:r>
                      <a:endParaRPr lang="sk-SK" u="sn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P1 – </a:t>
                      </a:r>
                      <a:r>
                        <a:rPr lang="sk-SK" b="1" u="sng" smtClean="0"/>
                        <a:t>Hrubé</a:t>
                      </a:r>
                      <a:r>
                        <a:rPr lang="sk-SK" smtClean="0"/>
                        <a:t> dane a odvody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b="1" u="sng" smtClean="0"/>
                        <a:t>V1 – Daňové výdavky</a:t>
                      </a:r>
                      <a:endParaRPr lang="sk-SK" b="1" u="sn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P2 – Predaj majetku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V2 – Eurofondy (bez spolufinancovania)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P3 – Dividendy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V3 – Úrokové náklady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P4 – Iné nedaňové príjmy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V4 – Výdavky</a:t>
                      </a:r>
                      <a:r>
                        <a:rPr lang="sk-SK" baseline="0" smtClean="0"/>
                        <a:t> citlivé na cyklus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P5 - Eurofondy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V5 – Ostatné výdavky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P6 – Iné GaT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>
                          <a:solidFill>
                            <a:schemeClr val="bg1"/>
                          </a:solidFill>
                        </a:rPr>
                        <a:t>DEFICIT - </a:t>
                      </a:r>
                      <a:r>
                        <a:rPr lang="sk-SK" u="sng" smtClean="0">
                          <a:solidFill>
                            <a:schemeClr val="bg1"/>
                          </a:solidFill>
                        </a:rPr>
                        <a:t>SS</a:t>
                      </a:r>
                      <a:endParaRPr lang="sk-SK" u="sng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7010" name="BlokTextu 7"/>
          <p:cNvSpPr txBox="1">
            <a:spLocks noChangeArrowheads="1"/>
          </p:cNvSpPr>
          <p:nvPr/>
        </p:nvSpPr>
        <p:spPr bwMode="auto">
          <a:xfrm>
            <a:off x="684213" y="1412875"/>
            <a:ext cx="73437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400"/>
              <a:t>Teraz vyhodíme samosprávy (SS)</a:t>
            </a:r>
          </a:p>
        </p:txBody>
      </p:sp>
      <p:cxnSp>
        <p:nvCxnSpPr>
          <p:cNvPr id="10" name="Rovná spojovacia šípka 9"/>
          <p:cNvCxnSpPr/>
          <p:nvPr/>
        </p:nvCxnSpPr>
        <p:spPr>
          <a:xfrm rot="10800000" flipV="1">
            <a:off x="1979613" y="1844675"/>
            <a:ext cx="792162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stCxn id="127010" idx="2"/>
          </p:cNvCxnSpPr>
          <p:nvPr/>
        </p:nvCxnSpPr>
        <p:spPr>
          <a:xfrm rot="16200000" flipH="1">
            <a:off x="4695032" y="1535906"/>
            <a:ext cx="25876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5400000">
            <a:off x="2268537" y="3068638"/>
            <a:ext cx="28797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001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85678BEE-144F-4DB9-888C-45692C4998B7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28002" name="Zástupný symbol päty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28003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F4F4C8BE-1365-4B02-904C-AB2875BB34AA}" type="slidenum">
              <a:rPr lang="en-US">
                <a:cs typeface="Arial"/>
              </a:rPr>
              <a:t>29</a:t>
            </a:fld>
          </a:p>
        </p:txBody>
      </p:sp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Konsolidujme už dnes (5)</a:t>
            </a:r>
            <a:endParaRPr lang="en-US" smtClean="0"/>
          </a:p>
        </p:txBody>
      </p:sp>
      <p:sp>
        <p:nvSpPr>
          <p:cNvPr id="128005" name="Text Box 6"/>
          <p:cNvSpPr txBox="1">
            <a:spLocks noChangeArrowheads="1"/>
          </p:cNvSpPr>
          <p:nvPr/>
        </p:nvSpPr>
        <p:spPr bwMode="auto">
          <a:xfrm>
            <a:off x="1692275" y="5732463"/>
            <a:ext cx="734377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400" b="1"/>
              <a:t>Výdavkový limit sa vzťahuje na V1a+V4a+V5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611188" y="1196975"/>
          <a:ext cx="820891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565"/>
                <a:gridCol w="4925347"/>
              </a:tblGrid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Príjmy - </a:t>
                      </a:r>
                      <a:r>
                        <a:rPr lang="sk-SK" u="sng" smtClean="0"/>
                        <a:t>SS</a:t>
                      </a:r>
                      <a:endParaRPr lang="sk-SK" u="sng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Výdavky - </a:t>
                      </a:r>
                      <a:r>
                        <a:rPr lang="sk-SK" u="sng" smtClean="0"/>
                        <a:t>SS</a:t>
                      </a:r>
                      <a:endParaRPr lang="sk-SK" u="sn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P1 – </a:t>
                      </a:r>
                      <a:r>
                        <a:rPr lang="sk-SK" b="1" u="sng" smtClean="0"/>
                        <a:t>Hrubé</a:t>
                      </a:r>
                      <a:r>
                        <a:rPr lang="sk-SK" smtClean="0"/>
                        <a:t> dane a odvody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b="1" u="sng" smtClean="0"/>
                        <a:t>V1 – Daňové výdavky</a:t>
                      </a:r>
                      <a:endParaRPr lang="sk-SK" b="1" u="sn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       P1a - štrukturálne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       V1a - štrukturálne</a:t>
                      </a:r>
                      <a:endParaRPr lang="sk-SK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       P1b - cyklické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       V1b - cyklické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P2 – Predaj majetku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V2 – Eurofondy (bez spolufinancovania)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P3 – Dividendy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V3 – Úrokové náklady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P4 – Iné nedaňové príjmy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V4 – Výdavky</a:t>
                      </a:r>
                      <a:r>
                        <a:rPr lang="sk-SK" baseline="0" smtClean="0"/>
                        <a:t> citlivé na cyklus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       V4a - štrukturálne</a:t>
                      </a:r>
                      <a:endParaRPr lang="sk-SK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       V4b - cyklické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P5 - Eurofondy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V5 – Ostatné výdavky</a:t>
                      </a:r>
                      <a:endParaRPr lang="sk-SK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/>
                        <a:t>P6 – Iné GaT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r>
                        <a:rPr lang="sk-SK" smtClean="0">
                          <a:solidFill>
                            <a:schemeClr val="bg1"/>
                          </a:solidFill>
                        </a:rPr>
                        <a:t>DEFICIT - </a:t>
                      </a:r>
                      <a:r>
                        <a:rPr lang="sk-SK" u="sng" smtClean="0">
                          <a:solidFill>
                            <a:schemeClr val="bg1"/>
                          </a:solidFill>
                        </a:rPr>
                        <a:t>SS</a:t>
                      </a:r>
                      <a:endParaRPr lang="sk-SK" u="sng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>
              <a:spcBef>
                <a:spcPct val="40000"/>
              </a:spcBef>
            </a:pPr>
            <a:r>
              <a:rPr lang="sk-SK" sz="3000" smtClean="0"/>
              <a:t>Trochu mikroekonómie</a:t>
            </a:r>
          </a:p>
          <a:p>
            <a:pPr>
              <a:spcBef>
                <a:spcPct val="40000"/>
              </a:spcBef>
            </a:pPr>
            <a:r>
              <a:rPr lang="sk-SK" sz="3000" smtClean="0"/>
              <a:t>Pohľad na strednú Európu</a:t>
            </a:r>
          </a:p>
          <a:p>
            <a:pPr>
              <a:spcBef>
                <a:spcPct val="40000"/>
              </a:spcBef>
            </a:pPr>
            <a:r>
              <a:rPr lang="sk-SK" sz="3000" smtClean="0"/>
              <a:t>Prečo treba zmenu?</a:t>
            </a:r>
          </a:p>
          <a:p>
            <a:pPr>
              <a:spcBef>
                <a:spcPct val="40000"/>
              </a:spcBef>
            </a:pPr>
            <a:r>
              <a:rPr lang="sk-SK" sz="3000" smtClean="0"/>
              <a:t>Návrh ústavného zákona o rozpočtovej zodpovednosti</a:t>
            </a:r>
          </a:p>
        </p:txBody>
      </p:sp>
      <p:sp>
        <p:nvSpPr>
          <p:cNvPr id="1945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7F3C9FD6-D0B9-4077-BB9D-1736D7327BC3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9459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9460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DFCBD798-F656-4403-9C0A-192B98B5653D}" type="slidenum">
              <a:rPr lang="en-US">
                <a:cs typeface="Arial"/>
              </a:rPr>
              <a:t>3</a:t>
            </a:fld>
          </a:p>
        </p:txBody>
      </p:sp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Obsah prezentácie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049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F53F5B65-F8A8-4C86-A28D-4FE62DCB7D42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30050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30051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2A9621CF-2168-4C38-A7C5-DCA316CA1FAD}" type="slidenum">
              <a:rPr lang="en-US">
                <a:cs typeface="Arial"/>
              </a:rPr>
              <a:t>30</a:t>
            </a:fld>
          </a:p>
        </p:txBody>
      </p:sp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800200"/>
          </a:xfrm>
        </p:spPr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Prečo tak komplikujeme výdavkové limity? Nestačia stropy z 3-ročného rozpočtu? </a:t>
            </a:r>
            <a:endParaRPr lang="en-US" smtClean="0"/>
          </a:p>
        </p:txBody>
      </p:sp>
      <p:pic>
        <p:nvPicPr>
          <p:cNvPr id="130053" name="Picture 3"/>
          <p:cNvPicPr>
            <a:picLocks noChangeAspect="1" noChangeArrowheads="1"/>
          </p:cNvPicPr>
          <p:nvPr/>
        </p:nvPicPr>
        <p:blipFill>
          <a:blip r:embed="rId3"/>
          <a:srcRect b="12340"/>
          <a:stretch>
            <a:fillRect/>
          </a:stretch>
        </p:blipFill>
        <p:spPr bwMode="auto">
          <a:xfrm>
            <a:off x="1403350" y="2071688"/>
            <a:ext cx="6481763" cy="41957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1871662"/>
          </a:xfrm>
        </p:spPr>
        <p:txBody>
          <a:bodyPr>
            <a:normAutofit fontScale="92500"/>
          </a:bodyPr>
          <a:lstStyle>
            <a:defPPr>
              <a:defRPr kern="1200" smtId="4294967295"/>
            </a:defPPr>
          </a:lstStyle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z="2400" u="sng" smtClean="0"/>
              <a:t>Prvý krok</a:t>
            </a:r>
            <a:r>
              <a:rPr lang="sk-SK" sz="2400" smtClean="0"/>
              <a:t>: Analýzou dlhodobej udržateľnosti Rada určí rozdiel medzi aktuálnou a želateľnou úrovňou štrukturálneho deficitu – GAP (starnutie, implicitný a podmienený dlh, bez jednorazových efektov (aj predaj majetku) a korekciou pre štátne podniky a NBS)</a:t>
            </a:r>
          </a:p>
          <a:p>
            <a:pPr marL="365760" indent="-256032" fontAlgn="auto">
              <a:spcAft>
                <a:spcPct val="0"/>
              </a:spcAft>
              <a:buFont typeface="Wingdings" pitchFamily="2" charset="2"/>
              <a:buNone/>
              <a:defRPr/>
            </a:pPr>
            <a:endParaRPr lang="en-US" sz="2400" smtClean="0"/>
          </a:p>
        </p:txBody>
      </p:sp>
      <p:sp>
        <p:nvSpPr>
          <p:cNvPr id="13209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5FA85E41-6115-4524-AA26-422210FD296A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32099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32100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1CB56624-00B4-40A3-89E9-391AD374D7AE}" type="slidenum">
              <a:rPr lang="en-US">
                <a:cs typeface="Arial"/>
              </a:rPr>
              <a:t>31</a:t>
            </a:fld>
          </a:p>
        </p:txBody>
      </p:sp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Konsolidujme už dnes (6)</a:t>
            </a:r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284538"/>
            <a:ext cx="8763000" cy="2044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kern="1200" smtId="4294967295"/>
            </a:defPPr>
          </a:lstStyle>
          <a:p>
            <a:pPr marL="365760" indent="-256032" fontAlgn="auto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sk-SK" sz="2400" u="sng">
                <a:latin typeface="+mn-lt"/>
                <a:cs typeface="+mn-cs"/>
              </a:rPr>
              <a:t>Druhý krok</a:t>
            </a:r>
            <a:r>
              <a:rPr lang="sk-SK" sz="2400">
                <a:latin typeface="+mn-lt"/>
                <a:cs typeface="+mn-cs"/>
              </a:rPr>
              <a:t>: Vláda na začiatku volebného obdobia povie koľko plánuje konsolidovať. Minimálne 0,5% z HDP v priemere (až kým sa GAP neuzavrie); </a:t>
            </a:r>
          </a:p>
          <a:p>
            <a:pPr marL="365760" indent="-256032" fontAlgn="auto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defRPr/>
            </a:pPr>
            <a:endParaRPr lang="sk-SK" sz="180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sk-SK" sz="2400" u="sng">
                <a:latin typeface="+mn-lt"/>
                <a:cs typeface="+mn-cs"/>
              </a:rPr>
              <a:t>Tretí krok</a:t>
            </a:r>
            <a:r>
              <a:rPr lang="sk-SK" sz="2400">
                <a:latin typeface="+mn-lt"/>
                <a:cs typeface="+mn-cs"/>
              </a:rPr>
              <a:t>: Rada určí výdavkové limity</a:t>
            </a:r>
          </a:p>
          <a:p>
            <a:pPr marL="365760" indent="-256032" fontAlgn="auto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defRPr/>
            </a:pPr>
            <a:r>
              <a:rPr lang="sk-SK" sz="1800">
                <a:latin typeface="+mn-lt"/>
                <a:cs typeface="+mn-cs"/>
              </a:rPr>
              <a:t>	</a:t>
            </a:r>
            <a:endParaRPr lang="en-US" sz="240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145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53425" cy="625475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sk-SK" smtClean="0"/>
              <a:t>Ako prebieha update mimo volebného roku?</a:t>
            </a:r>
          </a:p>
        </p:txBody>
      </p:sp>
      <p:sp>
        <p:nvSpPr>
          <p:cNvPr id="134146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0BFB422A-14C0-4B4C-9FB3-D5F0A2E7F81F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34147" name="Zástupný symbol päty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34148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DF59FED0-DCD7-4C71-BD3E-4448341FCD92}" type="slidenum">
              <a:rPr lang="en-US">
                <a:cs typeface="Arial"/>
              </a:rPr>
              <a:t>32</a:t>
            </a:fld>
          </a:p>
        </p:txBody>
      </p:sp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85225" cy="723900"/>
          </a:xfrm>
        </p:spPr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Konsolidujme už dnes (7)</a:t>
            </a:r>
            <a:endParaRPr lang="en-US" smtClean="0"/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7620000" cy="289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 marL="457200" indent="-457200">
              <a:spcBef>
                <a:spcPct val="50000"/>
              </a:spcBef>
            </a:pPr>
            <a:r>
              <a:rPr lang="sk-SK"/>
              <a:t>Po vyhodnotení predchádzajúceho roka Radou sa pripravia korekčné faktory (5):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1800"/>
              <a:t>Výdavkový limit sa môže zmeniť ak sa zmenil GAP; tak smerom nahor aj nadol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1800"/>
              <a:t>Len smerom nadol v prípade, že predchádzajúci rok bol výdavkový strop prekročený, Hospodárenie štátnych podnikov a NBS sa zhoršilo, deficit municipalít bol väčší než plánovaný alebo P4 a P6 sa nenaplnili</a:t>
            </a:r>
            <a:endParaRPr lang="en-US" sz="1800"/>
          </a:p>
        </p:txBody>
      </p:sp>
      <p:sp>
        <p:nvSpPr>
          <p:cNvPr id="134151" name="Text Box 6"/>
          <p:cNvSpPr txBox="1">
            <a:spLocks noChangeArrowheads="1"/>
          </p:cNvSpPr>
          <p:nvPr/>
        </p:nvSpPr>
        <p:spPr bwMode="auto">
          <a:xfrm>
            <a:off x="684213" y="4581525"/>
            <a:ext cx="78486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/>
              <a:t>Pre nasledujúci volebný cyklus sa určia stropy na základe konsolidácie o 0,5% z HDP</a:t>
            </a:r>
            <a:endParaRPr lang="en-US"/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27588"/>
          </a:xfrm>
        </p:spPr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 marL="365760" indent="-256032" fontAlgn="auto">
              <a:lnSpc>
                <a:spcPct val="9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Zlaté pravidlo pre samosprávy: dlh len na investičné projekty;</a:t>
            </a:r>
          </a:p>
          <a:p>
            <a:pPr marL="365760" indent="-256032" fontAlgn="auto">
              <a:lnSpc>
                <a:spcPct val="9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Dlh by nemal presiahnuť60% skutočných bežných príjmov</a:t>
            </a:r>
          </a:p>
          <a:p>
            <a:pPr marL="365760" indent="-256032" fontAlgn="auto">
              <a:lnSpc>
                <a:spcPct val="9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Splátky nesmú presiahnuť 15% skutočných bežných príjmov</a:t>
            </a:r>
          </a:p>
          <a:p>
            <a:pPr marL="365760" indent="-256032" fontAlgn="auto">
              <a:lnSpc>
                <a:spcPct val="9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PPP sa vždy počítajú do dlhu aj investičné dodávateľské úvery</a:t>
            </a:r>
          </a:p>
          <a:p>
            <a:pPr marL="365760" indent="-256032" fontAlgn="auto">
              <a:lnSpc>
                <a:spcPct val="9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Odstupňovaný sankčný mechanizmus (vrátane (finančnej sankcie nad 60%)</a:t>
            </a:r>
          </a:p>
          <a:p>
            <a:pPr marL="365760" indent="-256032" fontAlgn="auto">
              <a:lnSpc>
                <a:spcPct val="9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Konkurz na samosprávy – no bail-out  </a:t>
            </a:r>
          </a:p>
          <a:p>
            <a:pPr marL="365760" indent="-256032" fontAlgn="auto">
              <a:lnSpc>
                <a:spcPct val="9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sk-SK" smtClean="0"/>
              <a:t>Ochranná klauzula: presun kompetencií len s peniazmi</a:t>
            </a:r>
          </a:p>
        </p:txBody>
      </p:sp>
      <p:sp>
        <p:nvSpPr>
          <p:cNvPr id="136194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99B4E89E-6831-486A-A2A1-DAE8DCF31226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36195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36196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F453B2B0-0971-485C-A071-E70329904DC5}" type="slidenum">
              <a:rPr lang="en-US">
                <a:cs typeface="Arial"/>
              </a:rPr>
              <a:t>33</a:t>
            </a:fld>
          </a:p>
        </p:txBody>
      </p:sp>
      <p:sp>
        <p:nvSpPr>
          <p:cNvPr id="178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Pravidlá pre samosprávy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>
            <a:defPPr>
              <a:defRPr kern="1200" smtId="4294967295"/>
            </a:defPPr>
          </a:lstStyle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z="2800" smtClean="0"/>
              <a:t>Zákonné požiadavky na informácie; špecifikácia povinného časového rámca (t-2 až t+3 je minimum)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z="2800" smtClean="0"/>
              <a:t>Čisté bohatstvo, konsolidovaná bilancia, daňové výdavky, hospodárenie štátnych podnikov, implicitný a podmienený dlh budú súčasťou základných dokumentov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z="2800" smtClean="0"/>
              <a:t>Stratégia štátneho dlhu a jej plnenie budú tiež obsiahnuté v rozpočte a štátnom záverečnom účte (cash-flow)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z="2800" smtClean="0"/>
              <a:t>Kódex zverejňovania pre weby verejných inštitúcií; verejný zoznam prijímateľov dotácií a transferov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z="2800" smtClean="0"/>
              <a:t>Procedurálne návrhy – PAYGO</a:t>
            </a:r>
          </a:p>
          <a:p>
            <a:pPr marL="365760" indent="-256032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sk-SK" sz="2800" smtClean="0"/>
              <a:t>Zákonná úprava 2 výborov</a:t>
            </a:r>
            <a:endParaRPr lang="en-US" sz="2800" smtClean="0"/>
          </a:p>
        </p:txBody>
      </p:sp>
      <p:sp>
        <p:nvSpPr>
          <p:cNvPr id="138242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4DC02A3E-6720-4BDC-B03B-9C7BB3C76940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38243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38244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65A1214B-FE9E-4992-BA29-8FD8CA8C6184}" type="slidenum">
              <a:rPr lang="en-US">
                <a:cs typeface="Arial"/>
              </a:rPr>
              <a:t>34</a:t>
            </a:fld>
          </a:p>
        </p:txBody>
      </p:sp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Pravidlá transparentnosti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028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sk-SK" smtClean="0"/>
              <a:t>Zrkadlo pre vládu, studňa informácií pre verejnosť a pomocník parlamentu</a:t>
            </a:r>
          </a:p>
          <a:p>
            <a:r>
              <a:rPr lang="sk-SK" smtClean="0"/>
              <a:t>Traja členovia + sekretariát s výkonným riaditeľom (cca. 15 ľudí) financované z NBS (rakúsky model)</a:t>
            </a:r>
          </a:p>
          <a:p>
            <a:r>
              <a:rPr lang="sk-SK" smtClean="0"/>
              <a:t>Menovanie predsedu rady parlamentom (2</a:t>
            </a:r>
            <a:r>
              <a:rPr lang="sk-SK" smtClean="0">
                <a:cs typeface="Tahoma" pitchFamily="34" charset="0"/>
              </a:rPr>
              <a:t>/</a:t>
            </a:r>
            <a:r>
              <a:rPr lang="sk-SK" smtClean="0"/>
              <a:t>3 väčšina); ďalších dvoch navrhuje prezident a guvernér (tam stačí nadpolovičná väčšina); ostatní výberovým konaním</a:t>
            </a:r>
          </a:p>
          <a:p>
            <a:r>
              <a:rPr lang="sk-SK" smtClean="0"/>
              <a:t>Sedemročné obdobie, neobnoviteľné</a:t>
            </a:r>
            <a:endParaRPr lang="en-US" smtClean="0"/>
          </a:p>
        </p:txBody>
      </p:sp>
      <p:sp>
        <p:nvSpPr>
          <p:cNvPr id="140290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A9E88A9F-F0FA-413B-9262-67ED8DB33035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40291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4029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3FDBF5C2-6ED7-478F-97A9-2E44AF8E7C8A}" type="slidenum">
              <a:rPr lang="en-US">
                <a:cs typeface="Arial"/>
              </a:rPr>
              <a:t>35</a:t>
            </a:fld>
          </a:p>
        </p:txBody>
      </p:sp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Rada pre rozpočtovú zodpovednosť (1)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337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27588"/>
          </a:xfrm>
        </p:spPr>
        <p:txBody>
          <a:bodyPr/>
          <a:lstStyle>
            <a:defPPr>
              <a:defRPr kern="1200" smtId="4294967295"/>
            </a:defPPr>
          </a:lstStyle>
          <a:p>
            <a:pPr>
              <a:lnSpc>
                <a:spcPct val="90000"/>
              </a:lnSpc>
            </a:pPr>
            <a:r>
              <a:rPr lang="sk-SK" smtClean="0"/>
              <a:t>Rada odborne garantuje výstupy; operatívu má na starosti VR</a:t>
            </a:r>
          </a:p>
          <a:p>
            <a:pPr>
              <a:lnSpc>
                <a:spcPct val="90000"/>
              </a:lnSpc>
            </a:pPr>
            <a:r>
              <a:rPr lang="sk-SK" smtClean="0"/>
              <a:t>Zatiaľ striktne v pozitívnej rovine a nie v normatívnej</a:t>
            </a:r>
          </a:p>
          <a:p>
            <a:pPr>
              <a:lnSpc>
                <a:spcPct val="90000"/>
              </a:lnSpc>
            </a:pPr>
            <a:r>
              <a:rPr lang="sk-SK" smtClean="0"/>
              <a:t>Čo by mala robiť?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smtClean="0"/>
              <a:t>	- Hodnotiť dodržiavanie pravidiel rozpočtovej zodpovednosti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smtClean="0"/>
              <a:t>	- Kalkulovať GAP a zevrejňovať správu o dlhodobej udržateľnosti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smtClean="0"/>
              <a:t>   - Pripravovať no-policy scenáre a FIA (fiscal impact assessment)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smtClean="0"/>
              <a:t>   - Hodnotiť a monitorovať vývoj verejných financií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smtClean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smtClean="0"/>
              <a:t>	</a:t>
            </a:r>
            <a:endParaRPr lang="en-US" sz="2000" smtClean="0"/>
          </a:p>
        </p:txBody>
      </p:sp>
      <p:sp>
        <p:nvSpPr>
          <p:cNvPr id="14233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11A220AF-2DC6-4D8E-B3DE-FC7EB0D042D4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42339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42340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A4B96C20-07F2-4FDA-8F9C-64C10BD208CC}" type="slidenum">
              <a:rPr lang="en-US">
                <a:cs typeface="Arial"/>
              </a:rPr>
              <a:t>36</a:t>
            </a:fld>
          </a:p>
        </p:txBody>
      </p:sp>
      <p:sp>
        <p:nvSpPr>
          <p:cNvPr id="1786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Rada pre rozpočtovú zodpovednosť (2)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38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/>
          <a:lstStyle>
            <a:defPPr>
              <a:defRPr kern="1200" smtId="4294967295"/>
            </a:defPPr>
          </a:lstStyle>
          <a:p>
            <a:pPr>
              <a:lnSpc>
                <a:spcPct val="90000"/>
              </a:lnSpc>
            </a:pPr>
            <a:r>
              <a:rPr lang="sk-SK" smtClean="0"/>
              <a:t>Druhé a tretie čítanie v decembri alebo januári</a:t>
            </a:r>
          </a:p>
          <a:p>
            <a:pPr>
              <a:lnSpc>
                <a:spcPct val="90000"/>
              </a:lnSpc>
            </a:pPr>
            <a:r>
              <a:rPr lang="sk-SK" smtClean="0"/>
              <a:t>Voľba členov rady pravdepodobne po voľbách</a:t>
            </a:r>
          </a:p>
          <a:p>
            <a:pPr>
              <a:lnSpc>
                <a:spcPct val="90000"/>
              </a:lnSpc>
            </a:pPr>
            <a:r>
              <a:rPr lang="sk-SK" smtClean="0"/>
              <a:t>Účinnosť zákona od 1. marca 2012</a:t>
            </a:r>
          </a:p>
          <a:p>
            <a:pPr>
              <a:lnSpc>
                <a:spcPct val="90000"/>
              </a:lnSpc>
            </a:pPr>
            <a:r>
              <a:rPr lang="sk-SK" smtClean="0"/>
              <a:t>Účinnosť ustanovení pre samosprávy: 1. januára 2015</a:t>
            </a:r>
          </a:p>
          <a:p>
            <a:pPr>
              <a:lnSpc>
                <a:spcPct val="90000"/>
              </a:lnSpc>
            </a:pPr>
            <a:r>
              <a:rPr lang="sk-SK" smtClean="0"/>
              <a:t>Novelizácia zákona o rozpočtových pravidlách a zákona o rozpočtových pravidlách samospráv v strede budúceho roka</a:t>
            </a:r>
            <a:endParaRPr lang="sk-SK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smtClean="0"/>
              <a:t>	</a:t>
            </a:r>
            <a:endParaRPr lang="en-US" sz="2000" smtClean="0"/>
          </a:p>
        </p:txBody>
      </p:sp>
      <p:sp>
        <p:nvSpPr>
          <p:cNvPr id="144386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2EE30343-43F4-43A9-AAC7-BA25F1DA5DF0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44387" name="Zástupný symbol päty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44388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F48F3384-4AF8-4C16-9459-0B4BEA39E060}" type="slidenum">
              <a:rPr lang="en-US">
                <a:cs typeface="Arial"/>
              </a:rPr>
              <a:t>37</a:t>
            </a:fld>
          </a:p>
        </p:txBody>
      </p:sp>
      <p:sp>
        <p:nvSpPr>
          <p:cNvPr id="1786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Časový harmonogram</a:t>
            </a:r>
            <a:endParaRPr lang="en-US" smtClean="0"/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6433" name="Zástupný symbol dátumu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2B620C33-4193-424D-8C61-CF1AF0D397CE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146434" name="Zástupný symbol päty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146435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35BCCA58-4620-4AB2-8FE8-F5EEB62C44F8}" type="slidenum">
              <a:rPr lang="en-US">
                <a:cs typeface="Arial"/>
              </a:rPr>
              <a:t>38</a:t>
            </a:fld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124200"/>
            <a:ext cx="5976664" cy="685800"/>
          </a:xfrm>
        </p:spPr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Ďakujem za pozornosť!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3A35EB08-A0B9-48A9-AAEF-D082530226D2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21507" name="Zástupný symbol päty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21508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FE083C56-3721-44B1-989A-F03712429F43}" type="slidenum">
              <a:rPr lang="en-US">
                <a:cs typeface="Arial"/>
              </a:rPr>
              <a:t>4</a:t>
            </a:fld>
          </a:p>
        </p:txBody>
      </p:sp>
      <p:sp>
        <p:nvSpPr>
          <p:cNvPr id="179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32656"/>
            <a:ext cx="8785225" cy="723900"/>
          </a:xfrm>
        </p:spPr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>
                <a:solidFill>
                  <a:schemeClr val="bg2"/>
                </a:solidFill>
              </a:rPr>
              <a:t>„Plánovač“ proti „Pôžitkárovi“   </a:t>
            </a: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21510" name="Picture 3" descr="left_right_brain_xp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3213" y="1196975"/>
            <a:ext cx="3519487" cy="31099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17500" y="4292600"/>
            <a:ext cx="88265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400">
                <a:solidFill>
                  <a:schemeClr val="bg1"/>
                </a:solidFill>
              </a:rPr>
              <a:t>Novoročné predsavzatia: posledná cigareta, skoré vstávanie, chudnutie, šport, atď.</a:t>
            </a:r>
          </a:p>
          <a:p>
            <a:pPr>
              <a:spcBef>
                <a:spcPct val="50000"/>
              </a:spcBef>
            </a:pPr>
            <a:r>
              <a:rPr lang="sk-SK" sz="2400">
                <a:solidFill>
                  <a:schemeClr val="bg1"/>
                </a:solidFill>
              </a:rPr>
              <a:t>Neprežijú ani prvých pár týždňov </a:t>
            </a:r>
            <a:r>
              <a:rPr lang="sk-SK" sz="2400" b="1">
                <a:solidFill>
                  <a:schemeClr val="bg1"/>
                </a:solidFill>
              </a:rPr>
              <a:t>aj keď to myslíme ex-ante vážne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4952DE66-106E-4CDA-8309-D2C30EEB44EE}" type="datetime1">
              <a:rPr lang="en-US">
                <a:cs typeface="Arial"/>
              </a:rPr>
              <a:t>12/15/2011</a:t>
            </a:fld>
          </a:p>
        </p:txBody>
      </p:sp>
      <p:sp>
        <p:nvSpPr>
          <p:cNvPr id="23555" name="Zástupný symbol päty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0E2411DC-05EE-4DEE-AC56-3AA6A6B4D83F}" type="slidenum">
              <a:rPr lang="en-US">
                <a:cs typeface="Arial"/>
              </a:rPr>
              <a:t>5</a:t>
            </a:fld>
          </a:p>
        </p:txBody>
      </p:sp>
      <p:sp>
        <p:nvSpPr>
          <p:cNvPr id="179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>
                <a:solidFill>
                  <a:schemeClr val="bg2"/>
                </a:solidFill>
              </a:rPr>
              <a:t>Čo na to vymysleli?</a:t>
            </a: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1447800" y="1905000"/>
            <a:ext cx="60960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endParaRPr lang="sk-SK" sz="260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3059113" y="1484313"/>
            <a:ext cx="4572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www.stickk.com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3059113" y="2276475"/>
            <a:ext cx="3886200" cy="227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– Cieľ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– Suma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– Rozhodca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sk-SK" sz="2600">
                <a:solidFill>
                  <a:schemeClr val="bg1"/>
                </a:solidFill>
              </a:rPr>
              <a:t>krok - Podporovatelia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23561" name="Picture 6" descr="stick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388" y="1484313"/>
            <a:ext cx="2617787" cy="11541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827088" y="4941888"/>
            <a:ext cx="812482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>
              <a:spcBef>
                <a:spcPct val="50000"/>
              </a:spcBef>
            </a:pPr>
            <a:r>
              <a:rPr lang="sk-SK" sz="2600">
                <a:solidFill>
                  <a:schemeClr val="bg1"/>
                </a:solidFill>
              </a:rPr>
              <a:t>Treba ušiť búdu na „pôžitkára“, zmeňme hru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D6D94A8A-3508-47A2-987D-B98D28F3CC5D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25602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25603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6CE237E1-B884-4E00-A586-687F9BE03ADB}" type="slidenum">
              <a:rPr lang="sk-SK">
                <a:cs typeface="Arial"/>
              </a:rPr>
              <a:t>6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Sklon k deficitom v regióne</a:t>
            </a:r>
            <a:endParaRPr lang="sk-SK"/>
          </a:p>
        </p:txBody>
      </p:sp>
      <p:graphicFrame>
        <p:nvGraphicFramePr>
          <p:cNvPr id="7" name="Graf 6"/>
          <p:cNvGraphicFramePr/>
          <p:nvPr/>
        </p:nvGraphicFramePr>
        <p:xfrm>
          <a:off x="251520" y="1340768"/>
          <a:ext cx="5616624" cy="316835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5606" name="BlokTextu 7"/>
          <p:cNvSpPr txBox="1">
            <a:spLocks noChangeArrowheads="1"/>
          </p:cNvSpPr>
          <p:nvPr/>
        </p:nvSpPr>
        <p:spPr bwMode="auto">
          <a:xfrm>
            <a:off x="6156325" y="1412875"/>
            <a:ext cx="2447925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sz="2000"/>
              <a:t>3 najvážnejšie príčiny:</a:t>
            </a:r>
          </a:p>
          <a:p>
            <a:pPr>
              <a:buFont typeface="Arial" charset="0"/>
              <a:buChar char="•"/>
            </a:pPr>
            <a:r>
              <a:rPr lang="sk-SK" sz="2000"/>
              <a:t> informačná asymetria</a:t>
            </a:r>
          </a:p>
          <a:p>
            <a:pPr>
              <a:buFont typeface="Arial" charset="0"/>
              <a:buChar char="•"/>
            </a:pPr>
            <a:r>
              <a:rPr lang="sk-SK" sz="2000"/>
              <a:t> krátkozrakosť</a:t>
            </a:r>
          </a:p>
          <a:p>
            <a:pPr>
              <a:buFont typeface="Arial" charset="0"/>
              <a:buChar char="•"/>
            </a:pPr>
            <a:r>
              <a:rPr lang="sk-SK" sz="2000"/>
              <a:t> „common-pool“ problém </a:t>
            </a:r>
          </a:p>
        </p:txBody>
      </p:sp>
      <p:sp>
        <p:nvSpPr>
          <p:cNvPr id="25607" name="BlokTextu 8"/>
          <p:cNvSpPr txBox="1">
            <a:spLocks noChangeArrowheads="1"/>
          </p:cNvSpPr>
          <p:nvPr/>
        </p:nvSpPr>
        <p:spPr bwMode="auto">
          <a:xfrm>
            <a:off x="900113" y="4581525"/>
            <a:ext cx="712787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sz="2400"/>
              <a:t>Trhy reagujú nelineárne a voliči ťažko rozlišujú medzi zlou hospodárskou politikou a zlými exogennými faktormi</a:t>
            </a:r>
          </a:p>
        </p:txBody>
      </p:sp>
      <p:sp>
        <p:nvSpPr>
          <p:cNvPr id="10" name="Šípka doprava 9"/>
          <p:cNvSpPr/>
          <p:nvPr/>
        </p:nvSpPr>
        <p:spPr>
          <a:xfrm>
            <a:off x="2667000" y="6019800"/>
            <a:ext cx="10795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25609" name="BlokTextu 10"/>
          <p:cNvSpPr txBox="1">
            <a:spLocks noChangeArrowheads="1"/>
          </p:cNvSpPr>
          <p:nvPr/>
        </p:nvSpPr>
        <p:spPr bwMode="auto">
          <a:xfrm>
            <a:off x="3810000" y="6019800"/>
            <a:ext cx="51133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sz="2000" b="1"/>
              <a:t>Potrebujeme mechanizmus záväzkov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marL="623888" indent="-514350">
              <a:buFont typeface="Lucida Sans Unicode" pitchFamily="34" charset="0"/>
              <a:buAutoNum type="arabicPeriod"/>
            </a:pPr>
            <a:r>
              <a:rPr lang="sk-SK" sz="2400" smtClean="0"/>
              <a:t>Vyššia makroekonomická volatilita – časté ponukové šoky, menej rozvinutý finančný systém, vysoká otvorenosť</a:t>
            </a:r>
          </a:p>
        </p:txBody>
      </p:sp>
      <p:sp>
        <p:nvSpPr>
          <p:cNvPr id="26626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718FEB9A-0CDF-4771-99AA-96EBA78990F4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26627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26628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571ECBCB-0D0D-4A1E-A539-00F382A38739}" type="slidenum">
              <a:rPr lang="sk-SK">
                <a:cs typeface="Arial"/>
              </a:rPr>
              <a:t>7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Prostredie pre FP v CE</a:t>
            </a:r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187450" y="2708275"/>
          <a:ext cx="6840761" cy="1800198"/>
        </p:xfrm>
        <a:graphic>
          <a:graphicData uri="http://schemas.openxmlformats.org/drawingml/2006/table">
            <a:tbl>
              <a:tblPr/>
              <a:tblGrid>
                <a:gridCol w="1348561"/>
                <a:gridCol w="1325729"/>
                <a:gridCol w="1497337"/>
                <a:gridCol w="1607078"/>
                <a:gridCol w="1062056"/>
              </a:tblGrid>
              <a:tr h="514343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n-US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volatility (s.d.)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volatility of growth rate (quarterly)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autocorrelation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correlation with GER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Czech Republic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1.47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1%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0.78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0.86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Hungary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1.50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1%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0.83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0.78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Poland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2.69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2%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0.73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0.52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Slovakia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1.40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1%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0.75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0.68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Germany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1.29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0.6%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0.91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kern="1200" smtId="4294967295"/>
                      </a:def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latin typeface="Calibri" charset="0"/>
                          <a:ea typeface="Calibri" charset="0"/>
                          <a:cs typeface="Times New Roman"/>
                        </a:rPr>
                        <a:t>1.00</a:t>
                      </a:r>
                      <a:endParaRPr lang="sk-SK" sz="1100">
                        <a:latin typeface="Calibri" charset="0"/>
                        <a:ea typeface="Calibri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Šípka doprava 7"/>
          <p:cNvSpPr/>
          <p:nvPr/>
        </p:nvSpPr>
        <p:spPr>
          <a:xfrm>
            <a:off x="468313" y="5013325"/>
            <a:ext cx="14398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26675" name="BlokTextu 8"/>
          <p:cNvSpPr txBox="1">
            <a:spLocks noChangeArrowheads="1"/>
          </p:cNvSpPr>
          <p:nvPr/>
        </p:nvSpPr>
        <p:spPr bwMode="auto">
          <a:xfrm>
            <a:off x="2195513" y="4868863"/>
            <a:ext cx="61214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/>
              <a:t>Je nemožné vyhodnotiť cyklickú pozíciu ekonomík v reálnom čase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Zástupný symbol obsahu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defPPr>
              <a:defRPr kern="1200" smtId="4294967295"/>
            </a:defPPr>
          </a:lstStyle>
          <a:p>
            <a:pPr marL="623888" indent="-514350">
              <a:buFont typeface="Lucida Sans Unicode" pitchFamily="34" charset="0"/>
              <a:buAutoNum type="arabicPeriod" startAt="2"/>
            </a:pPr>
            <a:r>
              <a:rPr lang="sk-SK" sz="2400" smtClean="0"/>
              <a:t>Časté zmeny režimov, silnejšia väzba medzi ekonomickými a politickými cyklami</a:t>
            </a:r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Lucida Sans Unicode" pitchFamily="34" charset="0"/>
              <a:buAutoNum type="arabicPeriod" startAt="3"/>
            </a:pPr>
            <a:r>
              <a:rPr lang="sk-SK" sz="2400" smtClean="0"/>
              <a:t>Závislosť na PZI a vyššie deficity na bežnom účte</a:t>
            </a:r>
          </a:p>
        </p:txBody>
      </p:sp>
      <p:sp>
        <p:nvSpPr>
          <p:cNvPr id="27650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2BCA1B9D-4F30-45E3-8CDD-BF334F9B8628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27651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2765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D8853F89-B9AD-4611-A8DF-B3B83F30E421}" type="slidenum">
              <a:rPr lang="sk-SK">
                <a:cs typeface="Arial"/>
              </a:rPr>
              <a:t>8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Prostredie pre FP v CE</a:t>
            </a:r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457200" y="4876800"/>
            <a:ext cx="14398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27655" name="BlokTextu 8"/>
          <p:cNvSpPr txBox="1">
            <a:spLocks noChangeArrowheads="1"/>
          </p:cNvSpPr>
          <p:nvPr/>
        </p:nvSpPr>
        <p:spPr bwMode="auto">
          <a:xfrm>
            <a:off x="2133600" y="4648200"/>
            <a:ext cx="61214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/>
              <a:t>Voľné automatické stabilizátory ako minimum, flexibilita</a:t>
            </a:r>
          </a:p>
        </p:txBody>
      </p:sp>
      <p:sp>
        <p:nvSpPr>
          <p:cNvPr id="10" name="Šípka doprava 9"/>
          <p:cNvSpPr/>
          <p:nvPr/>
        </p:nvSpPr>
        <p:spPr>
          <a:xfrm>
            <a:off x="381000" y="2590800"/>
            <a:ext cx="14398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27657" name="BlokTextu 10"/>
          <p:cNvSpPr txBox="1">
            <a:spLocks noChangeArrowheads="1"/>
          </p:cNvSpPr>
          <p:nvPr/>
        </p:nvSpPr>
        <p:spPr bwMode="auto">
          <a:xfrm>
            <a:off x="2133600" y="2438400"/>
            <a:ext cx="61214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/>
              <a:t>Fiškálne rámce musia byť neutrálne voči politickému presvedčeniu, bez normatívnych elementov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3" name="Zástupný symbol obsahu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2225"/>
          </a:xfrm>
        </p:spPr>
        <p:txBody>
          <a:bodyPr/>
          <a:lstStyle>
            <a:defPPr>
              <a:defRPr kern="1200" smtId="4294967295"/>
            </a:defPPr>
          </a:lstStyle>
          <a:p>
            <a:pPr marL="623888" indent="-514350">
              <a:buFont typeface="Lucida Sans Unicode" pitchFamily="34" charset="0"/>
              <a:buAutoNum type="arabicPeriod" startAt="4"/>
            </a:pPr>
            <a:r>
              <a:rPr lang="sk-SK" sz="2400" smtClean="0"/>
              <a:t>Nižšia daňovacia kapacita</a:t>
            </a:r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2400" smtClean="0"/>
          </a:p>
          <a:p>
            <a:pPr marL="623888" indent="-514350">
              <a:buFont typeface="Wingdings 3" pitchFamily="18" charset="2"/>
              <a:buNone/>
            </a:pPr>
            <a:endParaRPr lang="sk-SK" sz="800" smtClean="0"/>
          </a:p>
          <a:p>
            <a:pPr marL="623888" indent="-514350">
              <a:buFont typeface="Wingdings 3" pitchFamily="18" charset="2"/>
              <a:buNone/>
            </a:pPr>
            <a:endParaRPr lang="sk-SK" sz="800" smtClean="0"/>
          </a:p>
          <a:p>
            <a:pPr marL="623888" indent="-514350">
              <a:buFont typeface="Lucida Sans Unicode" pitchFamily="34" charset="0"/>
              <a:buAutoNum type="arabicPeriod" startAt="5"/>
            </a:pPr>
            <a:r>
              <a:rPr lang="sk-SK" sz="2400" smtClean="0"/>
              <a:t>Korupcia a nízka vymožiteľnosť práva</a:t>
            </a:r>
          </a:p>
        </p:txBody>
      </p:sp>
      <p:sp>
        <p:nvSpPr>
          <p:cNvPr id="97284" name="Zástupný symbol dátumu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8C81FEDF-8927-42D3-BD84-ED8A0A334E16}" type="datetime1">
              <a:rPr lang="en-US">
                <a:cs typeface="Arial"/>
              </a:rPr>
              <a:t>12/15/2011</a:t>
            </a:fld>
            <a:endParaRPr lang="sk-SK">
              <a:cs typeface="Arial"/>
            </a:endParaRPr>
          </a:p>
        </p:txBody>
      </p:sp>
      <p:sp>
        <p:nvSpPr>
          <p:cNvPr id="97285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r>
              <a:rPr lang="en-US">
                <a:cs typeface="Arial"/>
              </a:rPr>
              <a:t>Smílovice</a:t>
            </a:r>
            <a:endParaRPr lang="sk-SK">
              <a:cs typeface="Arial"/>
            </a:endParaRPr>
          </a:p>
        </p:txBody>
      </p:sp>
      <p:sp>
        <p:nvSpPr>
          <p:cNvPr id="97286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fld id="{C070AB2E-C34B-4917-AB44-31E158DC4FEA}" type="slidenum">
              <a:rPr lang="sk-SK">
                <a:cs typeface="Arial"/>
              </a:rPr>
              <a:t>9</a:t>
            </a:fld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defPPr>
              <a:defRPr kern="1200" smtId="4294967295"/>
            </a:defPPr>
          </a:lstStyle>
          <a:p>
            <a:pPr fontAlgn="auto">
              <a:spcAft>
                <a:spcPct val="0"/>
              </a:spcAft>
              <a:defRPr/>
            </a:pPr>
            <a:r>
              <a:rPr lang="sk-SK" smtClean="0"/>
              <a:t>Prostredie pre FP v CE</a:t>
            </a:r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468313" y="5589588"/>
            <a:ext cx="14398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97289" name="BlokTextu 8"/>
          <p:cNvSpPr txBox="1">
            <a:spLocks noChangeArrowheads="1"/>
          </p:cNvSpPr>
          <p:nvPr/>
        </p:nvSpPr>
        <p:spPr bwMode="auto">
          <a:xfrm>
            <a:off x="2124075" y="5445125"/>
            <a:ext cx="67913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sz="2400"/>
              <a:t>Transparentnosť môže priniesť vyššiu efektivitu, treba sa sústrediť na celý verejný sektor</a:t>
            </a:r>
          </a:p>
        </p:txBody>
      </p:sp>
      <p:sp>
        <p:nvSpPr>
          <p:cNvPr id="10" name="Šípka doprava 9"/>
          <p:cNvSpPr/>
          <p:nvPr/>
        </p:nvSpPr>
        <p:spPr>
          <a:xfrm>
            <a:off x="457200" y="4038600"/>
            <a:ext cx="14398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kern="1200" smtId="4294967295"/>
            </a:defPPr>
          </a:lstStyle>
          <a:p>
            <a:pPr algn="ctr">
              <a:defRPr/>
            </a:pPr>
            <a:endParaRPr lang="sk-SK"/>
          </a:p>
        </p:txBody>
      </p:sp>
      <p:sp>
        <p:nvSpPr>
          <p:cNvPr id="97291" name="BlokTextu 10"/>
          <p:cNvSpPr txBox="1">
            <a:spLocks noChangeArrowheads="1"/>
          </p:cNvSpPr>
          <p:nvPr/>
        </p:nvSpPr>
        <p:spPr bwMode="auto">
          <a:xfrm>
            <a:off x="2133600" y="3886200"/>
            <a:ext cx="61214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sz="2400"/>
              <a:t>Fiškálne rámce nemôžu diskriminovať daňové reformy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1447800" y="1600200"/>
          <a:ext cx="7059613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2" progId="">
                  <p:embed/>
                </p:oleObj>
              </mc:Choice>
              <mc:Fallback>
                <p:oleObj spid="_x0000_s1038" name="Document"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 dpi="0"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1600200"/>
                        <a:ext cx="7059613" cy="2592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1026"/>
  <p:tag name="AS_OS" val="Microsoft Windows NT 6.1.7601 Service Pack 1"/>
  <p:tag name="AS_RELEASE_DATE" val="2015.10.05"/>
  <p:tag name="AS_TITLE" val="Aspose.Slides for .NET 4.0"/>
  <p:tag name="AS_VERSION" val="15.8.0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  <a:tileRect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r="0" b="98000"/>
          </a:path>
          <a:tileRect/>
        </a:gradFill>
        <a:blipFill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buFontTx/>
          <a:buChar char="•"/>
          <a:defRPr sz="2400" dirty="0">
            <a:solidFill>
              <a:schemeClr val="bg1"/>
            </a:solidFill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>
  <Template/>
  <Manager/>
  <Company/>
  <PresentationFormat/>
  <SharedDoc>0</SharedDoc>
  <Application>Aspose.Slides for .NET</Application>
  <AppVersion>15.0800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2015-11-25T17:26:34.988</cp:lastPrinted>
  <dcterms:created xsi:type="dcterms:W3CDTF">2015-11-25T17:26:34Z</dcterms:created>
  <dcterms:modified xsi:type="dcterms:W3CDTF">2015-11-25T17:26:34Z</dcterms:modified>
</cp:coreProperties>
</file>