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10"/>
  </p:notesMasterIdLst>
  <p:handoutMasterIdLst>
    <p:handoutMasterId r:id="rId11"/>
  </p:handoutMasterIdLst>
  <p:sldIdLst>
    <p:sldId id="258" r:id="rId6"/>
    <p:sldId id="278" r:id="rId7"/>
    <p:sldId id="285" r:id="rId8"/>
    <p:sldId id="28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646" y="67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997" y="1991074"/>
            <a:ext cx="7548918" cy="2149523"/>
          </a:xfrm>
        </p:spPr>
        <p:txBody>
          <a:bodyPr/>
          <a:lstStyle/>
          <a:p>
            <a:r>
              <a:rPr lang="nl-NL" sz="2400" dirty="0"/>
              <a:t>Workshop 1 – “</a:t>
            </a:r>
            <a:r>
              <a:rPr lang="nl-NL" sz="2400" dirty="0" err="1"/>
              <a:t>Auditing</a:t>
            </a:r>
            <a:r>
              <a:rPr lang="nl-NL" sz="2400" dirty="0"/>
              <a:t> in a new environment for first </a:t>
            </a:r>
            <a:br>
              <a:rPr lang="nl-NL" sz="2400" dirty="0"/>
            </a:br>
            <a:r>
              <a:rPr lang="nl-NL" sz="2400" dirty="0"/>
              <a:t>level controls” (eg. risk based management </a:t>
            </a:r>
            <a:br>
              <a:rPr lang="nl-NL" sz="2400" dirty="0"/>
            </a:br>
            <a:r>
              <a:rPr lang="nl-NL" sz="2400" dirty="0" err="1"/>
              <a:t>verifications</a:t>
            </a:r>
            <a:r>
              <a:rPr lang="nl-NL" sz="2400" dirty="0"/>
              <a:t> (RBMV), </a:t>
            </a:r>
            <a:r>
              <a:rPr lang="nl-NL" sz="2400" dirty="0" err="1"/>
              <a:t>enhanced</a:t>
            </a:r>
            <a:r>
              <a:rPr lang="nl-NL" sz="2400" dirty="0"/>
              <a:t> </a:t>
            </a:r>
            <a:r>
              <a:rPr lang="nl-NL" sz="2400" dirty="0" err="1"/>
              <a:t>proportionate</a:t>
            </a:r>
            <a:br>
              <a:rPr lang="nl-NL" sz="2400" dirty="0"/>
            </a:br>
            <a:r>
              <a:rPr lang="nl-NL" sz="2400" dirty="0" err="1"/>
              <a:t>arrangements</a:t>
            </a:r>
            <a:r>
              <a:rPr lang="nl-NL" sz="2400" dirty="0"/>
              <a:t> (EPA))</a:t>
            </a:r>
            <a:br>
              <a:rPr lang="nl-NL" sz="2400" dirty="0"/>
            </a:br>
            <a:br>
              <a:rPr lang="nl-NL" sz="2400" dirty="0"/>
            </a:br>
            <a:r>
              <a:rPr lang="nl-NL" sz="2400" u="sng" dirty="0" err="1"/>
              <a:t>Presentations</a:t>
            </a:r>
            <a:r>
              <a:rPr lang="nl-NL" sz="2400" u="sng" dirty="0"/>
              <a:t>:</a:t>
            </a:r>
            <a:br>
              <a:rPr lang="nl-NL" sz="2400" dirty="0"/>
            </a:br>
            <a:r>
              <a:rPr lang="nl-NL" sz="2400" dirty="0"/>
              <a:t>Miriam Fernandez </a:t>
            </a:r>
            <a:r>
              <a:rPr lang="nl-NL" sz="2400" dirty="0" err="1"/>
              <a:t>Jutz</a:t>
            </a:r>
            <a:r>
              <a:rPr lang="nl-NL" sz="2400" dirty="0"/>
              <a:t> and Oana Mantog (EC DAC) </a:t>
            </a:r>
            <a:br>
              <a:rPr lang="nl-NL" sz="2400" dirty="0"/>
            </a:br>
            <a:r>
              <a:rPr lang="nl-NL" sz="2400" dirty="0"/>
              <a:t>Goran Zakanji and Casper Lundy </a:t>
            </a:r>
            <a:r>
              <a:rPr lang="nl-NL" sz="2400" dirty="0" err="1"/>
              <a:t>Kelsall</a:t>
            </a:r>
            <a:r>
              <a:rPr lang="nl-NL" sz="2400" dirty="0"/>
              <a:t> (AA)</a:t>
            </a:r>
            <a:br>
              <a:rPr lang="nl-NL" sz="2400" dirty="0"/>
            </a:br>
            <a:r>
              <a:rPr lang="nl-NL" sz="2400" u="sng" dirty="0"/>
              <a:t>Facilitators:</a:t>
            </a:r>
            <a:br>
              <a:rPr lang="nl-NL" sz="2400" dirty="0"/>
            </a:br>
            <a:r>
              <a:rPr lang="nl-NL" sz="2400" dirty="0"/>
              <a:t>Ilse van den Abeele and Jana </a:t>
            </a:r>
            <a:r>
              <a:rPr lang="nl-NL" sz="2400" dirty="0" err="1"/>
              <a:t>Frostova</a:t>
            </a:r>
            <a:r>
              <a:rPr lang="nl-NL" sz="2400" dirty="0"/>
              <a:t> (EC)</a:t>
            </a:r>
            <a:br>
              <a:rPr lang="nl-NL" sz="2400" dirty="0"/>
            </a:br>
            <a:br>
              <a:rPr lang="nl-NL" sz="2400" dirty="0"/>
            </a:br>
            <a:br>
              <a:rPr lang="nl-NL" sz="2400" dirty="0"/>
            </a:br>
            <a:br>
              <a:rPr lang="nl-NL" sz="2400" dirty="0"/>
            </a:br>
            <a:br>
              <a:rPr lang="nl-NL" sz="2400" dirty="0"/>
            </a:br>
            <a:endParaRPr lang="en-IE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06468" y="4760748"/>
            <a:ext cx="7548918" cy="897754"/>
          </a:xfrm>
        </p:spPr>
        <p:txBody>
          <a:bodyPr/>
          <a:lstStyle/>
          <a:p>
            <a:r>
              <a:rPr lang="nl-NL" dirty="0"/>
              <a:t> </a:t>
            </a:r>
          </a:p>
          <a:p>
            <a:endParaRPr lang="nl-NL" dirty="0"/>
          </a:p>
          <a:p>
            <a:pPr algn="r"/>
            <a:endParaRPr lang="nl-NL" dirty="0"/>
          </a:p>
          <a:p>
            <a:pPr algn="r"/>
            <a:r>
              <a:rPr lang="nl-NL" dirty="0"/>
              <a:t>Rapporteur: Avinash Nandram MSc LLM RA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8A93EB2D-C97C-CE65-EFF0-2B7C779DFE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849" y="1265218"/>
            <a:ext cx="5263385" cy="322153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Short description of the workshop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3F7FCE2-CF25-A79D-126E-4E2C8D22F430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B52F44F-1D99-57B7-FB7E-EE5B7C7756A9}"/>
              </a:ext>
            </a:extLst>
          </p:cNvPr>
          <p:cNvSpPr txBox="1"/>
          <p:nvPr/>
        </p:nvSpPr>
        <p:spPr>
          <a:xfrm>
            <a:off x="897788" y="1326332"/>
            <a:ext cx="30281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First presentation by DAC with the </a:t>
            </a:r>
            <a:r>
              <a:rPr lang="nl-NL" dirty="0" err="1"/>
              <a:t>theoretical</a:t>
            </a:r>
            <a:r>
              <a:rPr lang="nl-NL" dirty="0"/>
              <a:t> approach </a:t>
            </a:r>
            <a:r>
              <a:rPr lang="nl-NL" dirty="0" err="1"/>
              <a:t>followed</a:t>
            </a:r>
            <a:r>
              <a:rPr lang="nl-NL" dirty="0"/>
              <a:t> by best </a:t>
            </a:r>
            <a:r>
              <a:rPr lang="nl-NL" dirty="0" err="1"/>
              <a:t>practices</a:t>
            </a:r>
            <a:r>
              <a:rPr lang="nl-NL" dirty="0"/>
              <a:t> (Croatia and Denmark)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8E83866-F377-4D7B-3216-2B08A4BB8536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B213D1DB-5821-433F-BF5A-591241FD36C7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BA3B821-BEAF-7E61-1647-3CF23BCC7F21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6226DCC-67CF-B0D0-F74A-779C29454CB2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A04196F-303F-4CDA-E7BF-07684EF7B918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C1588A03-3187-BC56-105C-6A8D1E8EBD03}"/>
              </a:ext>
            </a:extLst>
          </p:cNvPr>
          <p:cNvSpPr txBox="1"/>
          <p:nvPr/>
        </p:nvSpPr>
        <p:spPr>
          <a:xfrm>
            <a:off x="3656759" y="251712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51CF56FF-4067-8510-0EF5-8B58CC83C779}"/>
              </a:ext>
            </a:extLst>
          </p:cNvPr>
          <p:cNvSpPr txBox="1"/>
          <p:nvPr/>
        </p:nvSpPr>
        <p:spPr>
          <a:xfrm>
            <a:off x="128084" y="2798579"/>
            <a:ext cx="2811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dirty="0"/>
              <a:t>The new approach of risk based management </a:t>
            </a:r>
            <a:r>
              <a:rPr lang="nl-NL" dirty="0" err="1"/>
              <a:t>verification</a:t>
            </a:r>
            <a:r>
              <a:rPr lang="nl-NL" dirty="0"/>
              <a:t> and the </a:t>
            </a:r>
            <a:r>
              <a:rPr lang="nl-NL" dirty="0" err="1"/>
              <a:t>possibility</a:t>
            </a:r>
            <a:r>
              <a:rPr lang="nl-NL" dirty="0"/>
              <a:t> to </a:t>
            </a:r>
            <a:r>
              <a:rPr lang="nl-NL" dirty="0" err="1"/>
              <a:t>apply</a:t>
            </a:r>
            <a:r>
              <a:rPr lang="nl-NL" dirty="0"/>
              <a:t> for the EPA – </a:t>
            </a:r>
            <a:r>
              <a:rPr lang="nl-NL" dirty="0" err="1"/>
              <a:t>what’s</a:t>
            </a:r>
            <a:r>
              <a:rPr lang="nl-NL" dirty="0"/>
              <a:t> in it for the MA and the AA?</a:t>
            </a:r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AAF71196-E451-5C65-5438-A195E8B7C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481" y="4547824"/>
            <a:ext cx="4397060" cy="231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F03021BB-C43D-EDA0-8590-578A88232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56" y="1825625"/>
            <a:ext cx="6568587" cy="3881438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5 key messages </a:t>
            </a:r>
          </a:p>
        </p:txBody>
      </p:sp>
    </p:spTree>
    <p:extLst>
      <p:ext uri="{BB962C8B-B14F-4D97-AF65-F5344CB8AC3E}">
        <p14:creationId xmlns:p14="http://schemas.microsoft.com/office/powerpoint/2010/main" val="307011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Props1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F87431-2774-4E17-BE38-8A579357848D}">
  <ds:schemaRefs>
    <ds:schemaRef ds:uri="http://schemas.microsoft.com/office/2006/metadata/properties"/>
    <ds:schemaRef ds:uri="http://www.w3.org/2000/xmlns/"/>
    <ds:schemaRef ds:uri="http://schemas.microsoft.com/sharepoint/v3/fields"/>
    <ds:schemaRef ds:uri="dde93f67-7286-476d-8608-94bf7414439d"/>
    <ds:schemaRef ds:uri="http://www.w3.org/2001/XMLSchema-instan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234</Words>
  <Application>Microsoft Office PowerPoint</Application>
  <PresentationFormat>Diavoorstelling (4:3)</PresentationFormat>
  <Paragraphs>18</Paragraphs>
  <Slides>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Custom Design</vt:lpstr>
      <vt:lpstr>Workshop 1 – “Auditing in a new environment for first  level controls” (eg. risk based management  verifications (RBMV), enhanced proportionate arrangements (EPA))  Presentations: Miriam Fernandez Jutz and Oana Mantog (EC DAC)  Goran Zakanji and Casper Lundy Kelsall (AA) Facilitators: Ilse van den Abeele and Jana Frostova (EC)     </vt:lpstr>
      <vt:lpstr>Short description of the workshop</vt:lpstr>
      <vt:lpstr>5 key messages 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Klaassen, RF (Robert) (ADR/FA)</cp:lastModifiedBy>
  <cp:revision>101</cp:revision>
  <dcterms:created xsi:type="dcterms:W3CDTF">2019-08-09T12:06:42Z</dcterms:created>
  <dcterms:modified xsi:type="dcterms:W3CDTF">2023-09-26T08:24:31Z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798eb1ba-53af-4455-b09d-818c8f42fbe3_Enabled">
    <vt:lpwstr>true</vt:lpwstr>
  </property>
  <property fmtid="{D5CDD505-2E9C-101B-9397-08002B2CF9AE}" pid="11" name="MSIP_Label_798eb1ba-53af-4455-b09d-818c8f42fbe3_SetDate">
    <vt:lpwstr>2023-09-26T07:12:14Z</vt:lpwstr>
  </property>
  <property fmtid="{D5CDD505-2E9C-101B-9397-08002B2CF9AE}" pid="12" name="MSIP_Label_798eb1ba-53af-4455-b09d-818c8f42fbe3_Method">
    <vt:lpwstr>Standard</vt:lpwstr>
  </property>
  <property fmtid="{D5CDD505-2E9C-101B-9397-08002B2CF9AE}" pid="13" name="MSIP_Label_798eb1ba-53af-4455-b09d-818c8f42fbe3_Name">
    <vt:lpwstr>FIN-ADR-Rijksoverheid</vt:lpwstr>
  </property>
  <property fmtid="{D5CDD505-2E9C-101B-9397-08002B2CF9AE}" pid="14" name="MSIP_Label_798eb1ba-53af-4455-b09d-818c8f42fbe3_SiteId">
    <vt:lpwstr>84712536-f524-40a0-913b-5d25ba502732</vt:lpwstr>
  </property>
  <property fmtid="{D5CDD505-2E9C-101B-9397-08002B2CF9AE}" pid="15" name="MSIP_Label_798eb1ba-53af-4455-b09d-818c8f42fbe3_ActionId">
    <vt:lpwstr>40174a8b-ac81-4e3b-83d1-faa6f19ad9c5</vt:lpwstr>
  </property>
  <property fmtid="{D5CDD505-2E9C-101B-9397-08002B2CF9AE}" pid="16" name="MSIP_Label_798eb1ba-53af-4455-b09d-818c8f42fbe3_ContentBits">
    <vt:lpwstr>0</vt:lpwstr>
  </property>
</Properties>
</file>