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0.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71" r:id="rId5"/>
  </p:sldMasterIdLst>
  <p:notesMasterIdLst>
    <p:notesMasterId r:id="rId57"/>
  </p:notesMasterIdLst>
  <p:handoutMasterIdLst>
    <p:handoutMasterId r:id="rId58"/>
  </p:handoutMasterIdLst>
  <p:sldIdLst>
    <p:sldId id="344" r:id="rId6"/>
    <p:sldId id="331" r:id="rId7"/>
    <p:sldId id="302" r:id="rId8"/>
    <p:sldId id="298" r:id="rId9"/>
    <p:sldId id="278" r:id="rId10"/>
    <p:sldId id="281" r:id="rId11"/>
    <p:sldId id="321" r:id="rId12"/>
    <p:sldId id="336" r:id="rId13"/>
    <p:sldId id="329" r:id="rId14"/>
    <p:sldId id="275" r:id="rId15"/>
    <p:sldId id="342" r:id="rId16"/>
    <p:sldId id="303" r:id="rId17"/>
    <p:sldId id="3046" r:id="rId18"/>
    <p:sldId id="3036" r:id="rId19"/>
    <p:sldId id="2997" r:id="rId20"/>
    <p:sldId id="3029" r:id="rId21"/>
    <p:sldId id="3002" r:id="rId22"/>
    <p:sldId id="3054" r:id="rId23"/>
    <p:sldId id="3055" r:id="rId24"/>
    <p:sldId id="3041" r:id="rId25"/>
    <p:sldId id="3056" r:id="rId26"/>
    <p:sldId id="3043" r:id="rId27"/>
    <p:sldId id="3034" r:id="rId28"/>
    <p:sldId id="3045" r:id="rId29"/>
    <p:sldId id="3057" r:id="rId30"/>
    <p:sldId id="337" r:id="rId31"/>
    <p:sldId id="269" r:id="rId32"/>
    <p:sldId id="319" r:id="rId33"/>
    <p:sldId id="345" r:id="rId34"/>
    <p:sldId id="339" r:id="rId35"/>
    <p:sldId id="276" r:id="rId36"/>
    <p:sldId id="285" r:id="rId37"/>
    <p:sldId id="341" r:id="rId38"/>
    <p:sldId id="343" r:id="rId39"/>
    <p:sldId id="297" r:id="rId40"/>
    <p:sldId id="258" r:id="rId41"/>
    <p:sldId id="277" r:id="rId42"/>
    <p:sldId id="3059" r:id="rId43"/>
    <p:sldId id="300" r:id="rId44"/>
    <p:sldId id="289" r:id="rId45"/>
    <p:sldId id="301" r:id="rId46"/>
    <p:sldId id="3060" r:id="rId47"/>
    <p:sldId id="304" r:id="rId48"/>
    <p:sldId id="291" r:id="rId49"/>
    <p:sldId id="293" r:id="rId50"/>
    <p:sldId id="294" r:id="rId51"/>
    <p:sldId id="305" r:id="rId52"/>
    <p:sldId id="272" r:id="rId53"/>
    <p:sldId id="292" r:id="rId54"/>
    <p:sldId id="284" r:id="rId55"/>
    <p:sldId id="3058"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5EE8B51-BD97-473C-8FB7-6D203BB516EB}">
          <p14:sldIdLst>
            <p14:sldId id="344"/>
            <p14:sldId id="331"/>
            <p14:sldId id="302"/>
            <p14:sldId id="298"/>
            <p14:sldId id="278"/>
            <p14:sldId id="281"/>
            <p14:sldId id="321"/>
            <p14:sldId id="336"/>
            <p14:sldId id="329"/>
            <p14:sldId id="275"/>
            <p14:sldId id="342"/>
            <p14:sldId id="303"/>
          </p14:sldIdLst>
        </p14:section>
        <p14:section name="Default Section" id="{77EB3C3D-060C-4390-8E77-4438FE78CD99}">
          <p14:sldIdLst>
            <p14:sldId id="3046"/>
            <p14:sldId id="3036"/>
            <p14:sldId id="2997"/>
            <p14:sldId id="3029"/>
            <p14:sldId id="3002"/>
            <p14:sldId id="3054"/>
            <p14:sldId id="3055"/>
            <p14:sldId id="3041"/>
            <p14:sldId id="3056"/>
            <p14:sldId id="3043"/>
            <p14:sldId id="3034"/>
            <p14:sldId id="3045"/>
            <p14:sldId id="3057"/>
            <p14:sldId id="337"/>
            <p14:sldId id="269"/>
            <p14:sldId id="319"/>
            <p14:sldId id="345"/>
            <p14:sldId id="339"/>
            <p14:sldId id="276"/>
            <p14:sldId id="285"/>
            <p14:sldId id="341"/>
            <p14:sldId id="343"/>
            <p14:sldId id="297"/>
            <p14:sldId id="258"/>
            <p14:sldId id="277"/>
            <p14:sldId id="3059"/>
            <p14:sldId id="300"/>
            <p14:sldId id="289"/>
            <p14:sldId id="301"/>
            <p14:sldId id="3060"/>
            <p14:sldId id="304"/>
            <p14:sldId id="291"/>
            <p14:sldId id="293"/>
            <p14:sldId id="294"/>
            <p14:sldId id="305"/>
            <p14:sldId id="272"/>
            <p14:sldId id="292"/>
            <p14:sldId id="284"/>
            <p14:sldId id="3058"/>
          </p14:sldIdLst>
        </p14:section>
      </p14:sectionLst>
    </p:ex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C5DE"/>
    <a:srgbClr val="004494"/>
    <a:srgbClr val="035DC1"/>
    <a:srgbClr val="0356B1"/>
    <a:srgbClr val="024EA2"/>
    <a:srgbClr val="024B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01" autoAdjust="0"/>
    <p:restoredTop sz="64865" autoAdjust="0"/>
  </p:normalViewPr>
  <p:slideViewPr>
    <p:cSldViewPr snapToGrid="0">
      <p:cViewPr varScale="1">
        <p:scale>
          <a:sx n="43" d="100"/>
          <a:sy n="43" d="100"/>
        </p:scale>
        <p:origin x="1472" y="72"/>
      </p:cViewPr>
      <p:guideLst>
        <p:guide orient="horz" pos="2092"/>
        <p:guide pos="3840"/>
      </p:guideLst>
    </p:cSldViewPr>
  </p:slideViewPr>
  <p:notesTextViewPr>
    <p:cViewPr>
      <p:scale>
        <a:sx n="300" d="100"/>
        <a:sy n="3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theme" Target="theme/theme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notesMaster" Target="notesMasters/notesMaster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895514044874822"/>
          <c:y val="0.12177530951240943"/>
          <c:w val="0.74315702267184747"/>
          <c:h val="0.83776577553049869"/>
        </c:manualLayout>
      </c:layout>
      <c:doughnutChart>
        <c:varyColors val="1"/>
        <c:ser>
          <c:idx val="0"/>
          <c:order val="0"/>
          <c:tx>
            <c:strRef>
              <c:f>Sheet1!$B$1</c:f>
              <c:strCache>
                <c:ptCount val="1"/>
                <c:pt idx="0">
                  <c:v>Sales</c:v>
                </c:pt>
              </c:strCache>
            </c:strRef>
          </c:tx>
          <c:dPt>
            <c:idx val="0"/>
            <c:bubble3D val="0"/>
            <c:spPr>
              <a:solidFill>
                <a:schemeClr val="tx2"/>
              </a:solidFill>
              <a:ln w="19050">
                <a:solidFill>
                  <a:schemeClr val="lt1"/>
                </a:solidFill>
              </a:ln>
              <a:effectLst/>
            </c:spPr>
            <c:extLst>
              <c:ext xmlns:c16="http://schemas.microsoft.com/office/drawing/2014/chart" uri="{C3380CC4-5D6E-409C-BE32-E72D297353CC}">
                <c16:uniqueId val="{00000002-6D51-4D14-9ED6-F5352DD396F3}"/>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1-6D51-4D14-9ED6-F5352DD396F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5751-47CB-9FF9-1C0786F3AEA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5751-47CB-9FF9-1C0786F3AEAB}"/>
              </c:ext>
            </c:extLst>
          </c:dPt>
          <c:cat>
            <c:numRef>
              <c:f>Sheet1!$A$2:$A$5</c:f>
              <c:numCache>
                <c:formatCode>General</c:formatCode>
                <c:ptCount val="4"/>
              </c:numCache>
            </c:numRef>
          </c:cat>
          <c:val>
            <c:numRef>
              <c:f>Sheet1!$B$2:$B$5</c:f>
              <c:numCache>
                <c:formatCode>General</c:formatCode>
                <c:ptCount val="4"/>
                <c:pt idx="0">
                  <c:v>20</c:v>
                </c:pt>
                <c:pt idx="1">
                  <c:v>80</c:v>
                </c:pt>
              </c:numCache>
            </c:numRef>
          </c:val>
          <c:extLst>
            <c:ext xmlns:c16="http://schemas.microsoft.com/office/drawing/2014/chart" uri="{C3380CC4-5D6E-409C-BE32-E72D297353CC}">
              <c16:uniqueId val="{00000000-6D51-4D14-9ED6-F5352DD396F3}"/>
            </c:ext>
          </c:extLst>
        </c:ser>
        <c:dLbls>
          <c:showLegendKey val="0"/>
          <c:showVal val="0"/>
          <c:showCatName val="0"/>
          <c:showSerName val="0"/>
          <c:showPercent val="0"/>
          <c:showBubbleSize val="0"/>
          <c:showLeaderLines val="1"/>
        </c:dLbls>
        <c:firstSliceAng val="0"/>
        <c:holeSize val="61"/>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895514044874822"/>
          <c:y val="0.12177530951240943"/>
          <c:w val="0.74315702267184747"/>
          <c:h val="0.83776577553049869"/>
        </c:manualLayout>
      </c:layout>
      <c:doughnutChart>
        <c:varyColors val="1"/>
        <c:ser>
          <c:idx val="0"/>
          <c:order val="0"/>
          <c:tx>
            <c:strRef>
              <c:f>Sheet1!$B$1</c:f>
              <c:strCache>
                <c:ptCount val="1"/>
                <c:pt idx="0">
                  <c:v>Values</c:v>
                </c:pt>
              </c:strCache>
            </c:strRef>
          </c:tx>
          <c:dPt>
            <c:idx val="0"/>
            <c:bubble3D val="0"/>
            <c:spPr>
              <a:solidFill>
                <a:schemeClr val="tx2"/>
              </a:solidFill>
              <a:ln w="19050">
                <a:solidFill>
                  <a:schemeClr val="lt1"/>
                </a:solidFill>
              </a:ln>
              <a:effectLst/>
            </c:spPr>
            <c:extLst>
              <c:ext xmlns:c16="http://schemas.microsoft.com/office/drawing/2014/chart" uri="{C3380CC4-5D6E-409C-BE32-E72D297353CC}">
                <c16:uniqueId val="{00000001-421E-4C43-A8D2-A6629AE85722}"/>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421E-4C43-A8D2-A6629AE85722}"/>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421E-4C43-A8D2-A6629AE85722}"/>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421E-4C43-A8D2-A6629AE85722}"/>
              </c:ext>
            </c:extLst>
          </c:dPt>
          <c:cat>
            <c:numRef>
              <c:f>Sheet1!$A$2:$A$5</c:f>
              <c:numCache>
                <c:formatCode>General</c:formatCode>
                <c:ptCount val="4"/>
              </c:numCache>
            </c:numRef>
          </c:cat>
          <c:val>
            <c:numRef>
              <c:f>Sheet1!$B$2:$B$5</c:f>
              <c:numCache>
                <c:formatCode>General</c:formatCode>
                <c:ptCount val="4"/>
                <c:pt idx="0">
                  <c:v>55</c:v>
                </c:pt>
                <c:pt idx="1">
                  <c:v>45</c:v>
                </c:pt>
              </c:numCache>
            </c:numRef>
          </c:val>
          <c:extLst>
            <c:ext xmlns:c16="http://schemas.microsoft.com/office/drawing/2014/chart" uri="{C3380CC4-5D6E-409C-BE32-E72D297353CC}">
              <c16:uniqueId val="{00000008-421E-4C43-A8D2-A6629AE85722}"/>
            </c:ext>
          </c:extLst>
        </c:ser>
        <c:dLbls>
          <c:showLegendKey val="0"/>
          <c:showVal val="0"/>
          <c:showCatName val="0"/>
          <c:showSerName val="0"/>
          <c:showPercent val="0"/>
          <c:showBubbleSize val="0"/>
          <c:showLeaderLines val="1"/>
        </c:dLbls>
        <c:firstSliceAng val="0"/>
        <c:holeSize val="61"/>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895514044874822"/>
          <c:y val="0.12177530951240943"/>
          <c:w val="0.74315702267184747"/>
          <c:h val="0.83776577553049869"/>
        </c:manualLayout>
      </c:layout>
      <c:doughnutChart>
        <c:varyColors val="1"/>
        <c:ser>
          <c:idx val="0"/>
          <c:order val="0"/>
          <c:tx>
            <c:strRef>
              <c:f>Sheet1!$B$1</c:f>
              <c:strCache>
                <c:ptCount val="1"/>
                <c:pt idx="0">
                  <c:v>Values</c:v>
                </c:pt>
              </c:strCache>
            </c:strRef>
          </c:tx>
          <c:dPt>
            <c:idx val="0"/>
            <c:bubble3D val="0"/>
            <c:spPr>
              <a:solidFill>
                <a:schemeClr val="tx2"/>
              </a:solidFill>
              <a:ln w="19050">
                <a:solidFill>
                  <a:schemeClr val="lt1"/>
                </a:solidFill>
              </a:ln>
              <a:effectLst/>
            </c:spPr>
            <c:extLst>
              <c:ext xmlns:c16="http://schemas.microsoft.com/office/drawing/2014/chart" uri="{C3380CC4-5D6E-409C-BE32-E72D297353CC}">
                <c16:uniqueId val="{00000001-E8EB-48EA-B4CA-E0F264C2FF58}"/>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E8EB-48EA-B4CA-E0F264C2FF5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E8EB-48EA-B4CA-E0F264C2FF58}"/>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E8EB-48EA-B4CA-E0F264C2FF58}"/>
              </c:ext>
            </c:extLst>
          </c:dPt>
          <c:cat>
            <c:numRef>
              <c:f>Sheet1!$A$2:$A$5</c:f>
              <c:numCache>
                <c:formatCode>General</c:formatCode>
                <c:ptCount val="4"/>
              </c:numCache>
            </c:numRef>
          </c:cat>
          <c:val>
            <c:numRef>
              <c:f>Sheet1!$B$2:$B$5</c:f>
              <c:numCache>
                <c:formatCode>General</c:formatCode>
                <c:ptCount val="4"/>
                <c:pt idx="0">
                  <c:v>75</c:v>
                </c:pt>
                <c:pt idx="1">
                  <c:v>45</c:v>
                </c:pt>
              </c:numCache>
            </c:numRef>
          </c:val>
          <c:extLst>
            <c:ext xmlns:c16="http://schemas.microsoft.com/office/drawing/2014/chart" uri="{C3380CC4-5D6E-409C-BE32-E72D297353CC}">
              <c16:uniqueId val="{00000008-E8EB-48EA-B4CA-E0F264C2FF58}"/>
            </c:ext>
          </c:extLst>
        </c:ser>
        <c:dLbls>
          <c:showLegendKey val="0"/>
          <c:showVal val="0"/>
          <c:showCatName val="0"/>
          <c:showSerName val="0"/>
          <c:showPercent val="0"/>
          <c:showBubbleSize val="0"/>
          <c:showLeaderLines val="1"/>
        </c:dLbls>
        <c:firstSliceAng val="0"/>
        <c:holeSize val="61"/>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Total</c:v>
                </c:pt>
              </c:strCache>
            </c:strRef>
          </c:tx>
          <c:spPr>
            <a:solidFill>
              <a:srgbClr val="FF0000"/>
            </a:solidFill>
          </c:spPr>
          <c:dPt>
            <c:idx val="0"/>
            <c:bubble3D val="0"/>
            <c:spPr>
              <a:solidFill>
                <a:srgbClr val="00B050"/>
              </a:solidFill>
              <a:ln w="19050">
                <a:solidFill>
                  <a:schemeClr val="lt1"/>
                </a:solidFill>
              </a:ln>
              <a:effectLst/>
            </c:spPr>
            <c:extLst>
              <c:ext xmlns:c16="http://schemas.microsoft.com/office/drawing/2014/chart" uri="{C3380CC4-5D6E-409C-BE32-E72D297353CC}">
                <c16:uniqueId val="{00000001-653F-4D83-8747-04D0DBE7D80D}"/>
              </c:ext>
            </c:extLst>
          </c:dPt>
          <c:dPt>
            <c:idx val="1"/>
            <c:bubble3D val="0"/>
            <c:spPr>
              <a:solidFill>
                <a:srgbClr val="FF0000"/>
              </a:solidFill>
              <a:ln w="19050">
                <a:solidFill>
                  <a:schemeClr val="lt1"/>
                </a:solidFill>
              </a:ln>
              <a:effectLst/>
            </c:spPr>
            <c:extLst>
              <c:ext xmlns:c16="http://schemas.microsoft.com/office/drawing/2014/chart" uri="{C3380CC4-5D6E-409C-BE32-E72D297353CC}">
                <c16:uniqueId val="{00000003-BC70-4A8E-8A86-DB03CE477E28}"/>
              </c:ext>
            </c:extLst>
          </c:dPt>
          <c:dPt>
            <c:idx val="2"/>
            <c:bubble3D val="0"/>
            <c:spPr>
              <a:solidFill>
                <a:srgbClr val="FF0000"/>
              </a:solidFill>
              <a:ln w="19050">
                <a:solidFill>
                  <a:schemeClr val="lt1"/>
                </a:solidFill>
              </a:ln>
              <a:effectLst/>
            </c:spPr>
            <c:extLst>
              <c:ext xmlns:c16="http://schemas.microsoft.com/office/drawing/2014/chart" uri="{C3380CC4-5D6E-409C-BE32-E72D297353CC}">
                <c16:uniqueId val="{00000005-BC70-4A8E-8A86-DB03CE477E28}"/>
              </c:ext>
            </c:extLst>
          </c:dPt>
          <c:dPt>
            <c:idx val="3"/>
            <c:bubble3D val="0"/>
            <c:spPr>
              <a:solidFill>
                <a:srgbClr val="FF0000"/>
              </a:solidFill>
              <a:ln w="19050">
                <a:solidFill>
                  <a:schemeClr val="lt1"/>
                </a:solidFill>
              </a:ln>
              <a:effectLst/>
            </c:spPr>
            <c:extLst>
              <c:ext xmlns:c16="http://schemas.microsoft.com/office/drawing/2014/chart" uri="{C3380CC4-5D6E-409C-BE32-E72D297353CC}">
                <c16:uniqueId val="{00000007-BC70-4A8E-8A86-DB03CE477E28}"/>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2"/>
                <c:pt idx="0">
                  <c:v>EPA conditions fulfilled</c:v>
                </c:pt>
                <c:pt idx="1">
                  <c:v>EPA conditions not-fulfilled</c:v>
                </c:pt>
              </c:strCache>
            </c:strRef>
          </c:cat>
          <c:val>
            <c:numRef>
              <c:f>Sheet1!$B$2:$B$5</c:f>
              <c:numCache>
                <c:formatCode>0%</c:formatCode>
                <c:ptCount val="4"/>
                <c:pt idx="0">
                  <c:v>0.69</c:v>
                </c:pt>
                <c:pt idx="1">
                  <c:v>0.31</c:v>
                </c:pt>
              </c:numCache>
            </c:numRef>
          </c:val>
          <c:extLst>
            <c:ext xmlns:c16="http://schemas.microsoft.com/office/drawing/2014/chart" uri="{C3380CC4-5D6E-409C-BE32-E72D297353CC}">
              <c16:uniqueId val="{00000000-653F-4D83-8747-04D0DBE7D80D}"/>
            </c:ext>
          </c:extLst>
        </c:ser>
        <c:dLbls>
          <c:showLegendKey val="0"/>
          <c:showVal val="0"/>
          <c:showCatName val="0"/>
          <c:showSerName val="0"/>
          <c:showPercent val="0"/>
          <c:showBubbleSize val="0"/>
          <c:showLeaderLines val="1"/>
        </c:dLbls>
        <c:firstSliceAng val="0"/>
      </c:pieChart>
      <c:spPr>
        <a:noFill/>
        <a:ln>
          <a:noFill/>
        </a:ln>
        <a:effectLst/>
      </c:spPr>
    </c:plotArea>
    <c:legend>
      <c:legendPos val="b"/>
      <c:legendEntry>
        <c:idx val="2"/>
        <c:delete val="1"/>
      </c:legendEntry>
      <c:legendEntry>
        <c:idx val="3"/>
        <c:delete val="1"/>
      </c:legendEntry>
      <c:layout>
        <c:manualLayout>
          <c:xMode val="edge"/>
          <c:yMode val="edge"/>
          <c:x val="0.31443688752879695"/>
          <c:y val="0.93705889415211574"/>
          <c:w val="0.37578406629302341"/>
          <c:h val="6.2941105847884218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dLbls>
          <c:showLegendKey val="0"/>
          <c:showVal val="0"/>
          <c:showCatName val="0"/>
          <c:showSerName val="0"/>
          <c:showPercent val="0"/>
          <c:showBubbleSize val="0"/>
          <c:showLeaderLines val="0"/>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9D1C35-D332-48A8-BB5C-9C99208B952E}"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endParaRPr lang="en-GB"/>
        </a:p>
      </dgm:t>
    </dgm:pt>
    <dgm:pt modelId="{458F2272-369E-4462-A31E-A40DD2C08D2B}">
      <dgm:prSet phldrT="[Text]"/>
      <dgm:spPr/>
      <dgm:t>
        <a:bodyPr/>
        <a:lstStyle/>
        <a:p>
          <a:endParaRPr lang="en-GB" dirty="0"/>
        </a:p>
      </dgm:t>
    </dgm:pt>
    <dgm:pt modelId="{89971B4B-4508-46DF-BAD2-2AF97696BAC5}" type="parTrans" cxnId="{7768857D-1947-4BE4-878E-F4845E623319}">
      <dgm:prSet/>
      <dgm:spPr/>
      <dgm:t>
        <a:bodyPr/>
        <a:lstStyle/>
        <a:p>
          <a:endParaRPr lang="en-GB"/>
        </a:p>
      </dgm:t>
    </dgm:pt>
    <dgm:pt modelId="{C019BDCB-453E-42C4-B80E-A7EF240437FC}" type="sibTrans" cxnId="{7768857D-1947-4BE4-878E-F4845E623319}">
      <dgm:prSet/>
      <dgm:spPr/>
      <dgm:t>
        <a:bodyPr/>
        <a:lstStyle/>
        <a:p>
          <a:endParaRPr lang="en-GB"/>
        </a:p>
      </dgm:t>
    </dgm:pt>
    <dgm:pt modelId="{80BF4CE0-9602-4D2E-92D1-949A0F0ECCB9}">
      <dgm:prSet phldrT="[Text]" phldr="1"/>
      <dgm:spPr/>
      <dgm:t>
        <a:bodyPr/>
        <a:lstStyle/>
        <a:p>
          <a:endParaRPr lang="en-GB" dirty="0">
            <a:solidFill>
              <a:schemeClr val="bg1"/>
            </a:solidFill>
          </a:endParaRPr>
        </a:p>
      </dgm:t>
    </dgm:pt>
    <dgm:pt modelId="{3C7A691C-F84A-4A32-8E29-8635E2CE1620}" type="parTrans" cxnId="{164DAF6E-D674-4559-BD35-6A631687F847}">
      <dgm:prSet/>
      <dgm:spPr/>
      <dgm:t>
        <a:bodyPr/>
        <a:lstStyle/>
        <a:p>
          <a:endParaRPr lang="en-GB"/>
        </a:p>
      </dgm:t>
    </dgm:pt>
    <dgm:pt modelId="{0F0F0540-0844-4422-991F-9985765DCCC3}" type="sibTrans" cxnId="{164DAF6E-D674-4559-BD35-6A631687F847}">
      <dgm:prSet/>
      <dgm:spPr/>
      <dgm:t>
        <a:bodyPr/>
        <a:lstStyle/>
        <a:p>
          <a:endParaRPr lang="en-GB"/>
        </a:p>
      </dgm:t>
    </dgm:pt>
    <dgm:pt modelId="{FF227725-90CD-4A3A-AE29-CF7975C2C939}">
      <dgm:prSet phldrT="[Text]" phldr="1"/>
      <dgm:spPr/>
      <dgm:t>
        <a:bodyPr/>
        <a:lstStyle/>
        <a:p>
          <a:endParaRPr lang="en-GB" dirty="0">
            <a:solidFill>
              <a:schemeClr val="bg1"/>
            </a:solidFill>
          </a:endParaRPr>
        </a:p>
      </dgm:t>
    </dgm:pt>
    <dgm:pt modelId="{F838B47B-D539-4EAC-8D7A-0A6D5CCB5566}" type="sibTrans" cxnId="{48FB81EA-5D91-436B-B186-51F22D6D06CE}">
      <dgm:prSet/>
      <dgm:spPr/>
      <dgm:t>
        <a:bodyPr/>
        <a:lstStyle/>
        <a:p>
          <a:endParaRPr lang="en-GB"/>
        </a:p>
      </dgm:t>
    </dgm:pt>
    <dgm:pt modelId="{BC1A9270-F4D0-4AB6-B4E4-075EEBEB036E}" type="parTrans" cxnId="{48FB81EA-5D91-436B-B186-51F22D6D06CE}">
      <dgm:prSet/>
      <dgm:spPr/>
      <dgm:t>
        <a:bodyPr/>
        <a:lstStyle/>
        <a:p>
          <a:endParaRPr lang="en-GB"/>
        </a:p>
      </dgm:t>
    </dgm:pt>
    <dgm:pt modelId="{9594A97B-556C-4B0C-BD68-2F9F4405D037}" type="pres">
      <dgm:prSet presAssocID="{319D1C35-D332-48A8-BB5C-9C99208B952E}" presName="Name0" presStyleCnt="0">
        <dgm:presLayoutVars>
          <dgm:chMax val="7"/>
          <dgm:chPref val="7"/>
          <dgm:dir/>
          <dgm:animLvl val="lvl"/>
        </dgm:presLayoutVars>
      </dgm:prSet>
      <dgm:spPr/>
    </dgm:pt>
    <dgm:pt modelId="{A8082EA5-874E-422E-835A-8F65B0F2974A}" type="pres">
      <dgm:prSet presAssocID="{458F2272-369E-4462-A31E-A40DD2C08D2B}" presName="Accent1" presStyleCnt="0"/>
      <dgm:spPr/>
    </dgm:pt>
    <dgm:pt modelId="{B3FE5D0C-C102-480E-AC84-2D81964C0971}" type="pres">
      <dgm:prSet presAssocID="{458F2272-369E-4462-A31E-A40DD2C08D2B}" presName="Accent" presStyleLbl="node1" presStyleIdx="0" presStyleCnt="3" custLinFactNeighborX="1162"/>
      <dgm:spPr>
        <a:solidFill>
          <a:schemeClr val="tx2"/>
        </a:solidFill>
      </dgm:spPr>
    </dgm:pt>
    <dgm:pt modelId="{6C165BC2-943F-4ED3-AB39-FDFB36711103}" type="pres">
      <dgm:prSet presAssocID="{458F2272-369E-4462-A31E-A40DD2C08D2B}" presName="Parent1" presStyleLbl="revTx" presStyleIdx="0" presStyleCnt="3">
        <dgm:presLayoutVars>
          <dgm:chMax val="1"/>
          <dgm:chPref val="1"/>
          <dgm:bulletEnabled val="1"/>
        </dgm:presLayoutVars>
      </dgm:prSet>
      <dgm:spPr/>
    </dgm:pt>
    <dgm:pt modelId="{6C261387-5102-4C44-ABA5-E18AA55370BA}" type="pres">
      <dgm:prSet presAssocID="{FF227725-90CD-4A3A-AE29-CF7975C2C939}" presName="Accent2" presStyleCnt="0"/>
      <dgm:spPr/>
    </dgm:pt>
    <dgm:pt modelId="{7EC037C1-8E7B-410F-8115-E4E937BC20B0}" type="pres">
      <dgm:prSet presAssocID="{FF227725-90CD-4A3A-AE29-CF7975C2C939}" presName="Accent" presStyleLbl="node1" presStyleIdx="1" presStyleCnt="3"/>
      <dgm:spPr>
        <a:solidFill>
          <a:schemeClr val="accent2"/>
        </a:solidFill>
      </dgm:spPr>
    </dgm:pt>
    <dgm:pt modelId="{5E990528-324C-419D-B544-8E7BB98399C8}" type="pres">
      <dgm:prSet presAssocID="{FF227725-90CD-4A3A-AE29-CF7975C2C939}" presName="Parent2" presStyleLbl="revTx" presStyleIdx="1" presStyleCnt="3">
        <dgm:presLayoutVars>
          <dgm:chMax val="1"/>
          <dgm:chPref val="1"/>
          <dgm:bulletEnabled val="1"/>
        </dgm:presLayoutVars>
      </dgm:prSet>
      <dgm:spPr/>
    </dgm:pt>
    <dgm:pt modelId="{920A192C-83A8-44A7-88AA-E12ACEA57966}" type="pres">
      <dgm:prSet presAssocID="{80BF4CE0-9602-4D2E-92D1-949A0F0ECCB9}" presName="Accent3" presStyleCnt="0"/>
      <dgm:spPr/>
    </dgm:pt>
    <dgm:pt modelId="{6FDCA8F3-03C4-4455-9802-1B8692C34B59}" type="pres">
      <dgm:prSet presAssocID="{80BF4CE0-9602-4D2E-92D1-949A0F0ECCB9}" presName="Accent" presStyleLbl="node1" presStyleIdx="2" presStyleCnt="3"/>
      <dgm:spPr>
        <a:solidFill>
          <a:schemeClr val="accent5"/>
        </a:solidFill>
      </dgm:spPr>
    </dgm:pt>
    <dgm:pt modelId="{EC3EAF59-23A9-420E-A409-812BAF7B9162}" type="pres">
      <dgm:prSet presAssocID="{80BF4CE0-9602-4D2E-92D1-949A0F0ECCB9}" presName="Parent3" presStyleLbl="revTx" presStyleIdx="2" presStyleCnt="3">
        <dgm:presLayoutVars>
          <dgm:chMax val="1"/>
          <dgm:chPref val="1"/>
          <dgm:bulletEnabled val="1"/>
        </dgm:presLayoutVars>
      </dgm:prSet>
      <dgm:spPr/>
    </dgm:pt>
  </dgm:ptLst>
  <dgm:cxnLst>
    <dgm:cxn modelId="{969CFC0F-A173-45BC-B064-1C3AB732FB62}" type="presOf" srcId="{FF227725-90CD-4A3A-AE29-CF7975C2C939}" destId="{5E990528-324C-419D-B544-8E7BB98399C8}" srcOrd="0" destOrd="0" presId="urn:microsoft.com/office/officeart/2009/layout/CircleArrowProcess"/>
    <dgm:cxn modelId="{A3448C14-99CC-4E4A-9B3B-A62EE78CFC19}" type="presOf" srcId="{319D1C35-D332-48A8-BB5C-9C99208B952E}" destId="{9594A97B-556C-4B0C-BD68-2F9F4405D037}" srcOrd="0" destOrd="0" presId="urn:microsoft.com/office/officeart/2009/layout/CircleArrowProcess"/>
    <dgm:cxn modelId="{164DAF6E-D674-4559-BD35-6A631687F847}" srcId="{319D1C35-D332-48A8-BB5C-9C99208B952E}" destId="{80BF4CE0-9602-4D2E-92D1-949A0F0ECCB9}" srcOrd="2" destOrd="0" parTransId="{3C7A691C-F84A-4A32-8E29-8635E2CE1620}" sibTransId="{0F0F0540-0844-4422-991F-9985765DCCC3}"/>
    <dgm:cxn modelId="{7768857D-1947-4BE4-878E-F4845E623319}" srcId="{319D1C35-D332-48A8-BB5C-9C99208B952E}" destId="{458F2272-369E-4462-A31E-A40DD2C08D2B}" srcOrd="0" destOrd="0" parTransId="{89971B4B-4508-46DF-BAD2-2AF97696BAC5}" sibTransId="{C019BDCB-453E-42C4-B80E-A7EF240437FC}"/>
    <dgm:cxn modelId="{BA48C28F-FCE7-4BB6-8615-1817DCEEDE03}" type="presOf" srcId="{80BF4CE0-9602-4D2E-92D1-949A0F0ECCB9}" destId="{EC3EAF59-23A9-420E-A409-812BAF7B9162}" srcOrd="0" destOrd="0" presId="urn:microsoft.com/office/officeart/2009/layout/CircleArrowProcess"/>
    <dgm:cxn modelId="{2660ABD2-B057-44B2-A511-FABF45D2F4DB}" type="presOf" srcId="{458F2272-369E-4462-A31E-A40DD2C08D2B}" destId="{6C165BC2-943F-4ED3-AB39-FDFB36711103}" srcOrd="0" destOrd="0" presId="urn:microsoft.com/office/officeart/2009/layout/CircleArrowProcess"/>
    <dgm:cxn modelId="{48FB81EA-5D91-436B-B186-51F22D6D06CE}" srcId="{319D1C35-D332-48A8-BB5C-9C99208B952E}" destId="{FF227725-90CD-4A3A-AE29-CF7975C2C939}" srcOrd="1" destOrd="0" parTransId="{BC1A9270-F4D0-4AB6-B4E4-075EEBEB036E}" sibTransId="{F838B47B-D539-4EAC-8D7A-0A6D5CCB5566}"/>
    <dgm:cxn modelId="{661A5AAE-5937-4C08-885A-54E420ACC9C7}" type="presParOf" srcId="{9594A97B-556C-4B0C-BD68-2F9F4405D037}" destId="{A8082EA5-874E-422E-835A-8F65B0F2974A}" srcOrd="0" destOrd="0" presId="urn:microsoft.com/office/officeart/2009/layout/CircleArrowProcess"/>
    <dgm:cxn modelId="{B371AE4F-77E1-418E-9636-BD87C5038868}" type="presParOf" srcId="{A8082EA5-874E-422E-835A-8F65B0F2974A}" destId="{B3FE5D0C-C102-480E-AC84-2D81964C0971}" srcOrd="0" destOrd="0" presId="urn:microsoft.com/office/officeart/2009/layout/CircleArrowProcess"/>
    <dgm:cxn modelId="{08ACF6A5-3BE2-4F35-AD48-1D8DA6B929B1}" type="presParOf" srcId="{9594A97B-556C-4B0C-BD68-2F9F4405D037}" destId="{6C165BC2-943F-4ED3-AB39-FDFB36711103}" srcOrd="1" destOrd="0" presId="urn:microsoft.com/office/officeart/2009/layout/CircleArrowProcess"/>
    <dgm:cxn modelId="{88BAD639-CB22-4C67-8A98-DDA603C5B81D}" type="presParOf" srcId="{9594A97B-556C-4B0C-BD68-2F9F4405D037}" destId="{6C261387-5102-4C44-ABA5-E18AA55370BA}" srcOrd="2" destOrd="0" presId="urn:microsoft.com/office/officeart/2009/layout/CircleArrowProcess"/>
    <dgm:cxn modelId="{39F01E34-B502-4F48-AF86-5B2BC6868E9E}" type="presParOf" srcId="{6C261387-5102-4C44-ABA5-E18AA55370BA}" destId="{7EC037C1-8E7B-410F-8115-E4E937BC20B0}" srcOrd="0" destOrd="0" presId="urn:microsoft.com/office/officeart/2009/layout/CircleArrowProcess"/>
    <dgm:cxn modelId="{98B1D32A-4798-488F-88E3-2FEBCE8DE93E}" type="presParOf" srcId="{9594A97B-556C-4B0C-BD68-2F9F4405D037}" destId="{5E990528-324C-419D-B544-8E7BB98399C8}" srcOrd="3" destOrd="0" presId="urn:microsoft.com/office/officeart/2009/layout/CircleArrowProcess"/>
    <dgm:cxn modelId="{11193333-6D77-4735-A356-F12575F603DB}" type="presParOf" srcId="{9594A97B-556C-4B0C-BD68-2F9F4405D037}" destId="{920A192C-83A8-44A7-88AA-E12ACEA57966}" srcOrd="4" destOrd="0" presId="urn:microsoft.com/office/officeart/2009/layout/CircleArrowProcess"/>
    <dgm:cxn modelId="{AA317CEB-A8FA-49C5-8DDF-F34D84632798}" type="presParOf" srcId="{920A192C-83A8-44A7-88AA-E12ACEA57966}" destId="{6FDCA8F3-03C4-4455-9802-1B8692C34B59}" srcOrd="0" destOrd="0" presId="urn:microsoft.com/office/officeart/2009/layout/CircleArrowProcess"/>
    <dgm:cxn modelId="{B2DCD881-B4C5-40BB-9861-E17691041532}" type="presParOf" srcId="{9594A97B-556C-4B0C-BD68-2F9F4405D037}" destId="{EC3EAF59-23A9-420E-A409-812BAF7B9162}"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1204829-AC3D-42D6-A43F-15B946C7FDE9}" type="doc">
      <dgm:prSet loTypeId="urn:microsoft.com/office/officeart/2005/8/layout/process1" loCatId="process" qsTypeId="urn:microsoft.com/office/officeart/2005/8/quickstyle/simple2" qsCatId="simple" csTypeId="urn:microsoft.com/office/officeart/2005/8/colors/accent1_2" csCatId="accent1" phldr="1"/>
      <dgm:spPr/>
      <dgm:t>
        <a:bodyPr/>
        <a:lstStyle/>
        <a:p>
          <a:endParaRPr lang="da-DK"/>
        </a:p>
      </dgm:t>
    </dgm:pt>
    <dgm:pt modelId="{73202F3B-E50D-42DB-A0F4-BD72F012BCCB}">
      <dgm:prSet phldrT="[Text]" custT="1"/>
      <dgm:spPr>
        <a:solidFill>
          <a:schemeClr val="tx2"/>
        </a:solidFill>
      </dgm:spPr>
      <dgm:t>
        <a:bodyPr/>
        <a:lstStyle/>
        <a:p>
          <a:r>
            <a:rPr lang="da-DK" sz="1100" dirty="0">
              <a:solidFill>
                <a:schemeClr val="accent5"/>
              </a:solidFill>
            </a:rPr>
            <a:t>Draw Statistical sub-sample</a:t>
          </a:r>
        </a:p>
      </dgm:t>
    </dgm:pt>
    <dgm:pt modelId="{7D512543-E4E3-467F-9EC8-12B7EEF083D7}" type="parTrans" cxnId="{3EDAEF87-3475-4FCA-92D3-6FFA894179BD}">
      <dgm:prSet/>
      <dgm:spPr/>
      <dgm:t>
        <a:bodyPr/>
        <a:lstStyle/>
        <a:p>
          <a:endParaRPr lang="da-DK"/>
        </a:p>
      </dgm:t>
    </dgm:pt>
    <dgm:pt modelId="{C596ACCB-D3AE-4B69-8E26-2FBBB8827209}" type="sibTrans" cxnId="{3EDAEF87-3475-4FCA-92D3-6FFA894179BD}">
      <dgm:prSet/>
      <dgm:spPr>
        <a:solidFill>
          <a:schemeClr val="tx2"/>
        </a:solidFill>
        <a:ln>
          <a:solidFill>
            <a:srgbClr val="024EA2"/>
          </a:solidFill>
        </a:ln>
      </dgm:spPr>
      <dgm:t>
        <a:bodyPr/>
        <a:lstStyle/>
        <a:p>
          <a:endParaRPr lang="da-DK"/>
        </a:p>
      </dgm:t>
    </dgm:pt>
    <dgm:pt modelId="{0D587B12-3406-4A61-AA91-B2BB7FAB58D6}">
      <dgm:prSet phldrT="[Text]" custT="1"/>
      <dgm:spPr>
        <a:solidFill>
          <a:schemeClr val="tx2"/>
        </a:solidFill>
      </dgm:spPr>
      <dgm:t>
        <a:bodyPr/>
        <a:lstStyle/>
        <a:p>
          <a:r>
            <a:rPr lang="da-DK" sz="1100" dirty="0" err="1">
              <a:solidFill>
                <a:schemeClr val="accent5"/>
              </a:solidFill>
            </a:rPr>
            <a:t>Identify</a:t>
          </a:r>
          <a:r>
            <a:rPr lang="da-DK" sz="1100" dirty="0">
              <a:solidFill>
                <a:schemeClr val="accent5"/>
              </a:solidFill>
            </a:rPr>
            <a:t> </a:t>
          </a:r>
          <a:r>
            <a:rPr lang="da-DK" sz="1100" dirty="0" err="1">
              <a:solidFill>
                <a:schemeClr val="accent5"/>
              </a:solidFill>
            </a:rPr>
            <a:t>irregularities</a:t>
          </a:r>
          <a:endParaRPr lang="da-DK" sz="1100" dirty="0">
            <a:solidFill>
              <a:schemeClr val="accent5"/>
            </a:solidFill>
          </a:endParaRPr>
        </a:p>
      </dgm:t>
    </dgm:pt>
    <dgm:pt modelId="{921245A7-E240-4CCD-A087-7FAB90A8379D}" type="parTrans" cxnId="{79835850-2911-43C0-9E5D-F600FED980ED}">
      <dgm:prSet/>
      <dgm:spPr/>
      <dgm:t>
        <a:bodyPr/>
        <a:lstStyle/>
        <a:p>
          <a:endParaRPr lang="da-DK"/>
        </a:p>
      </dgm:t>
    </dgm:pt>
    <dgm:pt modelId="{BEC94551-0A0A-4C5C-9615-D6F97B2A666C}" type="sibTrans" cxnId="{79835850-2911-43C0-9E5D-F600FED980ED}">
      <dgm:prSet/>
      <dgm:spPr>
        <a:solidFill>
          <a:schemeClr val="tx2"/>
        </a:solidFill>
        <a:ln>
          <a:solidFill>
            <a:srgbClr val="024EA2"/>
          </a:solidFill>
        </a:ln>
      </dgm:spPr>
      <dgm:t>
        <a:bodyPr/>
        <a:lstStyle/>
        <a:p>
          <a:endParaRPr lang="da-DK"/>
        </a:p>
      </dgm:t>
    </dgm:pt>
    <dgm:pt modelId="{6516D388-1845-4760-9AE9-E48FAF31F3FA}">
      <dgm:prSet phldrT="[Text]" custT="1"/>
      <dgm:spPr>
        <a:solidFill>
          <a:schemeClr val="tx2"/>
        </a:solidFill>
      </dgm:spPr>
      <dgm:t>
        <a:bodyPr/>
        <a:lstStyle/>
        <a:p>
          <a:r>
            <a:rPr lang="da-DK" sz="1100" dirty="0">
              <a:solidFill>
                <a:schemeClr val="accent5"/>
              </a:solidFill>
            </a:rPr>
            <a:t>Submit audit </a:t>
          </a:r>
          <a:r>
            <a:rPr lang="da-DK" sz="1100" dirty="0" err="1">
              <a:solidFill>
                <a:schemeClr val="accent5"/>
              </a:solidFill>
            </a:rPr>
            <a:t>report</a:t>
          </a:r>
          <a:endParaRPr lang="da-DK" sz="1100" dirty="0">
            <a:solidFill>
              <a:schemeClr val="accent5"/>
            </a:solidFill>
          </a:endParaRPr>
        </a:p>
      </dgm:t>
    </dgm:pt>
    <dgm:pt modelId="{8F8F9D10-8DE7-4033-9E1C-EFF477A6AAD3}" type="parTrans" cxnId="{A1409AE0-6D0B-48CB-A7ED-7D1C7BAF53B4}">
      <dgm:prSet/>
      <dgm:spPr/>
      <dgm:t>
        <a:bodyPr/>
        <a:lstStyle/>
        <a:p>
          <a:endParaRPr lang="da-DK"/>
        </a:p>
      </dgm:t>
    </dgm:pt>
    <dgm:pt modelId="{E7738112-2CA6-4B22-96A2-4C735089EA87}" type="sibTrans" cxnId="{A1409AE0-6D0B-48CB-A7ED-7D1C7BAF53B4}">
      <dgm:prSet/>
      <dgm:spPr/>
      <dgm:t>
        <a:bodyPr/>
        <a:lstStyle/>
        <a:p>
          <a:endParaRPr lang="da-DK"/>
        </a:p>
      </dgm:t>
    </dgm:pt>
    <dgm:pt modelId="{B834D9FA-AAE4-4152-AD83-7FAB8B99439A}">
      <dgm:prSet custT="1"/>
      <dgm:spPr>
        <a:solidFill>
          <a:schemeClr val="tx2"/>
        </a:solidFill>
      </dgm:spPr>
      <dgm:t>
        <a:bodyPr/>
        <a:lstStyle/>
        <a:p>
          <a:r>
            <a:rPr lang="da-DK" sz="1100" dirty="0" err="1">
              <a:solidFill>
                <a:schemeClr val="accent5"/>
              </a:solidFill>
            </a:rPr>
            <a:t>Carry</a:t>
          </a:r>
          <a:r>
            <a:rPr lang="da-DK" sz="1100" dirty="0">
              <a:solidFill>
                <a:schemeClr val="accent5"/>
              </a:solidFill>
            </a:rPr>
            <a:t> out </a:t>
          </a:r>
          <a:r>
            <a:rPr lang="da-DK" sz="1100" dirty="0" err="1">
              <a:solidFill>
                <a:schemeClr val="accent5"/>
              </a:solidFill>
            </a:rPr>
            <a:t>risk</a:t>
          </a:r>
          <a:r>
            <a:rPr lang="da-DK" sz="1100" dirty="0">
              <a:solidFill>
                <a:schemeClr val="accent5"/>
              </a:solidFill>
            </a:rPr>
            <a:t> </a:t>
          </a:r>
          <a:r>
            <a:rPr lang="da-DK" sz="1100" dirty="0" err="1">
              <a:solidFill>
                <a:schemeClr val="accent5"/>
              </a:solidFill>
            </a:rPr>
            <a:t>assessment</a:t>
          </a:r>
          <a:endParaRPr lang="da-DK" sz="1100" dirty="0">
            <a:solidFill>
              <a:schemeClr val="accent5"/>
            </a:solidFill>
          </a:endParaRPr>
        </a:p>
      </dgm:t>
    </dgm:pt>
    <dgm:pt modelId="{D74BC590-E556-49F8-8396-E0E1350D6EBE}" type="parTrans" cxnId="{7C7BF531-1CA7-4ACC-BEC5-78314CC85C20}">
      <dgm:prSet/>
      <dgm:spPr/>
      <dgm:t>
        <a:bodyPr/>
        <a:lstStyle/>
        <a:p>
          <a:endParaRPr lang="da-DK"/>
        </a:p>
      </dgm:t>
    </dgm:pt>
    <dgm:pt modelId="{0DFDC052-3FE0-4898-B93D-E825213F63AD}" type="sibTrans" cxnId="{7C7BF531-1CA7-4ACC-BEC5-78314CC85C20}">
      <dgm:prSet/>
      <dgm:spPr>
        <a:solidFill>
          <a:schemeClr val="tx2"/>
        </a:solidFill>
        <a:ln>
          <a:solidFill>
            <a:srgbClr val="024EA2"/>
          </a:solidFill>
        </a:ln>
      </dgm:spPr>
      <dgm:t>
        <a:bodyPr/>
        <a:lstStyle/>
        <a:p>
          <a:endParaRPr lang="da-DK"/>
        </a:p>
      </dgm:t>
    </dgm:pt>
    <dgm:pt modelId="{C196A590-E690-4944-9F47-E0098D19E641}">
      <dgm:prSet custT="1"/>
      <dgm:spPr>
        <a:solidFill>
          <a:schemeClr val="tx2"/>
        </a:solidFill>
      </dgm:spPr>
      <dgm:t>
        <a:bodyPr/>
        <a:lstStyle/>
        <a:p>
          <a:r>
            <a:rPr lang="da-DK" sz="1100" dirty="0" err="1">
              <a:solidFill>
                <a:schemeClr val="accent5"/>
              </a:solidFill>
            </a:rPr>
            <a:t>Identify</a:t>
          </a:r>
          <a:r>
            <a:rPr lang="da-DK" sz="1100" dirty="0">
              <a:solidFill>
                <a:schemeClr val="accent5"/>
              </a:solidFill>
            </a:rPr>
            <a:t> </a:t>
          </a:r>
        </a:p>
        <a:p>
          <a:r>
            <a:rPr lang="da-DK" sz="1100" dirty="0">
              <a:solidFill>
                <a:schemeClr val="accent5"/>
              </a:solidFill>
            </a:rPr>
            <a:t>red flags</a:t>
          </a:r>
        </a:p>
      </dgm:t>
    </dgm:pt>
    <dgm:pt modelId="{3621762A-46C0-4D00-8785-C322881CD566}" type="parTrans" cxnId="{9190E261-2260-40E9-B843-2D184AB3082A}">
      <dgm:prSet/>
      <dgm:spPr/>
      <dgm:t>
        <a:bodyPr/>
        <a:lstStyle/>
        <a:p>
          <a:endParaRPr lang="da-DK"/>
        </a:p>
      </dgm:t>
    </dgm:pt>
    <dgm:pt modelId="{A85256BB-7B67-4F5F-AFC7-5C898735A219}" type="sibTrans" cxnId="{9190E261-2260-40E9-B843-2D184AB3082A}">
      <dgm:prSet/>
      <dgm:spPr>
        <a:solidFill>
          <a:schemeClr val="tx2"/>
        </a:solidFill>
        <a:ln>
          <a:solidFill>
            <a:srgbClr val="024EA2"/>
          </a:solidFill>
        </a:ln>
      </dgm:spPr>
      <dgm:t>
        <a:bodyPr/>
        <a:lstStyle/>
        <a:p>
          <a:endParaRPr lang="da-DK"/>
        </a:p>
      </dgm:t>
    </dgm:pt>
    <dgm:pt modelId="{FF6C69EB-60CD-4374-8078-AEA5DCF97B2F}">
      <dgm:prSet custT="1"/>
      <dgm:spPr>
        <a:solidFill>
          <a:schemeClr val="tx2"/>
        </a:solidFill>
      </dgm:spPr>
      <dgm:t>
        <a:bodyPr/>
        <a:lstStyle/>
        <a:p>
          <a:r>
            <a:rPr lang="da-DK" sz="1100" dirty="0">
              <a:solidFill>
                <a:schemeClr val="accent5"/>
              </a:solidFill>
            </a:rPr>
            <a:t>Draw </a:t>
          </a:r>
        </a:p>
        <a:p>
          <a:r>
            <a:rPr lang="da-DK" sz="1100" dirty="0" err="1">
              <a:solidFill>
                <a:schemeClr val="accent5"/>
              </a:solidFill>
            </a:rPr>
            <a:t>risk-based</a:t>
          </a:r>
          <a:r>
            <a:rPr lang="da-DK" sz="1100" dirty="0">
              <a:solidFill>
                <a:schemeClr val="accent5"/>
              </a:solidFill>
            </a:rPr>
            <a:t> samples</a:t>
          </a:r>
        </a:p>
      </dgm:t>
    </dgm:pt>
    <dgm:pt modelId="{54BEE16D-84C7-47EC-B38F-41359EDF10F4}" type="parTrans" cxnId="{8CF450E8-AC67-4EC3-9D72-19D4AF665B7A}">
      <dgm:prSet/>
      <dgm:spPr/>
      <dgm:t>
        <a:bodyPr/>
        <a:lstStyle/>
        <a:p>
          <a:endParaRPr lang="da-DK"/>
        </a:p>
      </dgm:t>
    </dgm:pt>
    <dgm:pt modelId="{784F4B05-BD9B-4CF2-A0D5-ABB2AF16D817}" type="sibTrans" cxnId="{8CF450E8-AC67-4EC3-9D72-19D4AF665B7A}">
      <dgm:prSet/>
      <dgm:spPr>
        <a:solidFill>
          <a:schemeClr val="tx2"/>
        </a:solidFill>
        <a:ln>
          <a:solidFill>
            <a:srgbClr val="024EA2"/>
          </a:solidFill>
        </a:ln>
      </dgm:spPr>
      <dgm:t>
        <a:bodyPr/>
        <a:lstStyle/>
        <a:p>
          <a:endParaRPr lang="da-DK"/>
        </a:p>
      </dgm:t>
    </dgm:pt>
    <dgm:pt modelId="{E5474878-5062-4B26-885C-E3AC78C460DC}" type="pres">
      <dgm:prSet presAssocID="{B1204829-AC3D-42D6-A43F-15B946C7FDE9}" presName="Name0" presStyleCnt="0">
        <dgm:presLayoutVars>
          <dgm:dir/>
          <dgm:resizeHandles val="exact"/>
        </dgm:presLayoutVars>
      </dgm:prSet>
      <dgm:spPr/>
    </dgm:pt>
    <dgm:pt modelId="{A741EB5E-639B-4262-8C20-01C1B05A2CAC}" type="pres">
      <dgm:prSet presAssocID="{B834D9FA-AAE4-4152-AD83-7FAB8B99439A}" presName="node" presStyleLbl="node1" presStyleIdx="0" presStyleCnt="6" custScaleY="225407">
        <dgm:presLayoutVars>
          <dgm:bulletEnabled val="1"/>
        </dgm:presLayoutVars>
      </dgm:prSet>
      <dgm:spPr/>
    </dgm:pt>
    <dgm:pt modelId="{F7AEB309-B02E-46CB-872B-BE1871D31072}" type="pres">
      <dgm:prSet presAssocID="{0DFDC052-3FE0-4898-B93D-E825213F63AD}" presName="sibTrans" presStyleLbl="sibTrans2D1" presStyleIdx="0" presStyleCnt="5"/>
      <dgm:spPr/>
    </dgm:pt>
    <dgm:pt modelId="{EDC824DE-C558-469E-B123-2AFD7A1C52EB}" type="pres">
      <dgm:prSet presAssocID="{0DFDC052-3FE0-4898-B93D-E825213F63AD}" presName="connectorText" presStyleLbl="sibTrans2D1" presStyleIdx="0" presStyleCnt="5"/>
      <dgm:spPr/>
    </dgm:pt>
    <dgm:pt modelId="{A24885AB-564D-488C-9331-1781FAE7F843}" type="pres">
      <dgm:prSet presAssocID="{C196A590-E690-4944-9F47-E0098D19E641}" presName="node" presStyleLbl="node1" presStyleIdx="1" presStyleCnt="6" custScaleY="225407">
        <dgm:presLayoutVars>
          <dgm:bulletEnabled val="1"/>
        </dgm:presLayoutVars>
      </dgm:prSet>
      <dgm:spPr/>
    </dgm:pt>
    <dgm:pt modelId="{B902F417-49A8-4836-BD35-99F19DF0FDDF}" type="pres">
      <dgm:prSet presAssocID="{A85256BB-7B67-4F5F-AFC7-5C898735A219}" presName="sibTrans" presStyleLbl="sibTrans2D1" presStyleIdx="1" presStyleCnt="5"/>
      <dgm:spPr/>
    </dgm:pt>
    <dgm:pt modelId="{A34424B6-FBA6-4CDE-962B-A4C11BB86491}" type="pres">
      <dgm:prSet presAssocID="{A85256BB-7B67-4F5F-AFC7-5C898735A219}" presName="connectorText" presStyleLbl="sibTrans2D1" presStyleIdx="1" presStyleCnt="5"/>
      <dgm:spPr/>
    </dgm:pt>
    <dgm:pt modelId="{A2AE5C8D-3F41-4F84-BECF-6A4AE5832950}" type="pres">
      <dgm:prSet presAssocID="{FF6C69EB-60CD-4374-8078-AEA5DCF97B2F}" presName="node" presStyleLbl="node1" presStyleIdx="2" presStyleCnt="6" custScaleY="225407">
        <dgm:presLayoutVars>
          <dgm:bulletEnabled val="1"/>
        </dgm:presLayoutVars>
      </dgm:prSet>
      <dgm:spPr/>
    </dgm:pt>
    <dgm:pt modelId="{23DBEB48-AB6B-4FBF-BC9E-603518D96CD5}" type="pres">
      <dgm:prSet presAssocID="{784F4B05-BD9B-4CF2-A0D5-ABB2AF16D817}" presName="sibTrans" presStyleLbl="sibTrans2D1" presStyleIdx="2" presStyleCnt="5"/>
      <dgm:spPr/>
    </dgm:pt>
    <dgm:pt modelId="{52200CF9-E048-4914-ABCF-0902E26C9C01}" type="pres">
      <dgm:prSet presAssocID="{784F4B05-BD9B-4CF2-A0D5-ABB2AF16D817}" presName="connectorText" presStyleLbl="sibTrans2D1" presStyleIdx="2" presStyleCnt="5"/>
      <dgm:spPr/>
    </dgm:pt>
    <dgm:pt modelId="{218D3F0D-1327-4E7C-A006-A7FDA28AF70E}" type="pres">
      <dgm:prSet presAssocID="{73202F3B-E50D-42DB-A0F4-BD72F012BCCB}" presName="node" presStyleLbl="node1" presStyleIdx="3" presStyleCnt="6" custScaleY="225407">
        <dgm:presLayoutVars>
          <dgm:bulletEnabled val="1"/>
        </dgm:presLayoutVars>
      </dgm:prSet>
      <dgm:spPr/>
    </dgm:pt>
    <dgm:pt modelId="{4D985D68-70EE-4FE0-AB66-E82D0C8FC18A}" type="pres">
      <dgm:prSet presAssocID="{C596ACCB-D3AE-4B69-8E26-2FBBB8827209}" presName="sibTrans" presStyleLbl="sibTrans2D1" presStyleIdx="3" presStyleCnt="5"/>
      <dgm:spPr/>
    </dgm:pt>
    <dgm:pt modelId="{D890BB99-B3FA-44C9-9DED-DDD8A33CA015}" type="pres">
      <dgm:prSet presAssocID="{C596ACCB-D3AE-4B69-8E26-2FBBB8827209}" presName="connectorText" presStyleLbl="sibTrans2D1" presStyleIdx="3" presStyleCnt="5"/>
      <dgm:spPr/>
    </dgm:pt>
    <dgm:pt modelId="{98F4FF28-F0A5-4928-959C-AB9E22902BA5}" type="pres">
      <dgm:prSet presAssocID="{0D587B12-3406-4A61-AA91-B2BB7FAB58D6}" presName="node" presStyleLbl="node1" presStyleIdx="4" presStyleCnt="6" custScaleY="225407">
        <dgm:presLayoutVars>
          <dgm:bulletEnabled val="1"/>
        </dgm:presLayoutVars>
      </dgm:prSet>
      <dgm:spPr/>
    </dgm:pt>
    <dgm:pt modelId="{53A5B426-7837-421E-91B2-98CB1F32F008}" type="pres">
      <dgm:prSet presAssocID="{BEC94551-0A0A-4C5C-9615-D6F97B2A666C}" presName="sibTrans" presStyleLbl="sibTrans2D1" presStyleIdx="4" presStyleCnt="5"/>
      <dgm:spPr/>
    </dgm:pt>
    <dgm:pt modelId="{2927B87C-9030-4279-8DA3-1016ED9472F9}" type="pres">
      <dgm:prSet presAssocID="{BEC94551-0A0A-4C5C-9615-D6F97B2A666C}" presName="connectorText" presStyleLbl="sibTrans2D1" presStyleIdx="4" presStyleCnt="5"/>
      <dgm:spPr/>
    </dgm:pt>
    <dgm:pt modelId="{69A6492A-F1D9-4B02-BF23-8D9D20D3067C}" type="pres">
      <dgm:prSet presAssocID="{6516D388-1845-4760-9AE9-E48FAF31F3FA}" presName="node" presStyleLbl="node1" presStyleIdx="5" presStyleCnt="6" custScaleY="225407">
        <dgm:presLayoutVars>
          <dgm:bulletEnabled val="1"/>
        </dgm:presLayoutVars>
      </dgm:prSet>
      <dgm:spPr/>
    </dgm:pt>
  </dgm:ptLst>
  <dgm:cxnLst>
    <dgm:cxn modelId="{0CB66302-D12A-484D-A5DD-5AC6B71EA1A3}" type="presOf" srcId="{6516D388-1845-4760-9AE9-E48FAF31F3FA}" destId="{69A6492A-F1D9-4B02-BF23-8D9D20D3067C}" srcOrd="0" destOrd="0" presId="urn:microsoft.com/office/officeart/2005/8/layout/process1"/>
    <dgm:cxn modelId="{4CE3CD24-EF3B-46B2-B25E-988D93A16A9C}" type="presOf" srcId="{784F4B05-BD9B-4CF2-A0D5-ABB2AF16D817}" destId="{23DBEB48-AB6B-4FBF-BC9E-603518D96CD5}" srcOrd="0" destOrd="0" presId="urn:microsoft.com/office/officeart/2005/8/layout/process1"/>
    <dgm:cxn modelId="{7C7BF531-1CA7-4ACC-BEC5-78314CC85C20}" srcId="{B1204829-AC3D-42D6-A43F-15B946C7FDE9}" destId="{B834D9FA-AAE4-4152-AD83-7FAB8B99439A}" srcOrd="0" destOrd="0" parTransId="{D74BC590-E556-49F8-8396-E0E1350D6EBE}" sibTransId="{0DFDC052-3FE0-4898-B93D-E825213F63AD}"/>
    <dgm:cxn modelId="{DA2D0C5F-2FC8-41AC-8D64-82CEC3D14133}" type="presOf" srcId="{0DFDC052-3FE0-4898-B93D-E825213F63AD}" destId="{F7AEB309-B02E-46CB-872B-BE1871D31072}" srcOrd="0" destOrd="0" presId="urn:microsoft.com/office/officeart/2005/8/layout/process1"/>
    <dgm:cxn modelId="{9190E261-2260-40E9-B843-2D184AB3082A}" srcId="{B1204829-AC3D-42D6-A43F-15B946C7FDE9}" destId="{C196A590-E690-4944-9F47-E0098D19E641}" srcOrd="1" destOrd="0" parTransId="{3621762A-46C0-4D00-8785-C322881CD566}" sibTransId="{A85256BB-7B67-4F5F-AFC7-5C898735A219}"/>
    <dgm:cxn modelId="{79835850-2911-43C0-9E5D-F600FED980ED}" srcId="{B1204829-AC3D-42D6-A43F-15B946C7FDE9}" destId="{0D587B12-3406-4A61-AA91-B2BB7FAB58D6}" srcOrd="4" destOrd="0" parTransId="{921245A7-E240-4CCD-A087-7FAB90A8379D}" sibTransId="{BEC94551-0A0A-4C5C-9615-D6F97B2A666C}"/>
    <dgm:cxn modelId="{235E2B51-D2B3-4AEE-87EF-EF236C6271B1}" type="presOf" srcId="{FF6C69EB-60CD-4374-8078-AEA5DCF97B2F}" destId="{A2AE5C8D-3F41-4F84-BECF-6A4AE5832950}" srcOrd="0" destOrd="0" presId="urn:microsoft.com/office/officeart/2005/8/layout/process1"/>
    <dgm:cxn modelId="{79019456-B25A-4C80-85D1-80B624A8E4BB}" type="presOf" srcId="{73202F3B-E50D-42DB-A0F4-BD72F012BCCB}" destId="{218D3F0D-1327-4E7C-A006-A7FDA28AF70E}" srcOrd="0" destOrd="0" presId="urn:microsoft.com/office/officeart/2005/8/layout/process1"/>
    <dgm:cxn modelId="{AFF5F656-F17B-4E8F-8210-B80BBAF513E1}" type="presOf" srcId="{0DFDC052-3FE0-4898-B93D-E825213F63AD}" destId="{EDC824DE-C558-469E-B123-2AFD7A1C52EB}" srcOrd="1" destOrd="0" presId="urn:microsoft.com/office/officeart/2005/8/layout/process1"/>
    <dgm:cxn modelId="{6043787A-C56B-48E1-94EB-8BE95D94CB9A}" type="presOf" srcId="{C196A590-E690-4944-9F47-E0098D19E641}" destId="{A24885AB-564D-488C-9331-1781FAE7F843}" srcOrd="0" destOrd="0" presId="urn:microsoft.com/office/officeart/2005/8/layout/process1"/>
    <dgm:cxn modelId="{3959257F-F8AA-42E5-BE13-A85BAD95CCEC}" type="presOf" srcId="{BEC94551-0A0A-4C5C-9615-D6F97B2A666C}" destId="{53A5B426-7837-421E-91B2-98CB1F32F008}" srcOrd="0" destOrd="0" presId="urn:microsoft.com/office/officeart/2005/8/layout/process1"/>
    <dgm:cxn modelId="{3EDAEF87-3475-4FCA-92D3-6FFA894179BD}" srcId="{B1204829-AC3D-42D6-A43F-15B946C7FDE9}" destId="{73202F3B-E50D-42DB-A0F4-BD72F012BCCB}" srcOrd="3" destOrd="0" parTransId="{7D512543-E4E3-467F-9EC8-12B7EEF083D7}" sibTransId="{C596ACCB-D3AE-4B69-8E26-2FBBB8827209}"/>
    <dgm:cxn modelId="{3D8E2998-7205-4EC2-9FBD-875E7550D2F9}" type="presOf" srcId="{784F4B05-BD9B-4CF2-A0D5-ABB2AF16D817}" destId="{52200CF9-E048-4914-ABCF-0902E26C9C01}" srcOrd="1" destOrd="0" presId="urn:microsoft.com/office/officeart/2005/8/layout/process1"/>
    <dgm:cxn modelId="{2FCC689F-7ADB-4E55-AD60-4DB69361CEE1}" type="presOf" srcId="{B1204829-AC3D-42D6-A43F-15B946C7FDE9}" destId="{E5474878-5062-4B26-885C-E3AC78C460DC}" srcOrd="0" destOrd="0" presId="urn:microsoft.com/office/officeart/2005/8/layout/process1"/>
    <dgm:cxn modelId="{26B87FB7-80F1-4733-BD1E-613FD7EACC93}" type="presOf" srcId="{0D587B12-3406-4A61-AA91-B2BB7FAB58D6}" destId="{98F4FF28-F0A5-4928-959C-AB9E22902BA5}" srcOrd="0" destOrd="0" presId="urn:microsoft.com/office/officeart/2005/8/layout/process1"/>
    <dgm:cxn modelId="{D8F153C4-1140-47CF-9C2E-215BB971DC9D}" type="presOf" srcId="{B834D9FA-AAE4-4152-AD83-7FAB8B99439A}" destId="{A741EB5E-639B-4262-8C20-01C1B05A2CAC}" srcOrd="0" destOrd="0" presId="urn:microsoft.com/office/officeart/2005/8/layout/process1"/>
    <dgm:cxn modelId="{A94C49C6-6597-41B2-87E9-C1324B1F1A60}" type="presOf" srcId="{BEC94551-0A0A-4C5C-9615-D6F97B2A666C}" destId="{2927B87C-9030-4279-8DA3-1016ED9472F9}" srcOrd="1" destOrd="0" presId="urn:microsoft.com/office/officeart/2005/8/layout/process1"/>
    <dgm:cxn modelId="{010977C9-E7F6-4065-A6D9-7134C92F33FC}" type="presOf" srcId="{A85256BB-7B67-4F5F-AFC7-5C898735A219}" destId="{A34424B6-FBA6-4CDE-962B-A4C11BB86491}" srcOrd="1" destOrd="0" presId="urn:microsoft.com/office/officeart/2005/8/layout/process1"/>
    <dgm:cxn modelId="{888181CF-1AB7-49F3-B1B0-BDF748470A22}" type="presOf" srcId="{C596ACCB-D3AE-4B69-8E26-2FBBB8827209}" destId="{D890BB99-B3FA-44C9-9DED-DDD8A33CA015}" srcOrd="1" destOrd="0" presId="urn:microsoft.com/office/officeart/2005/8/layout/process1"/>
    <dgm:cxn modelId="{A1409AE0-6D0B-48CB-A7ED-7D1C7BAF53B4}" srcId="{B1204829-AC3D-42D6-A43F-15B946C7FDE9}" destId="{6516D388-1845-4760-9AE9-E48FAF31F3FA}" srcOrd="5" destOrd="0" parTransId="{8F8F9D10-8DE7-4033-9E1C-EFF477A6AAD3}" sibTransId="{E7738112-2CA6-4B22-96A2-4C735089EA87}"/>
    <dgm:cxn modelId="{92DF77E1-3333-4CDA-8D88-DE80A13D2926}" type="presOf" srcId="{C596ACCB-D3AE-4B69-8E26-2FBBB8827209}" destId="{4D985D68-70EE-4FE0-AB66-E82D0C8FC18A}" srcOrd="0" destOrd="0" presId="urn:microsoft.com/office/officeart/2005/8/layout/process1"/>
    <dgm:cxn modelId="{8CF450E8-AC67-4EC3-9D72-19D4AF665B7A}" srcId="{B1204829-AC3D-42D6-A43F-15B946C7FDE9}" destId="{FF6C69EB-60CD-4374-8078-AEA5DCF97B2F}" srcOrd="2" destOrd="0" parTransId="{54BEE16D-84C7-47EC-B38F-41359EDF10F4}" sibTransId="{784F4B05-BD9B-4CF2-A0D5-ABB2AF16D817}"/>
    <dgm:cxn modelId="{C7687EF8-DAEA-4512-B28C-FBC435F10F29}" type="presOf" srcId="{A85256BB-7B67-4F5F-AFC7-5C898735A219}" destId="{B902F417-49A8-4836-BD35-99F19DF0FDDF}" srcOrd="0" destOrd="0" presId="urn:microsoft.com/office/officeart/2005/8/layout/process1"/>
    <dgm:cxn modelId="{DDB081ED-6AEF-432C-96E0-EA7756ADF2DD}" type="presParOf" srcId="{E5474878-5062-4B26-885C-E3AC78C460DC}" destId="{A741EB5E-639B-4262-8C20-01C1B05A2CAC}" srcOrd="0" destOrd="0" presId="urn:microsoft.com/office/officeart/2005/8/layout/process1"/>
    <dgm:cxn modelId="{EF537450-7631-40E6-B6D0-BB6F89F60E76}" type="presParOf" srcId="{E5474878-5062-4B26-885C-E3AC78C460DC}" destId="{F7AEB309-B02E-46CB-872B-BE1871D31072}" srcOrd="1" destOrd="0" presId="urn:microsoft.com/office/officeart/2005/8/layout/process1"/>
    <dgm:cxn modelId="{ACA30175-A6D3-42DB-B051-E2B270D09952}" type="presParOf" srcId="{F7AEB309-B02E-46CB-872B-BE1871D31072}" destId="{EDC824DE-C558-469E-B123-2AFD7A1C52EB}" srcOrd="0" destOrd="0" presId="urn:microsoft.com/office/officeart/2005/8/layout/process1"/>
    <dgm:cxn modelId="{EA22382C-A43F-495E-9BE0-D48CCE1D35EA}" type="presParOf" srcId="{E5474878-5062-4B26-885C-E3AC78C460DC}" destId="{A24885AB-564D-488C-9331-1781FAE7F843}" srcOrd="2" destOrd="0" presId="urn:microsoft.com/office/officeart/2005/8/layout/process1"/>
    <dgm:cxn modelId="{6639B973-63B1-4FAD-8B0F-6F851998F6E3}" type="presParOf" srcId="{E5474878-5062-4B26-885C-E3AC78C460DC}" destId="{B902F417-49A8-4836-BD35-99F19DF0FDDF}" srcOrd="3" destOrd="0" presId="urn:microsoft.com/office/officeart/2005/8/layout/process1"/>
    <dgm:cxn modelId="{4BB2AAFD-BFAE-405D-8EC2-2F477ECC3FCB}" type="presParOf" srcId="{B902F417-49A8-4836-BD35-99F19DF0FDDF}" destId="{A34424B6-FBA6-4CDE-962B-A4C11BB86491}" srcOrd="0" destOrd="0" presId="urn:microsoft.com/office/officeart/2005/8/layout/process1"/>
    <dgm:cxn modelId="{CE4875C5-678E-49A3-A13A-45D52B017AC5}" type="presParOf" srcId="{E5474878-5062-4B26-885C-E3AC78C460DC}" destId="{A2AE5C8D-3F41-4F84-BECF-6A4AE5832950}" srcOrd="4" destOrd="0" presId="urn:microsoft.com/office/officeart/2005/8/layout/process1"/>
    <dgm:cxn modelId="{5A2CAE71-FD68-4DCE-BCBA-49A02872ACA1}" type="presParOf" srcId="{E5474878-5062-4B26-885C-E3AC78C460DC}" destId="{23DBEB48-AB6B-4FBF-BC9E-603518D96CD5}" srcOrd="5" destOrd="0" presId="urn:microsoft.com/office/officeart/2005/8/layout/process1"/>
    <dgm:cxn modelId="{C626B8A4-034E-484A-BE62-6A694DED0B1F}" type="presParOf" srcId="{23DBEB48-AB6B-4FBF-BC9E-603518D96CD5}" destId="{52200CF9-E048-4914-ABCF-0902E26C9C01}" srcOrd="0" destOrd="0" presId="urn:microsoft.com/office/officeart/2005/8/layout/process1"/>
    <dgm:cxn modelId="{68459C6E-0ADD-4C2C-8D98-1123C7BF1EE8}" type="presParOf" srcId="{E5474878-5062-4B26-885C-E3AC78C460DC}" destId="{218D3F0D-1327-4E7C-A006-A7FDA28AF70E}" srcOrd="6" destOrd="0" presId="urn:microsoft.com/office/officeart/2005/8/layout/process1"/>
    <dgm:cxn modelId="{C0F5BFAC-3843-4E6D-8D84-76154C6F26A8}" type="presParOf" srcId="{E5474878-5062-4B26-885C-E3AC78C460DC}" destId="{4D985D68-70EE-4FE0-AB66-E82D0C8FC18A}" srcOrd="7" destOrd="0" presId="urn:microsoft.com/office/officeart/2005/8/layout/process1"/>
    <dgm:cxn modelId="{6A712002-AD84-4B9E-B3CF-456CE881BAB2}" type="presParOf" srcId="{4D985D68-70EE-4FE0-AB66-E82D0C8FC18A}" destId="{D890BB99-B3FA-44C9-9DED-DDD8A33CA015}" srcOrd="0" destOrd="0" presId="urn:microsoft.com/office/officeart/2005/8/layout/process1"/>
    <dgm:cxn modelId="{CFC53447-DEA8-4704-A399-0CC8AE74FCB6}" type="presParOf" srcId="{E5474878-5062-4B26-885C-E3AC78C460DC}" destId="{98F4FF28-F0A5-4928-959C-AB9E22902BA5}" srcOrd="8" destOrd="0" presId="urn:microsoft.com/office/officeart/2005/8/layout/process1"/>
    <dgm:cxn modelId="{1F7E04C2-5740-43FD-A4DA-6BA7E1EC5A15}" type="presParOf" srcId="{E5474878-5062-4B26-885C-E3AC78C460DC}" destId="{53A5B426-7837-421E-91B2-98CB1F32F008}" srcOrd="9" destOrd="0" presId="urn:microsoft.com/office/officeart/2005/8/layout/process1"/>
    <dgm:cxn modelId="{2CB54D7E-E6DA-45FB-BD0A-5859148C0063}" type="presParOf" srcId="{53A5B426-7837-421E-91B2-98CB1F32F008}" destId="{2927B87C-9030-4279-8DA3-1016ED9472F9}" srcOrd="0" destOrd="0" presId="urn:microsoft.com/office/officeart/2005/8/layout/process1"/>
    <dgm:cxn modelId="{5BB4D57A-5F07-445D-BBB6-5A2B1C9216FA}" type="presParOf" srcId="{E5474878-5062-4B26-885C-E3AC78C460DC}" destId="{69A6492A-F1D9-4B02-BF23-8D9D20D3067C}" srcOrd="10" destOrd="0" presId="urn:microsoft.com/office/officeart/2005/8/layout/process1"/>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FE5D0C-C102-480E-AC84-2D81964C0971}">
      <dsp:nvSpPr>
        <dsp:cNvPr id="0" name=""/>
        <dsp:cNvSpPr/>
      </dsp:nvSpPr>
      <dsp:spPr>
        <a:xfrm>
          <a:off x="2364325" y="0"/>
          <a:ext cx="1956111" cy="1956409"/>
        </a:xfrm>
        <a:prstGeom prst="circularArrow">
          <a:avLst>
            <a:gd name="adj1" fmla="val 10980"/>
            <a:gd name="adj2" fmla="val 1142322"/>
            <a:gd name="adj3" fmla="val 4500000"/>
            <a:gd name="adj4" fmla="val 10800000"/>
            <a:gd name="adj5" fmla="val 125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C165BC2-943F-4ED3-AB39-FDFB36711103}">
      <dsp:nvSpPr>
        <dsp:cNvPr id="0" name=""/>
        <dsp:cNvSpPr/>
      </dsp:nvSpPr>
      <dsp:spPr>
        <a:xfrm>
          <a:off x="2773960" y="706323"/>
          <a:ext cx="1086973" cy="5433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495" tIns="23495" rIns="23495" bIns="23495" numCol="1" spcCol="1270" anchor="ctr" anchorCtr="0">
          <a:noAutofit/>
        </a:bodyPr>
        <a:lstStyle/>
        <a:p>
          <a:pPr marL="0" lvl="0" indent="0" algn="ctr" defTabSz="1644650">
            <a:lnSpc>
              <a:spcPct val="90000"/>
            </a:lnSpc>
            <a:spcBef>
              <a:spcPct val="0"/>
            </a:spcBef>
            <a:spcAft>
              <a:spcPct val="35000"/>
            </a:spcAft>
            <a:buNone/>
          </a:pPr>
          <a:endParaRPr lang="en-GB" sz="3700" kern="1200" dirty="0"/>
        </a:p>
      </dsp:txBody>
      <dsp:txXfrm>
        <a:off x="2773960" y="706323"/>
        <a:ext cx="1086973" cy="543356"/>
      </dsp:txXfrm>
    </dsp:sp>
    <dsp:sp modelId="{7EC037C1-8E7B-410F-8115-E4E937BC20B0}">
      <dsp:nvSpPr>
        <dsp:cNvPr id="0" name=""/>
        <dsp:cNvSpPr/>
      </dsp:nvSpPr>
      <dsp:spPr>
        <a:xfrm>
          <a:off x="1798292" y="1124102"/>
          <a:ext cx="1956111" cy="1956409"/>
        </a:xfrm>
        <a:prstGeom prst="leftCircularArrow">
          <a:avLst>
            <a:gd name="adj1" fmla="val 10980"/>
            <a:gd name="adj2" fmla="val 1142322"/>
            <a:gd name="adj3" fmla="val 6300000"/>
            <a:gd name="adj4" fmla="val 18900000"/>
            <a:gd name="adj5" fmla="val 125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990528-324C-419D-B544-8E7BB98399C8}">
      <dsp:nvSpPr>
        <dsp:cNvPr id="0" name=""/>
        <dsp:cNvSpPr/>
      </dsp:nvSpPr>
      <dsp:spPr>
        <a:xfrm>
          <a:off x="2232861" y="1836927"/>
          <a:ext cx="1086973" cy="5433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endParaRPr lang="en-GB" sz="3400" kern="1200" dirty="0">
            <a:solidFill>
              <a:schemeClr val="bg1"/>
            </a:solidFill>
          </a:endParaRPr>
        </a:p>
      </dsp:txBody>
      <dsp:txXfrm>
        <a:off x="2232861" y="1836927"/>
        <a:ext cx="1086973" cy="543356"/>
      </dsp:txXfrm>
    </dsp:sp>
    <dsp:sp modelId="{6FDCA8F3-03C4-4455-9802-1B8692C34B59}">
      <dsp:nvSpPr>
        <dsp:cNvPr id="0" name=""/>
        <dsp:cNvSpPr/>
      </dsp:nvSpPr>
      <dsp:spPr>
        <a:xfrm>
          <a:off x="2480819" y="2382723"/>
          <a:ext cx="1680603" cy="1681276"/>
        </a:xfrm>
        <a:prstGeom prst="blockArc">
          <a:avLst>
            <a:gd name="adj1" fmla="val 13500000"/>
            <a:gd name="adj2" fmla="val 10800000"/>
            <a:gd name="adj3" fmla="val 1274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C3EAF59-23A9-420E-A409-812BAF7B9162}">
      <dsp:nvSpPr>
        <dsp:cNvPr id="0" name=""/>
        <dsp:cNvSpPr/>
      </dsp:nvSpPr>
      <dsp:spPr>
        <a:xfrm>
          <a:off x="2776532" y="2969158"/>
          <a:ext cx="1086973" cy="5433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endParaRPr lang="en-GB" sz="3400" kern="1200" dirty="0">
            <a:solidFill>
              <a:schemeClr val="bg1"/>
            </a:solidFill>
          </a:endParaRPr>
        </a:p>
      </dsp:txBody>
      <dsp:txXfrm>
        <a:off x="2776532" y="2969158"/>
        <a:ext cx="1086973" cy="5433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41EB5E-639B-4262-8C20-01C1B05A2CAC}">
      <dsp:nvSpPr>
        <dsp:cNvPr id="0" name=""/>
        <dsp:cNvSpPr/>
      </dsp:nvSpPr>
      <dsp:spPr>
        <a:xfrm>
          <a:off x="0" y="645304"/>
          <a:ext cx="920318" cy="1419710"/>
        </a:xfrm>
        <a:prstGeom prst="roundRect">
          <a:avLst>
            <a:gd name="adj" fmla="val 10000"/>
          </a:avLst>
        </a:prstGeom>
        <a:solidFill>
          <a:schemeClr val="tx2"/>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a-DK" sz="1100" kern="1200" dirty="0" err="1">
              <a:solidFill>
                <a:schemeClr val="accent5"/>
              </a:solidFill>
            </a:rPr>
            <a:t>Carry</a:t>
          </a:r>
          <a:r>
            <a:rPr lang="da-DK" sz="1100" kern="1200" dirty="0">
              <a:solidFill>
                <a:schemeClr val="accent5"/>
              </a:solidFill>
            </a:rPr>
            <a:t> out </a:t>
          </a:r>
          <a:r>
            <a:rPr lang="da-DK" sz="1100" kern="1200" dirty="0" err="1">
              <a:solidFill>
                <a:schemeClr val="accent5"/>
              </a:solidFill>
            </a:rPr>
            <a:t>risk</a:t>
          </a:r>
          <a:r>
            <a:rPr lang="da-DK" sz="1100" kern="1200" dirty="0">
              <a:solidFill>
                <a:schemeClr val="accent5"/>
              </a:solidFill>
            </a:rPr>
            <a:t> </a:t>
          </a:r>
          <a:r>
            <a:rPr lang="da-DK" sz="1100" kern="1200" dirty="0" err="1">
              <a:solidFill>
                <a:schemeClr val="accent5"/>
              </a:solidFill>
            </a:rPr>
            <a:t>assessment</a:t>
          </a:r>
          <a:endParaRPr lang="da-DK" sz="1100" kern="1200" dirty="0">
            <a:solidFill>
              <a:schemeClr val="accent5"/>
            </a:solidFill>
          </a:endParaRPr>
        </a:p>
      </dsp:txBody>
      <dsp:txXfrm>
        <a:off x="26955" y="672259"/>
        <a:ext cx="866408" cy="1365800"/>
      </dsp:txXfrm>
    </dsp:sp>
    <dsp:sp modelId="{F7AEB309-B02E-46CB-872B-BE1871D31072}">
      <dsp:nvSpPr>
        <dsp:cNvPr id="0" name=""/>
        <dsp:cNvSpPr/>
      </dsp:nvSpPr>
      <dsp:spPr>
        <a:xfrm>
          <a:off x="1012350" y="1241039"/>
          <a:ext cx="195107" cy="228239"/>
        </a:xfrm>
        <a:prstGeom prst="rightArrow">
          <a:avLst>
            <a:gd name="adj1" fmla="val 60000"/>
            <a:gd name="adj2" fmla="val 50000"/>
          </a:avLst>
        </a:prstGeom>
        <a:solidFill>
          <a:schemeClr val="tx2"/>
        </a:solidFill>
        <a:ln>
          <a:solidFill>
            <a:srgbClr val="024EA2"/>
          </a:solid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da-DK" sz="1000" kern="1200"/>
        </a:p>
      </dsp:txBody>
      <dsp:txXfrm>
        <a:off x="1012350" y="1286687"/>
        <a:ext cx="136575" cy="136943"/>
      </dsp:txXfrm>
    </dsp:sp>
    <dsp:sp modelId="{A24885AB-564D-488C-9331-1781FAE7F843}">
      <dsp:nvSpPr>
        <dsp:cNvPr id="0" name=""/>
        <dsp:cNvSpPr/>
      </dsp:nvSpPr>
      <dsp:spPr>
        <a:xfrm>
          <a:off x="1288446" y="645304"/>
          <a:ext cx="920318" cy="1419710"/>
        </a:xfrm>
        <a:prstGeom prst="roundRect">
          <a:avLst>
            <a:gd name="adj" fmla="val 10000"/>
          </a:avLst>
        </a:prstGeom>
        <a:solidFill>
          <a:schemeClr val="tx2"/>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a-DK" sz="1100" kern="1200" dirty="0" err="1">
              <a:solidFill>
                <a:schemeClr val="accent5"/>
              </a:solidFill>
            </a:rPr>
            <a:t>Identify</a:t>
          </a:r>
          <a:r>
            <a:rPr lang="da-DK" sz="1100" kern="1200" dirty="0">
              <a:solidFill>
                <a:schemeClr val="accent5"/>
              </a:solidFill>
            </a:rPr>
            <a:t> </a:t>
          </a:r>
        </a:p>
        <a:p>
          <a:pPr marL="0" lvl="0" indent="0" algn="ctr" defTabSz="488950">
            <a:lnSpc>
              <a:spcPct val="90000"/>
            </a:lnSpc>
            <a:spcBef>
              <a:spcPct val="0"/>
            </a:spcBef>
            <a:spcAft>
              <a:spcPct val="35000"/>
            </a:spcAft>
            <a:buNone/>
          </a:pPr>
          <a:r>
            <a:rPr lang="da-DK" sz="1100" kern="1200" dirty="0">
              <a:solidFill>
                <a:schemeClr val="accent5"/>
              </a:solidFill>
            </a:rPr>
            <a:t>red flags</a:t>
          </a:r>
        </a:p>
      </dsp:txBody>
      <dsp:txXfrm>
        <a:off x="1315401" y="672259"/>
        <a:ext cx="866408" cy="1365800"/>
      </dsp:txXfrm>
    </dsp:sp>
    <dsp:sp modelId="{B902F417-49A8-4836-BD35-99F19DF0FDDF}">
      <dsp:nvSpPr>
        <dsp:cNvPr id="0" name=""/>
        <dsp:cNvSpPr/>
      </dsp:nvSpPr>
      <dsp:spPr>
        <a:xfrm>
          <a:off x="2300796" y="1241039"/>
          <a:ext cx="195107" cy="228239"/>
        </a:xfrm>
        <a:prstGeom prst="rightArrow">
          <a:avLst>
            <a:gd name="adj1" fmla="val 60000"/>
            <a:gd name="adj2" fmla="val 50000"/>
          </a:avLst>
        </a:prstGeom>
        <a:solidFill>
          <a:schemeClr val="tx2"/>
        </a:solidFill>
        <a:ln>
          <a:solidFill>
            <a:srgbClr val="024EA2"/>
          </a:solid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da-DK" sz="1000" kern="1200"/>
        </a:p>
      </dsp:txBody>
      <dsp:txXfrm>
        <a:off x="2300796" y="1286687"/>
        <a:ext cx="136575" cy="136943"/>
      </dsp:txXfrm>
    </dsp:sp>
    <dsp:sp modelId="{A2AE5C8D-3F41-4F84-BECF-6A4AE5832950}">
      <dsp:nvSpPr>
        <dsp:cNvPr id="0" name=""/>
        <dsp:cNvSpPr/>
      </dsp:nvSpPr>
      <dsp:spPr>
        <a:xfrm>
          <a:off x="2576892" y="645304"/>
          <a:ext cx="920318" cy="1419710"/>
        </a:xfrm>
        <a:prstGeom prst="roundRect">
          <a:avLst>
            <a:gd name="adj" fmla="val 10000"/>
          </a:avLst>
        </a:prstGeom>
        <a:solidFill>
          <a:schemeClr val="tx2"/>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a-DK" sz="1100" kern="1200" dirty="0">
              <a:solidFill>
                <a:schemeClr val="accent5"/>
              </a:solidFill>
            </a:rPr>
            <a:t>Draw </a:t>
          </a:r>
        </a:p>
        <a:p>
          <a:pPr marL="0" lvl="0" indent="0" algn="ctr" defTabSz="488950">
            <a:lnSpc>
              <a:spcPct val="90000"/>
            </a:lnSpc>
            <a:spcBef>
              <a:spcPct val="0"/>
            </a:spcBef>
            <a:spcAft>
              <a:spcPct val="35000"/>
            </a:spcAft>
            <a:buNone/>
          </a:pPr>
          <a:r>
            <a:rPr lang="da-DK" sz="1100" kern="1200" dirty="0" err="1">
              <a:solidFill>
                <a:schemeClr val="accent5"/>
              </a:solidFill>
            </a:rPr>
            <a:t>risk-based</a:t>
          </a:r>
          <a:r>
            <a:rPr lang="da-DK" sz="1100" kern="1200" dirty="0">
              <a:solidFill>
                <a:schemeClr val="accent5"/>
              </a:solidFill>
            </a:rPr>
            <a:t> samples</a:t>
          </a:r>
        </a:p>
      </dsp:txBody>
      <dsp:txXfrm>
        <a:off x="2603847" y="672259"/>
        <a:ext cx="866408" cy="1365800"/>
      </dsp:txXfrm>
    </dsp:sp>
    <dsp:sp modelId="{23DBEB48-AB6B-4FBF-BC9E-603518D96CD5}">
      <dsp:nvSpPr>
        <dsp:cNvPr id="0" name=""/>
        <dsp:cNvSpPr/>
      </dsp:nvSpPr>
      <dsp:spPr>
        <a:xfrm>
          <a:off x="3589242" y="1241039"/>
          <a:ext cx="195107" cy="228239"/>
        </a:xfrm>
        <a:prstGeom prst="rightArrow">
          <a:avLst>
            <a:gd name="adj1" fmla="val 60000"/>
            <a:gd name="adj2" fmla="val 50000"/>
          </a:avLst>
        </a:prstGeom>
        <a:solidFill>
          <a:schemeClr val="tx2"/>
        </a:solidFill>
        <a:ln>
          <a:solidFill>
            <a:srgbClr val="024EA2"/>
          </a:solid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da-DK" sz="1000" kern="1200"/>
        </a:p>
      </dsp:txBody>
      <dsp:txXfrm>
        <a:off x="3589242" y="1286687"/>
        <a:ext cx="136575" cy="136943"/>
      </dsp:txXfrm>
    </dsp:sp>
    <dsp:sp modelId="{218D3F0D-1327-4E7C-A006-A7FDA28AF70E}">
      <dsp:nvSpPr>
        <dsp:cNvPr id="0" name=""/>
        <dsp:cNvSpPr/>
      </dsp:nvSpPr>
      <dsp:spPr>
        <a:xfrm>
          <a:off x="3865338" y="645304"/>
          <a:ext cx="920318" cy="1419710"/>
        </a:xfrm>
        <a:prstGeom prst="roundRect">
          <a:avLst>
            <a:gd name="adj" fmla="val 10000"/>
          </a:avLst>
        </a:prstGeom>
        <a:solidFill>
          <a:schemeClr val="tx2"/>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a-DK" sz="1100" kern="1200" dirty="0">
              <a:solidFill>
                <a:schemeClr val="accent5"/>
              </a:solidFill>
            </a:rPr>
            <a:t>Draw Statistical sub-sample</a:t>
          </a:r>
        </a:p>
      </dsp:txBody>
      <dsp:txXfrm>
        <a:off x="3892293" y="672259"/>
        <a:ext cx="866408" cy="1365800"/>
      </dsp:txXfrm>
    </dsp:sp>
    <dsp:sp modelId="{4D985D68-70EE-4FE0-AB66-E82D0C8FC18A}">
      <dsp:nvSpPr>
        <dsp:cNvPr id="0" name=""/>
        <dsp:cNvSpPr/>
      </dsp:nvSpPr>
      <dsp:spPr>
        <a:xfrm>
          <a:off x="4877688" y="1241039"/>
          <a:ext cx="195107" cy="228239"/>
        </a:xfrm>
        <a:prstGeom prst="rightArrow">
          <a:avLst>
            <a:gd name="adj1" fmla="val 60000"/>
            <a:gd name="adj2" fmla="val 50000"/>
          </a:avLst>
        </a:prstGeom>
        <a:solidFill>
          <a:schemeClr val="tx2"/>
        </a:solidFill>
        <a:ln>
          <a:solidFill>
            <a:srgbClr val="024EA2"/>
          </a:solid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da-DK" sz="1000" kern="1200"/>
        </a:p>
      </dsp:txBody>
      <dsp:txXfrm>
        <a:off x="4877688" y="1286687"/>
        <a:ext cx="136575" cy="136943"/>
      </dsp:txXfrm>
    </dsp:sp>
    <dsp:sp modelId="{98F4FF28-F0A5-4928-959C-AB9E22902BA5}">
      <dsp:nvSpPr>
        <dsp:cNvPr id="0" name=""/>
        <dsp:cNvSpPr/>
      </dsp:nvSpPr>
      <dsp:spPr>
        <a:xfrm>
          <a:off x="5153784" y="645304"/>
          <a:ext cx="920318" cy="1419710"/>
        </a:xfrm>
        <a:prstGeom prst="roundRect">
          <a:avLst>
            <a:gd name="adj" fmla="val 10000"/>
          </a:avLst>
        </a:prstGeom>
        <a:solidFill>
          <a:schemeClr val="tx2"/>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a-DK" sz="1100" kern="1200" dirty="0" err="1">
              <a:solidFill>
                <a:schemeClr val="accent5"/>
              </a:solidFill>
            </a:rPr>
            <a:t>Identify</a:t>
          </a:r>
          <a:r>
            <a:rPr lang="da-DK" sz="1100" kern="1200" dirty="0">
              <a:solidFill>
                <a:schemeClr val="accent5"/>
              </a:solidFill>
            </a:rPr>
            <a:t> </a:t>
          </a:r>
          <a:r>
            <a:rPr lang="da-DK" sz="1100" kern="1200" dirty="0" err="1">
              <a:solidFill>
                <a:schemeClr val="accent5"/>
              </a:solidFill>
            </a:rPr>
            <a:t>irregularities</a:t>
          </a:r>
          <a:endParaRPr lang="da-DK" sz="1100" kern="1200" dirty="0">
            <a:solidFill>
              <a:schemeClr val="accent5"/>
            </a:solidFill>
          </a:endParaRPr>
        </a:p>
      </dsp:txBody>
      <dsp:txXfrm>
        <a:off x="5180739" y="672259"/>
        <a:ext cx="866408" cy="1365800"/>
      </dsp:txXfrm>
    </dsp:sp>
    <dsp:sp modelId="{53A5B426-7837-421E-91B2-98CB1F32F008}">
      <dsp:nvSpPr>
        <dsp:cNvPr id="0" name=""/>
        <dsp:cNvSpPr/>
      </dsp:nvSpPr>
      <dsp:spPr>
        <a:xfrm>
          <a:off x="6166134" y="1241039"/>
          <a:ext cx="195107" cy="228239"/>
        </a:xfrm>
        <a:prstGeom prst="rightArrow">
          <a:avLst>
            <a:gd name="adj1" fmla="val 60000"/>
            <a:gd name="adj2" fmla="val 50000"/>
          </a:avLst>
        </a:prstGeom>
        <a:solidFill>
          <a:schemeClr val="tx2"/>
        </a:solidFill>
        <a:ln>
          <a:solidFill>
            <a:srgbClr val="024EA2"/>
          </a:solid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da-DK" sz="1000" kern="1200"/>
        </a:p>
      </dsp:txBody>
      <dsp:txXfrm>
        <a:off x="6166134" y="1286687"/>
        <a:ext cx="136575" cy="136943"/>
      </dsp:txXfrm>
    </dsp:sp>
    <dsp:sp modelId="{69A6492A-F1D9-4B02-BF23-8D9D20D3067C}">
      <dsp:nvSpPr>
        <dsp:cNvPr id="0" name=""/>
        <dsp:cNvSpPr/>
      </dsp:nvSpPr>
      <dsp:spPr>
        <a:xfrm>
          <a:off x="6442230" y="645304"/>
          <a:ext cx="920318" cy="1419710"/>
        </a:xfrm>
        <a:prstGeom prst="roundRect">
          <a:avLst>
            <a:gd name="adj" fmla="val 10000"/>
          </a:avLst>
        </a:prstGeom>
        <a:solidFill>
          <a:schemeClr val="tx2"/>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a-DK" sz="1100" kern="1200" dirty="0">
              <a:solidFill>
                <a:schemeClr val="accent5"/>
              </a:solidFill>
            </a:rPr>
            <a:t>Submit audit </a:t>
          </a:r>
          <a:r>
            <a:rPr lang="da-DK" sz="1100" kern="1200" dirty="0" err="1">
              <a:solidFill>
                <a:schemeClr val="accent5"/>
              </a:solidFill>
            </a:rPr>
            <a:t>report</a:t>
          </a:r>
          <a:endParaRPr lang="da-DK" sz="1100" kern="1200" dirty="0">
            <a:solidFill>
              <a:schemeClr val="accent5"/>
            </a:solidFill>
          </a:endParaRPr>
        </a:p>
      </dsp:txBody>
      <dsp:txXfrm>
        <a:off x="6469185" y="672259"/>
        <a:ext cx="866408" cy="1365800"/>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939EFE-0303-44F6-9A16-FD3B5E015DB1}" type="datetimeFigureOut">
              <a:rPr lang="en-GB" smtClean="0"/>
              <a:t>25/09/2023</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F04766-77AF-4EBE-9704-229FD5F6AD6A}" type="slidenum">
              <a:rPr lang="en-GB" smtClean="0"/>
              <a:t>‹#›</a:t>
            </a:fld>
            <a:endParaRPr lang="en-GB"/>
          </a:p>
        </p:txBody>
      </p:sp>
    </p:spTree>
    <p:extLst>
      <p:ext uri="{BB962C8B-B14F-4D97-AF65-F5344CB8AC3E}">
        <p14:creationId xmlns:p14="http://schemas.microsoft.com/office/powerpoint/2010/main" val="37889881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926D1-0013-4A80-B64E-9D824EE65210}" type="datetimeFigureOut">
              <a:rPr lang="en-GB" smtClean="0"/>
              <a:t>25/09/2023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F2995-AB43-4B7C-B8CD-9DC7C3692A9C}" type="slidenum">
              <a:rPr lang="en-GB" smtClean="0"/>
              <a:t>‹#›</a:t>
            </a:fld>
            <a:endParaRPr lang="en-GB"/>
          </a:p>
        </p:txBody>
      </p:sp>
    </p:spTree>
    <p:extLst>
      <p:ext uri="{BB962C8B-B14F-4D97-AF65-F5344CB8AC3E}">
        <p14:creationId xmlns:p14="http://schemas.microsoft.com/office/powerpoint/2010/main" val="146078466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myintracomm.ec.europa.eu/corp/intellectual-property/Documents/2019_Reuse-guidelines%28CC-BY%29.pdf"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myintracomm.ec.europa.eu/corp/intellectual-property/Documents/2019_Reuse-guidelines%28CC-BY%29.pdf"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4</a:t>
            </a:fld>
            <a:endParaRPr lang="en-GB"/>
          </a:p>
        </p:txBody>
      </p:sp>
    </p:spTree>
    <p:extLst>
      <p:ext uri="{BB962C8B-B14F-4D97-AF65-F5344CB8AC3E}">
        <p14:creationId xmlns:p14="http://schemas.microsoft.com/office/powerpoint/2010/main" val="37785343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8F1E044-3EA6-4167-A0FB-D05C215FD25D}" type="slidenum">
              <a:rPr lang="en-US" smtClean="0"/>
              <a:t>17</a:t>
            </a:fld>
            <a:endParaRPr lang="en-US"/>
          </a:p>
        </p:txBody>
      </p:sp>
    </p:spTree>
    <p:extLst>
      <p:ext uri="{BB962C8B-B14F-4D97-AF65-F5344CB8AC3E}">
        <p14:creationId xmlns:p14="http://schemas.microsoft.com/office/powerpoint/2010/main" val="35058020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F1E044-3EA6-4167-A0FB-D05C215FD25D}" type="slidenum">
              <a:rPr lang="en-US" smtClean="0"/>
              <a:t>21</a:t>
            </a:fld>
            <a:endParaRPr lang="en-US"/>
          </a:p>
        </p:txBody>
      </p:sp>
    </p:spTree>
    <p:extLst>
      <p:ext uri="{BB962C8B-B14F-4D97-AF65-F5344CB8AC3E}">
        <p14:creationId xmlns:p14="http://schemas.microsoft.com/office/powerpoint/2010/main" val="7565907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IE" dirty="0"/>
              <a:t>Update/add/delete parts of the</a:t>
            </a:r>
            <a:r>
              <a:rPr lang="en-IE" baseline="0" dirty="0"/>
              <a:t> copy right notice where appropriate.</a:t>
            </a:r>
          </a:p>
          <a:p>
            <a:r>
              <a:rPr lang="en-IE" baseline="0" dirty="0"/>
              <a:t>More information: </a:t>
            </a:r>
            <a:r>
              <a:rPr lang="en-GB" dirty="0">
                <a:hlinkClick r:id="rId3"/>
              </a:rPr>
              <a:t>https://myintracomm.ec.europa.eu/corp/intellectual-property/Documents/2019_Reuse-guidelines%28CC-BY%29.pdf</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F2995-AB43-4B7C-B8CD-9DC7C3692A9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03984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26</a:t>
            </a:fld>
            <a:endParaRPr lang="en-GB"/>
          </a:p>
        </p:txBody>
      </p:sp>
    </p:spTree>
    <p:extLst>
      <p:ext uri="{BB962C8B-B14F-4D97-AF65-F5344CB8AC3E}">
        <p14:creationId xmlns:p14="http://schemas.microsoft.com/office/powerpoint/2010/main" val="4388935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27</a:t>
            </a:fld>
            <a:endParaRPr lang="en-GB"/>
          </a:p>
        </p:txBody>
      </p:sp>
    </p:spTree>
    <p:extLst>
      <p:ext uri="{BB962C8B-B14F-4D97-AF65-F5344CB8AC3E}">
        <p14:creationId xmlns:p14="http://schemas.microsoft.com/office/powerpoint/2010/main" val="6400104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28</a:t>
            </a:fld>
            <a:endParaRPr lang="en-GB"/>
          </a:p>
        </p:txBody>
      </p:sp>
    </p:spTree>
    <p:extLst>
      <p:ext uri="{BB962C8B-B14F-4D97-AF65-F5344CB8AC3E}">
        <p14:creationId xmlns:p14="http://schemas.microsoft.com/office/powerpoint/2010/main" val="2802301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29</a:t>
            </a:fld>
            <a:endParaRPr lang="en-GB"/>
          </a:p>
        </p:txBody>
      </p:sp>
    </p:spTree>
    <p:extLst>
      <p:ext uri="{BB962C8B-B14F-4D97-AF65-F5344CB8AC3E}">
        <p14:creationId xmlns:p14="http://schemas.microsoft.com/office/powerpoint/2010/main" val="749543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30</a:t>
            </a:fld>
            <a:endParaRPr lang="en-GB"/>
          </a:p>
        </p:txBody>
      </p:sp>
    </p:spTree>
    <p:extLst>
      <p:ext uri="{BB962C8B-B14F-4D97-AF65-F5344CB8AC3E}">
        <p14:creationId xmlns:p14="http://schemas.microsoft.com/office/powerpoint/2010/main" val="5338271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31</a:t>
            </a:fld>
            <a:endParaRPr lang="en-GB"/>
          </a:p>
        </p:txBody>
      </p:sp>
    </p:spTree>
    <p:extLst>
      <p:ext uri="{BB962C8B-B14F-4D97-AF65-F5344CB8AC3E}">
        <p14:creationId xmlns:p14="http://schemas.microsoft.com/office/powerpoint/2010/main" val="29351693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33</a:t>
            </a:fld>
            <a:endParaRPr lang="en-GB"/>
          </a:p>
        </p:txBody>
      </p:sp>
    </p:spTree>
    <p:extLst>
      <p:ext uri="{BB962C8B-B14F-4D97-AF65-F5344CB8AC3E}">
        <p14:creationId xmlns:p14="http://schemas.microsoft.com/office/powerpoint/2010/main" val="2762313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5</a:t>
            </a:fld>
            <a:endParaRPr lang="en-GB"/>
          </a:p>
        </p:txBody>
      </p:sp>
    </p:spTree>
    <p:extLst>
      <p:ext uri="{BB962C8B-B14F-4D97-AF65-F5344CB8AC3E}">
        <p14:creationId xmlns:p14="http://schemas.microsoft.com/office/powerpoint/2010/main" val="19988864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34</a:t>
            </a:fld>
            <a:endParaRPr lang="en-GB"/>
          </a:p>
        </p:txBody>
      </p:sp>
    </p:spTree>
    <p:extLst>
      <p:ext uri="{BB962C8B-B14F-4D97-AF65-F5344CB8AC3E}">
        <p14:creationId xmlns:p14="http://schemas.microsoft.com/office/powerpoint/2010/main" val="41246656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external bodies are not part of MCS. No audit work required. The opinion on the MCS will not include the external bodies. </a:t>
            </a:r>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35</a:t>
            </a:fld>
            <a:endParaRPr lang="en-GB"/>
          </a:p>
        </p:txBody>
      </p:sp>
    </p:spTree>
    <p:extLst>
      <p:ext uri="{BB962C8B-B14F-4D97-AF65-F5344CB8AC3E}">
        <p14:creationId xmlns:p14="http://schemas.microsoft.com/office/powerpoint/2010/main" val="9696618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da-DK" sz="1200" b="1" dirty="0" err="1">
                <a:solidFill>
                  <a:schemeClr val="accent4"/>
                </a:solidFill>
              </a:rPr>
              <a:t>External</a:t>
            </a:r>
            <a:r>
              <a:rPr lang="da-DK" sz="1200" b="1" dirty="0">
                <a:solidFill>
                  <a:schemeClr val="accent4"/>
                </a:solidFill>
              </a:rPr>
              <a:t> auditor </a:t>
            </a:r>
            <a:r>
              <a:rPr lang="da-DK" sz="1200" b="1" dirty="0" err="1">
                <a:solidFill>
                  <a:schemeClr val="accent4"/>
                </a:solidFill>
              </a:rPr>
              <a:t>carries</a:t>
            </a:r>
            <a:r>
              <a:rPr lang="da-DK" sz="1200" b="1" dirty="0">
                <a:solidFill>
                  <a:schemeClr val="accent4"/>
                </a:solidFill>
              </a:rPr>
              <a:t> out </a:t>
            </a:r>
            <a:r>
              <a:rPr lang="da-DK" sz="1200" b="1" dirty="0" err="1">
                <a:solidFill>
                  <a:schemeClr val="accent4"/>
                </a:solidFill>
              </a:rPr>
              <a:t>verifications</a:t>
            </a:r>
            <a:r>
              <a:rPr lang="da-DK" sz="1200" b="1" dirty="0">
                <a:solidFill>
                  <a:schemeClr val="accent4"/>
                </a:solidFill>
              </a:rPr>
              <a:t> </a:t>
            </a:r>
            <a:r>
              <a:rPr lang="da-DK" sz="1200" b="1" dirty="0" err="1">
                <a:solidFill>
                  <a:schemeClr val="accent4"/>
                </a:solidFill>
              </a:rPr>
              <a:t>incl</a:t>
            </a:r>
            <a:r>
              <a:rPr lang="da-DK" sz="1200" b="1" dirty="0">
                <a:solidFill>
                  <a:schemeClr val="accent4"/>
                </a:solidFill>
              </a:rPr>
              <a:t>.:</a:t>
            </a:r>
          </a:p>
          <a:p>
            <a:pPr marL="742950" lvl="1" indent="-285750">
              <a:buFont typeface="Arial" panose="020B0604020202020204" pitchFamily="34" charset="0"/>
              <a:buChar char="•"/>
            </a:pPr>
            <a:r>
              <a:rPr lang="da-DK" sz="1200" dirty="0">
                <a:solidFill>
                  <a:schemeClr val="tx2"/>
                </a:solidFill>
              </a:rPr>
              <a:t>Draws </a:t>
            </a:r>
            <a:r>
              <a:rPr lang="da-DK" sz="1200" dirty="0" err="1">
                <a:solidFill>
                  <a:schemeClr val="tx2"/>
                </a:solidFill>
              </a:rPr>
              <a:t>control</a:t>
            </a:r>
            <a:r>
              <a:rPr lang="da-DK" sz="1200" dirty="0">
                <a:solidFill>
                  <a:schemeClr val="tx2"/>
                </a:solidFill>
              </a:rPr>
              <a:t> sample</a:t>
            </a:r>
          </a:p>
          <a:p>
            <a:pPr marL="742950" lvl="1" indent="-285750">
              <a:buFont typeface="Arial" panose="020B0604020202020204" pitchFamily="34" charset="0"/>
              <a:buChar char="•"/>
            </a:pPr>
            <a:r>
              <a:rPr lang="da-DK" sz="1200" dirty="0" err="1">
                <a:solidFill>
                  <a:schemeClr val="tx2"/>
                </a:solidFill>
              </a:rPr>
              <a:t>Uses</a:t>
            </a:r>
            <a:r>
              <a:rPr lang="da-DK" sz="1200" dirty="0">
                <a:solidFill>
                  <a:schemeClr val="tx2"/>
                </a:solidFill>
              </a:rPr>
              <a:t> audit checklists to check </a:t>
            </a:r>
            <a:r>
              <a:rPr lang="da-DK" sz="1200" dirty="0" err="1">
                <a:solidFill>
                  <a:schemeClr val="tx2"/>
                </a:solidFill>
              </a:rPr>
              <a:t>eligibilty</a:t>
            </a:r>
            <a:endParaRPr lang="da-DK" sz="1200" dirty="0">
              <a:solidFill>
                <a:schemeClr val="tx2"/>
              </a:solidFill>
            </a:endParaRPr>
          </a:p>
          <a:p>
            <a:pPr marL="742950" lvl="1" indent="-285750">
              <a:buFont typeface="Arial" panose="020B0604020202020204" pitchFamily="34" charset="0"/>
              <a:buChar char="•"/>
            </a:pPr>
            <a:r>
              <a:rPr lang="da-DK" sz="1200" i="1" dirty="0">
                <a:solidFill>
                  <a:schemeClr val="tx2"/>
                </a:solidFill>
              </a:rPr>
              <a:t>Checks </a:t>
            </a:r>
            <a:r>
              <a:rPr lang="da-DK" sz="1200" i="1" dirty="0" err="1">
                <a:solidFill>
                  <a:schemeClr val="tx2"/>
                </a:solidFill>
              </a:rPr>
              <a:t>indicators</a:t>
            </a:r>
            <a:r>
              <a:rPr lang="da-DK" sz="1200" i="1" dirty="0">
                <a:solidFill>
                  <a:schemeClr val="tx2"/>
                </a:solidFill>
              </a:rPr>
              <a:t> </a:t>
            </a:r>
          </a:p>
          <a:p>
            <a:pPr marL="742950" lvl="1" indent="-285750">
              <a:buFont typeface="Arial" panose="020B0604020202020204" pitchFamily="34" charset="0"/>
              <a:buChar char="•"/>
            </a:pPr>
            <a:r>
              <a:rPr lang="da-DK" sz="1200" i="1" dirty="0" err="1">
                <a:solidFill>
                  <a:schemeClr val="tx2"/>
                </a:solidFill>
              </a:rPr>
              <a:t>Assesses</a:t>
            </a:r>
            <a:r>
              <a:rPr lang="da-DK" sz="1200" i="1" dirty="0">
                <a:solidFill>
                  <a:schemeClr val="tx2"/>
                </a:solidFill>
              </a:rPr>
              <a:t> </a:t>
            </a:r>
            <a:r>
              <a:rPr lang="da-DK" sz="1200" i="1" dirty="0" err="1">
                <a:solidFill>
                  <a:schemeClr val="tx2"/>
                </a:solidFill>
              </a:rPr>
              <a:t>bookkeeping</a:t>
            </a:r>
            <a:r>
              <a:rPr lang="da-DK" sz="1200" i="1" dirty="0">
                <a:solidFill>
                  <a:schemeClr val="tx2"/>
                </a:solidFill>
              </a:rPr>
              <a:t> and </a:t>
            </a:r>
            <a:r>
              <a:rPr lang="da-DK" sz="1200" i="1" dirty="0" err="1">
                <a:solidFill>
                  <a:schemeClr val="tx2"/>
                </a:solidFill>
              </a:rPr>
              <a:t>reconcilations</a:t>
            </a:r>
            <a:endParaRPr lang="da-DK" sz="1200" i="1" dirty="0">
              <a:solidFill>
                <a:schemeClr val="tx2"/>
              </a:solidFill>
            </a:endParaRPr>
          </a:p>
          <a:p>
            <a:pPr marL="742950" lvl="1" indent="-285750">
              <a:buFont typeface="Arial" panose="020B0604020202020204" pitchFamily="34" charset="0"/>
              <a:buChar char="•"/>
            </a:pPr>
            <a:r>
              <a:rPr lang="da-DK" sz="1200" i="1" dirty="0" err="1">
                <a:solidFill>
                  <a:schemeClr val="tx2"/>
                </a:solidFill>
              </a:rPr>
              <a:t>Verifies</a:t>
            </a:r>
            <a:r>
              <a:rPr lang="da-DK" sz="1200" i="1" dirty="0">
                <a:solidFill>
                  <a:schemeClr val="tx2"/>
                </a:solidFill>
              </a:rPr>
              <a:t> </a:t>
            </a:r>
            <a:r>
              <a:rPr lang="da-DK" sz="1200" i="1" dirty="0" err="1">
                <a:solidFill>
                  <a:schemeClr val="tx2"/>
                </a:solidFill>
              </a:rPr>
              <a:t>state</a:t>
            </a:r>
            <a:r>
              <a:rPr lang="da-DK" sz="1200" i="1" dirty="0">
                <a:solidFill>
                  <a:schemeClr val="tx2"/>
                </a:solidFill>
              </a:rPr>
              <a:t> </a:t>
            </a:r>
            <a:r>
              <a:rPr lang="da-DK" sz="1200" i="1" dirty="0" err="1">
                <a:solidFill>
                  <a:schemeClr val="tx2"/>
                </a:solidFill>
              </a:rPr>
              <a:t>aid</a:t>
            </a:r>
            <a:r>
              <a:rPr lang="da-DK" sz="1200" i="1" dirty="0">
                <a:solidFill>
                  <a:schemeClr val="tx2"/>
                </a:solidFill>
              </a:rPr>
              <a:t>, SME, and partner </a:t>
            </a:r>
            <a:r>
              <a:rPr lang="da-DK" sz="1200" i="1" dirty="0" err="1">
                <a:solidFill>
                  <a:schemeClr val="tx2"/>
                </a:solidFill>
              </a:rPr>
              <a:t>declarations</a:t>
            </a:r>
            <a:endParaRPr lang="da-DK" sz="1200" i="1" dirty="0">
              <a:solidFill>
                <a:schemeClr val="tx2"/>
              </a:solidFill>
            </a:endParaRPr>
          </a:p>
          <a:p>
            <a:pPr marL="742950" lvl="1" indent="-285750">
              <a:buFont typeface="Arial" panose="020B0604020202020204" pitchFamily="34" charset="0"/>
              <a:buChar char="•"/>
            </a:pPr>
            <a:r>
              <a:rPr lang="da-DK" sz="1200" i="1" dirty="0">
                <a:solidFill>
                  <a:schemeClr val="tx2"/>
                </a:solidFill>
              </a:rPr>
              <a:t>Checks </a:t>
            </a:r>
            <a:r>
              <a:rPr lang="da-DK" sz="1200" i="1" dirty="0" err="1">
                <a:solidFill>
                  <a:schemeClr val="tx2"/>
                </a:solidFill>
              </a:rPr>
              <a:t>project</a:t>
            </a:r>
            <a:r>
              <a:rPr lang="da-DK" sz="1200" i="1" dirty="0">
                <a:solidFill>
                  <a:schemeClr val="tx2"/>
                </a:solidFill>
              </a:rPr>
              <a:t> statements </a:t>
            </a:r>
          </a:p>
          <a:p>
            <a:pPr marL="742950" lvl="1" indent="-285750">
              <a:buFont typeface="Arial" panose="020B0604020202020204" pitchFamily="34" charset="0"/>
              <a:buChar char="•"/>
            </a:pPr>
            <a:r>
              <a:rPr lang="da-DK" sz="1200" dirty="0">
                <a:solidFill>
                  <a:schemeClr val="tx2"/>
                </a:solidFill>
              </a:rPr>
              <a:t>Issues audit </a:t>
            </a:r>
            <a:r>
              <a:rPr lang="da-DK" sz="1200" dirty="0" err="1">
                <a:solidFill>
                  <a:schemeClr val="tx2"/>
                </a:solidFill>
              </a:rPr>
              <a:t>declaration</a:t>
            </a:r>
            <a:endParaRPr lang="da-DK" sz="1200" dirty="0">
              <a:solidFill>
                <a:schemeClr val="tx2"/>
              </a:solidFill>
            </a:endParaRPr>
          </a:p>
          <a:p>
            <a:pPr marL="742950" lvl="1" indent="-285750">
              <a:buFont typeface="Arial" panose="020B0604020202020204" pitchFamily="34" charset="0"/>
              <a:buChar char="•"/>
            </a:pPr>
            <a:r>
              <a:rPr lang="da-DK" sz="1200" dirty="0">
                <a:solidFill>
                  <a:schemeClr val="tx2"/>
                </a:solidFill>
              </a:rPr>
              <a:t>Initial audit of business </a:t>
            </a:r>
            <a:r>
              <a:rPr lang="da-DK" sz="1200" dirty="0" err="1">
                <a:solidFill>
                  <a:schemeClr val="tx2"/>
                </a:solidFill>
              </a:rPr>
              <a:t>processes</a:t>
            </a:r>
            <a:r>
              <a:rPr lang="da-DK" sz="1200" dirty="0">
                <a:solidFill>
                  <a:schemeClr val="tx2"/>
                </a:solidFill>
              </a:rPr>
              <a:t>/procedures</a:t>
            </a:r>
            <a:endParaRPr lang="da-DK" sz="1200" b="1" dirty="0">
              <a:solidFill>
                <a:schemeClr val="accent4"/>
              </a:solidFill>
            </a:endParaRPr>
          </a:p>
          <a:p>
            <a:pPr marL="285750" indent="-285750">
              <a:buFont typeface="Arial" panose="020B0604020202020204" pitchFamily="34" charset="0"/>
              <a:buChar char="•"/>
            </a:pPr>
            <a:endParaRPr lang="da-DK" sz="1200" b="1" dirty="0">
              <a:solidFill>
                <a:schemeClr val="accent4"/>
              </a:solidFill>
            </a:endParaRPr>
          </a:p>
          <a:p>
            <a:pPr marL="285750" indent="-285750">
              <a:buFont typeface="Arial" panose="020B0604020202020204" pitchFamily="34" charset="0"/>
              <a:buChar char="•"/>
            </a:pPr>
            <a:r>
              <a:rPr lang="da-DK" sz="1200" b="1" dirty="0">
                <a:solidFill>
                  <a:schemeClr val="accent4"/>
                </a:solidFill>
              </a:rPr>
              <a:t>MA </a:t>
            </a:r>
            <a:r>
              <a:rPr lang="da-DK" sz="1200" b="1" dirty="0" err="1">
                <a:solidFill>
                  <a:schemeClr val="accent4"/>
                </a:solidFill>
              </a:rPr>
              <a:t>carries</a:t>
            </a:r>
            <a:r>
              <a:rPr lang="da-DK" sz="1200" b="1" dirty="0">
                <a:solidFill>
                  <a:schemeClr val="accent4"/>
                </a:solidFill>
              </a:rPr>
              <a:t> out </a:t>
            </a:r>
            <a:r>
              <a:rPr lang="da-DK" sz="1200" b="1" dirty="0" err="1">
                <a:solidFill>
                  <a:schemeClr val="accent4"/>
                </a:solidFill>
              </a:rPr>
              <a:t>verifications</a:t>
            </a:r>
            <a:r>
              <a:rPr lang="da-DK" sz="1200" b="1" dirty="0">
                <a:solidFill>
                  <a:schemeClr val="accent4"/>
                </a:solidFill>
              </a:rPr>
              <a:t> </a:t>
            </a:r>
            <a:r>
              <a:rPr lang="da-DK" sz="1200" b="1" dirty="0" err="1">
                <a:solidFill>
                  <a:schemeClr val="accent4"/>
                </a:solidFill>
              </a:rPr>
              <a:t>including</a:t>
            </a:r>
            <a:r>
              <a:rPr lang="da-DK" sz="1200" b="1" dirty="0">
                <a:solidFill>
                  <a:schemeClr val="accent4"/>
                </a:solidFill>
              </a:rPr>
              <a:t>:</a:t>
            </a:r>
          </a:p>
          <a:p>
            <a:pPr marL="742950" lvl="1" indent="-285750">
              <a:buFont typeface="Arial" panose="020B0604020202020204" pitchFamily="34" charset="0"/>
              <a:buChar char="•"/>
            </a:pPr>
            <a:r>
              <a:rPr lang="da-DK" sz="1200" i="1" dirty="0" err="1">
                <a:solidFill>
                  <a:schemeClr val="tx2"/>
                </a:solidFill>
              </a:rPr>
              <a:t>Eligibility</a:t>
            </a:r>
            <a:r>
              <a:rPr lang="da-DK" sz="1200" i="1" dirty="0">
                <a:solidFill>
                  <a:schemeClr val="tx2"/>
                </a:solidFill>
              </a:rPr>
              <a:t> of </a:t>
            </a:r>
            <a:r>
              <a:rPr lang="da-DK" sz="1200" i="1" dirty="0" err="1">
                <a:solidFill>
                  <a:schemeClr val="tx2"/>
                </a:solidFill>
              </a:rPr>
              <a:t>costs</a:t>
            </a:r>
            <a:r>
              <a:rPr lang="da-DK" sz="1200" i="1" dirty="0">
                <a:solidFill>
                  <a:schemeClr val="tx2"/>
                </a:solidFill>
              </a:rPr>
              <a:t> </a:t>
            </a:r>
            <a:r>
              <a:rPr lang="da-DK" sz="1200" i="1" dirty="0" err="1">
                <a:solidFill>
                  <a:schemeClr val="tx2"/>
                </a:solidFill>
              </a:rPr>
              <a:t>based</a:t>
            </a:r>
            <a:r>
              <a:rPr lang="da-DK" sz="1200" i="1" dirty="0">
                <a:solidFill>
                  <a:schemeClr val="tx2"/>
                </a:solidFill>
              </a:rPr>
              <a:t> on </a:t>
            </a:r>
            <a:r>
              <a:rPr lang="da-DK" sz="1200" i="1" dirty="0" err="1">
                <a:solidFill>
                  <a:schemeClr val="tx2"/>
                </a:solidFill>
              </a:rPr>
              <a:t>control</a:t>
            </a:r>
            <a:r>
              <a:rPr lang="da-DK" sz="1200" i="1" dirty="0">
                <a:solidFill>
                  <a:schemeClr val="tx2"/>
                </a:solidFill>
              </a:rPr>
              <a:t> sample</a:t>
            </a:r>
          </a:p>
          <a:p>
            <a:pPr marL="742950" lvl="1" indent="-285750">
              <a:buFont typeface="Arial" panose="020B0604020202020204" pitchFamily="34" charset="0"/>
              <a:buChar char="•"/>
            </a:pPr>
            <a:r>
              <a:rPr lang="da-DK" sz="1200" dirty="0" err="1">
                <a:solidFill>
                  <a:schemeClr val="tx2"/>
                </a:solidFill>
              </a:rPr>
              <a:t>Verifies</a:t>
            </a:r>
            <a:r>
              <a:rPr lang="da-DK" sz="1200" dirty="0">
                <a:solidFill>
                  <a:schemeClr val="tx2"/>
                </a:solidFill>
              </a:rPr>
              <a:t> </a:t>
            </a:r>
            <a:r>
              <a:rPr lang="da-DK" sz="1200" dirty="0" err="1">
                <a:solidFill>
                  <a:schemeClr val="tx2"/>
                </a:solidFill>
              </a:rPr>
              <a:t>indicator</a:t>
            </a:r>
            <a:r>
              <a:rPr lang="da-DK" sz="1200" dirty="0">
                <a:solidFill>
                  <a:schemeClr val="tx2"/>
                </a:solidFill>
              </a:rPr>
              <a:t> </a:t>
            </a:r>
            <a:r>
              <a:rPr lang="da-DK" sz="1200" dirty="0" err="1">
                <a:solidFill>
                  <a:schemeClr val="tx2"/>
                </a:solidFill>
              </a:rPr>
              <a:t>reporting</a:t>
            </a:r>
            <a:endParaRPr lang="da-DK" sz="1200" dirty="0">
              <a:solidFill>
                <a:schemeClr val="tx2"/>
              </a:solidFill>
            </a:endParaRPr>
          </a:p>
          <a:p>
            <a:pPr marL="742950" lvl="1" indent="-285750">
              <a:buFont typeface="Arial" panose="020B0604020202020204" pitchFamily="34" charset="0"/>
              <a:buChar char="•"/>
            </a:pPr>
            <a:r>
              <a:rPr lang="da-DK" sz="1200" dirty="0">
                <a:solidFill>
                  <a:schemeClr val="tx2"/>
                </a:solidFill>
              </a:rPr>
              <a:t>Controls special </a:t>
            </a:r>
            <a:r>
              <a:rPr lang="da-DK" sz="1200" dirty="0" err="1">
                <a:solidFill>
                  <a:schemeClr val="tx2"/>
                </a:solidFill>
              </a:rPr>
              <a:t>conditions</a:t>
            </a:r>
            <a:r>
              <a:rPr lang="da-DK" sz="1200" dirty="0">
                <a:solidFill>
                  <a:schemeClr val="tx2"/>
                </a:solidFill>
              </a:rPr>
              <a:t> </a:t>
            </a:r>
            <a:r>
              <a:rPr lang="da-DK" sz="1200" dirty="0" err="1">
                <a:solidFill>
                  <a:schemeClr val="tx2"/>
                </a:solidFill>
              </a:rPr>
              <a:t>including</a:t>
            </a:r>
            <a:r>
              <a:rPr lang="da-DK" sz="1200" dirty="0">
                <a:solidFill>
                  <a:schemeClr val="tx2"/>
                </a:solidFill>
              </a:rPr>
              <a:t>: </a:t>
            </a:r>
          </a:p>
          <a:p>
            <a:pPr marL="1200150" lvl="2" indent="-285750">
              <a:buFont typeface="Arial" panose="020B0604020202020204" pitchFamily="34" charset="0"/>
              <a:buChar char="•"/>
            </a:pPr>
            <a:r>
              <a:rPr lang="da-DK" sz="1200" dirty="0" err="1">
                <a:solidFill>
                  <a:schemeClr val="tx2"/>
                </a:solidFill>
              </a:rPr>
              <a:t>Contractual</a:t>
            </a:r>
            <a:r>
              <a:rPr lang="da-DK" sz="1200" dirty="0">
                <a:solidFill>
                  <a:schemeClr val="tx2"/>
                </a:solidFill>
              </a:rPr>
              <a:t> </a:t>
            </a:r>
            <a:r>
              <a:rPr lang="da-DK" sz="1200" dirty="0" err="1">
                <a:solidFill>
                  <a:schemeClr val="tx2"/>
                </a:solidFill>
              </a:rPr>
              <a:t>aspects</a:t>
            </a:r>
            <a:r>
              <a:rPr lang="da-DK" sz="1200" dirty="0">
                <a:solidFill>
                  <a:schemeClr val="tx2"/>
                </a:solidFill>
              </a:rPr>
              <a:t>,</a:t>
            </a:r>
          </a:p>
          <a:p>
            <a:pPr marL="1200150" lvl="2" indent="-285750">
              <a:buFont typeface="Arial" panose="020B0604020202020204" pitchFamily="34" charset="0"/>
              <a:buChar char="•"/>
            </a:pPr>
            <a:r>
              <a:rPr lang="da-DK" sz="1200" dirty="0" err="1">
                <a:solidFill>
                  <a:schemeClr val="tx2"/>
                </a:solidFill>
              </a:rPr>
              <a:t>Horizontal</a:t>
            </a:r>
            <a:r>
              <a:rPr lang="da-DK" sz="1200" dirty="0">
                <a:solidFill>
                  <a:schemeClr val="tx2"/>
                </a:solidFill>
              </a:rPr>
              <a:t> </a:t>
            </a:r>
            <a:r>
              <a:rPr lang="da-DK" sz="1200" dirty="0" err="1">
                <a:solidFill>
                  <a:schemeClr val="tx2"/>
                </a:solidFill>
              </a:rPr>
              <a:t>principles</a:t>
            </a:r>
            <a:endParaRPr lang="da-DK" sz="1200" dirty="0">
              <a:solidFill>
                <a:schemeClr val="tx2"/>
              </a:solidFill>
            </a:endParaRPr>
          </a:p>
          <a:p>
            <a:pPr marL="1200150" lvl="2" indent="-285750">
              <a:buFont typeface="Arial" panose="020B0604020202020204" pitchFamily="34" charset="0"/>
              <a:buChar char="•"/>
            </a:pPr>
            <a:r>
              <a:rPr lang="da-DK" sz="1200" dirty="0">
                <a:solidFill>
                  <a:schemeClr val="tx2"/>
                </a:solidFill>
              </a:rPr>
              <a:t>State </a:t>
            </a:r>
            <a:r>
              <a:rPr lang="da-DK" sz="1200" dirty="0" err="1">
                <a:solidFill>
                  <a:schemeClr val="tx2"/>
                </a:solidFill>
              </a:rPr>
              <a:t>aid</a:t>
            </a:r>
            <a:endParaRPr lang="da-DK" sz="1200" dirty="0">
              <a:solidFill>
                <a:schemeClr val="tx2"/>
              </a:solidFill>
            </a:endParaRPr>
          </a:p>
          <a:p>
            <a:pPr marL="742950" lvl="1" indent="-285750">
              <a:buFont typeface="Arial" panose="020B0604020202020204" pitchFamily="34" charset="0"/>
              <a:buChar char="•"/>
            </a:pPr>
            <a:r>
              <a:rPr lang="da-DK" sz="1200" i="1" dirty="0">
                <a:solidFill>
                  <a:schemeClr val="tx2"/>
                </a:solidFill>
              </a:rPr>
              <a:t>Checks </a:t>
            </a:r>
            <a:r>
              <a:rPr lang="da-DK" sz="1200" i="1" dirty="0" err="1">
                <a:solidFill>
                  <a:schemeClr val="tx2"/>
                </a:solidFill>
              </a:rPr>
              <a:t>sampled</a:t>
            </a:r>
            <a:r>
              <a:rPr lang="da-DK" sz="1200" i="1" dirty="0">
                <a:solidFill>
                  <a:schemeClr val="tx2"/>
                </a:solidFill>
              </a:rPr>
              <a:t> &gt;30k DKK </a:t>
            </a:r>
            <a:r>
              <a:rPr lang="da-DK" sz="1200" i="1" dirty="0" err="1">
                <a:solidFill>
                  <a:schemeClr val="tx2"/>
                </a:solidFill>
              </a:rPr>
              <a:t>procurement</a:t>
            </a:r>
            <a:r>
              <a:rPr lang="da-DK" sz="1200" i="1" dirty="0">
                <a:solidFill>
                  <a:schemeClr val="tx2"/>
                </a:solidFill>
              </a:rPr>
              <a:t> procedures</a:t>
            </a:r>
          </a:p>
          <a:p>
            <a:pPr marL="742950" lvl="1" indent="-285750">
              <a:buFont typeface="Arial" panose="020B0604020202020204" pitchFamily="34" charset="0"/>
              <a:buChar char="•"/>
            </a:pPr>
            <a:r>
              <a:rPr lang="da-DK" sz="1200" dirty="0" err="1">
                <a:solidFill>
                  <a:schemeClr val="tx2"/>
                </a:solidFill>
              </a:rPr>
              <a:t>Assesses</a:t>
            </a:r>
            <a:r>
              <a:rPr lang="da-DK" sz="1200" dirty="0">
                <a:solidFill>
                  <a:schemeClr val="tx2"/>
                </a:solidFill>
              </a:rPr>
              <a:t> audit </a:t>
            </a:r>
            <a:r>
              <a:rPr lang="da-DK" sz="1200" dirty="0" err="1">
                <a:solidFill>
                  <a:schemeClr val="tx2"/>
                </a:solidFill>
              </a:rPr>
              <a:t>declaration</a:t>
            </a:r>
            <a:endParaRPr lang="da-DK" sz="1200" dirty="0">
              <a:solidFill>
                <a:schemeClr val="tx2"/>
              </a:solidFill>
            </a:endParaRPr>
          </a:p>
          <a:p>
            <a:pPr lvl="1"/>
            <a:endParaRPr lang="da-DK" sz="1200" dirty="0">
              <a:solidFill>
                <a:schemeClr val="tx2"/>
              </a:solidFill>
            </a:endParaRPr>
          </a:p>
          <a:p>
            <a:pPr marL="742950" lvl="1" indent="-285750">
              <a:buFont typeface="Arial" panose="020B0604020202020204" pitchFamily="34" charset="0"/>
              <a:buChar char="•"/>
            </a:pPr>
            <a:endParaRPr lang="da-DK" sz="1400" dirty="0">
              <a:solidFill>
                <a:schemeClr val="tx2"/>
              </a:solidFill>
            </a:endParaRPr>
          </a:p>
          <a:p>
            <a:endParaRPr lang="da-DK" dirty="0"/>
          </a:p>
        </p:txBody>
      </p:sp>
      <p:sp>
        <p:nvSpPr>
          <p:cNvPr id="4" name="Slide Number Placeholder 3"/>
          <p:cNvSpPr>
            <a:spLocks noGrp="1"/>
          </p:cNvSpPr>
          <p:nvPr>
            <p:ph type="sldNum" sz="quarter" idx="5"/>
          </p:nvPr>
        </p:nvSpPr>
        <p:spPr/>
        <p:txBody>
          <a:bodyPr/>
          <a:lstStyle/>
          <a:p>
            <a:fld id="{59CF2995-AB43-4B7C-B8CD-9DC7C3692A9C}" type="slidenum">
              <a:rPr lang="en-GB" smtClean="0"/>
              <a:t>39</a:t>
            </a:fld>
            <a:endParaRPr lang="en-GB"/>
          </a:p>
        </p:txBody>
      </p:sp>
    </p:spTree>
    <p:extLst>
      <p:ext uri="{BB962C8B-B14F-4D97-AF65-F5344CB8AC3E}">
        <p14:creationId xmlns:p14="http://schemas.microsoft.com/office/powerpoint/2010/main" val="35647462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E"/>
              <a:t>Update/add/delete parts of the</a:t>
            </a:r>
            <a:r>
              <a:rPr lang="en-IE" baseline="0"/>
              <a:t> copy right notice where appropriate.</a:t>
            </a:r>
          </a:p>
          <a:p>
            <a:r>
              <a:rPr lang="en-IE" baseline="0"/>
              <a:t>More information: </a:t>
            </a:r>
            <a:r>
              <a:rPr lang="en-GB">
                <a:hlinkClick r:id="rId3"/>
              </a:rPr>
              <a:t>https://myintracomm.ec.europa.eu/corp/intellectual-property/Documents/2019_Reuse-guidelines%28CC-BY%29.pdf</a:t>
            </a:r>
            <a:endParaRPr lang="en-GB"/>
          </a:p>
        </p:txBody>
      </p:sp>
      <p:sp>
        <p:nvSpPr>
          <p:cNvPr id="4" name="Slide Number Placeholder 3"/>
          <p:cNvSpPr>
            <a:spLocks noGrp="1"/>
          </p:cNvSpPr>
          <p:nvPr>
            <p:ph type="sldNum" sz="quarter" idx="10"/>
          </p:nvPr>
        </p:nvSpPr>
        <p:spPr/>
        <p:txBody>
          <a:bodyPr/>
          <a:lstStyle/>
          <a:p>
            <a:fld id="{59CF2995-AB43-4B7C-B8CD-9DC7C3692A9C}" type="slidenum">
              <a:rPr lang="en-GB" smtClean="0"/>
              <a:t>50</a:t>
            </a:fld>
            <a:endParaRPr lang="en-GB"/>
          </a:p>
        </p:txBody>
      </p:sp>
    </p:spTree>
    <p:extLst>
      <p:ext uri="{BB962C8B-B14F-4D97-AF65-F5344CB8AC3E}">
        <p14:creationId xmlns:p14="http://schemas.microsoft.com/office/powerpoint/2010/main" val="2007519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6</a:t>
            </a:fld>
            <a:endParaRPr lang="en-GB"/>
          </a:p>
        </p:txBody>
      </p:sp>
    </p:spTree>
    <p:extLst>
      <p:ext uri="{BB962C8B-B14F-4D97-AF65-F5344CB8AC3E}">
        <p14:creationId xmlns:p14="http://schemas.microsoft.com/office/powerpoint/2010/main" val="36815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8</a:t>
            </a:fld>
            <a:endParaRPr lang="en-GB"/>
          </a:p>
        </p:txBody>
      </p:sp>
    </p:spTree>
    <p:extLst>
      <p:ext uri="{BB962C8B-B14F-4D97-AF65-F5344CB8AC3E}">
        <p14:creationId xmlns:p14="http://schemas.microsoft.com/office/powerpoint/2010/main" val="3030299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9</a:t>
            </a:fld>
            <a:endParaRPr lang="en-GB"/>
          </a:p>
        </p:txBody>
      </p:sp>
    </p:spTree>
    <p:extLst>
      <p:ext uri="{BB962C8B-B14F-4D97-AF65-F5344CB8AC3E}">
        <p14:creationId xmlns:p14="http://schemas.microsoft.com/office/powerpoint/2010/main" val="1008127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10</a:t>
            </a:fld>
            <a:endParaRPr lang="en-GB"/>
          </a:p>
        </p:txBody>
      </p:sp>
    </p:spTree>
    <p:extLst>
      <p:ext uri="{BB962C8B-B14F-4D97-AF65-F5344CB8AC3E}">
        <p14:creationId xmlns:p14="http://schemas.microsoft.com/office/powerpoint/2010/main" val="2643685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(38) ‘sampling unit’ means one of the units, which may be an operation, a project within an operation or a payment claim by a beneficiary, into which an audit population is divided for the purpose of sampling;</a:t>
            </a:r>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11</a:t>
            </a:fld>
            <a:endParaRPr lang="en-GB"/>
          </a:p>
        </p:txBody>
      </p:sp>
    </p:spTree>
    <p:extLst>
      <p:ext uri="{BB962C8B-B14F-4D97-AF65-F5344CB8AC3E}">
        <p14:creationId xmlns:p14="http://schemas.microsoft.com/office/powerpoint/2010/main" val="16970083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59CF2995-AB43-4B7C-B8CD-9DC7C3692A9C}" type="slidenum">
              <a:rPr lang="en-GB" smtClean="0"/>
              <a:t>12</a:t>
            </a:fld>
            <a:endParaRPr lang="en-GB"/>
          </a:p>
        </p:txBody>
      </p:sp>
    </p:spTree>
    <p:extLst>
      <p:ext uri="{BB962C8B-B14F-4D97-AF65-F5344CB8AC3E}">
        <p14:creationId xmlns:p14="http://schemas.microsoft.com/office/powerpoint/2010/main" val="40039191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8F1E044-3EA6-4167-A0FB-D05C215FD25D}" type="slidenum">
              <a:rPr lang="en-US" smtClean="0"/>
              <a:t>15</a:t>
            </a:fld>
            <a:endParaRPr lang="en-US"/>
          </a:p>
        </p:txBody>
      </p:sp>
    </p:spTree>
    <p:extLst>
      <p:ext uri="{BB962C8B-B14F-4D97-AF65-F5344CB8AC3E}">
        <p14:creationId xmlns:p14="http://schemas.microsoft.com/office/powerpoint/2010/main" val="13417210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dirty="0"/>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9" name="Text Placeholder 18"/>
          <p:cNvSpPr>
            <a:spLocks noGrp="1"/>
          </p:cNvSpPr>
          <p:nvPr>
            <p:ph type="body" sz="quarter" idx="13"/>
          </p:nvPr>
        </p:nvSpPr>
        <p:spPr>
          <a:xfrm>
            <a:off x="6096000" y="5557903"/>
            <a:ext cx="5040313" cy="528998"/>
          </a:xfrm>
        </p:spPr>
        <p:txBody>
          <a:bodyPr>
            <a:noAutofit/>
          </a:bodyPr>
          <a:lstStyle>
            <a:lvl1pPr marL="0" indent="0" algn="r">
              <a:buFontTx/>
              <a:buNone/>
              <a:defRPr sz="2200" i="1">
                <a:solidFill>
                  <a:schemeClr val="bg1"/>
                </a:solidFill>
              </a:defRPr>
            </a:lvl1pPr>
          </a:lstStyle>
          <a:p>
            <a:pPr lvl="0"/>
            <a:r>
              <a:rPr lang="en-US" dirty="0"/>
              <a:t>Edit Master text styles</a:t>
            </a:r>
          </a:p>
        </p:txBody>
      </p:sp>
    </p:spTree>
    <p:extLst>
      <p:ext uri="{BB962C8B-B14F-4D97-AF65-F5344CB8AC3E}">
        <p14:creationId xmlns:p14="http://schemas.microsoft.com/office/powerpoint/2010/main" val="399218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cxnSp>
        <p:nvCxnSpPr>
          <p:cNvPr id="10" name="Straight Connector 9"/>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124677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2207101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2742694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1484301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447" y="743802"/>
            <a:ext cx="544923" cy="544923"/>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dirty="0"/>
              <a:t>Edit Master text styles</a:t>
            </a:r>
          </a:p>
        </p:txBody>
      </p:sp>
    </p:spTree>
    <p:extLst>
      <p:ext uri="{BB962C8B-B14F-4D97-AF65-F5344CB8AC3E}">
        <p14:creationId xmlns:p14="http://schemas.microsoft.com/office/powerpoint/2010/main" val="17840629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6" y="1825625"/>
            <a:ext cx="4926841" cy="3769957"/>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10" name="Title Placeholder 1"/>
          <p:cNvSpPr>
            <a:spLocks noGrp="1"/>
          </p:cNvSpPr>
          <p:nvPr>
            <p:ph type="title"/>
          </p:nvPr>
        </p:nvSpPr>
        <p:spPr>
          <a:xfrm>
            <a:off x="6817056" y="482860"/>
            <a:ext cx="4669266"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7" name="Picture Placeholder 4"/>
          <p:cNvSpPr>
            <a:spLocks noGrp="1"/>
          </p:cNvSpPr>
          <p:nvPr>
            <p:ph type="pic" sz="quarter" idx="13"/>
          </p:nvPr>
        </p:nvSpPr>
        <p:spPr>
          <a:xfrm>
            <a:off x="-46383" y="-46383"/>
            <a:ext cx="6142383" cy="6964017"/>
          </a:xfrm>
          <a:solidFill>
            <a:schemeClr val="bg2"/>
          </a:solidFill>
          <a:ln w="28575">
            <a:solidFill>
              <a:schemeClr val="accent5"/>
            </a:solidFill>
          </a:ln>
        </p:spPr>
        <p:txBody>
          <a:bodyPr/>
          <a:lstStyle/>
          <a:p>
            <a:endParaRPr lang="en-GB" dirty="0"/>
          </a:p>
        </p:txBody>
      </p:sp>
    </p:spTree>
    <p:extLst>
      <p:ext uri="{BB962C8B-B14F-4D97-AF65-F5344CB8AC3E}">
        <p14:creationId xmlns:p14="http://schemas.microsoft.com/office/powerpoint/2010/main" val="36920344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3" name="Picture Placeholder 2"/>
          <p:cNvSpPr>
            <a:spLocks noGrp="1"/>
          </p:cNvSpPr>
          <p:nvPr>
            <p:ph type="pic" sz="quarter" idx="13"/>
          </p:nvPr>
        </p:nvSpPr>
        <p:spPr>
          <a:xfrm>
            <a:off x="970722" y="2284667"/>
            <a:ext cx="3141663" cy="2090737"/>
          </a:xfrm>
          <a:solidFill>
            <a:schemeClr val="bg2"/>
          </a:solidFill>
        </p:spPr>
        <p:txBody>
          <a:bodyPr/>
          <a:lstStyle/>
          <a:p>
            <a:endParaRPr lang="en-GB"/>
          </a:p>
        </p:txBody>
      </p:sp>
      <p:sp>
        <p:nvSpPr>
          <p:cNvPr id="11" name="Picture Placeholder 2"/>
          <p:cNvSpPr>
            <a:spLocks noGrp="1"/>
          </p:cNvSpPr>
          <p:nvPr>
            <p:ph type="pic" sz="quarter" idx="14"/>
          </p:nvPr>
        </p:nvSpPr>
        <p:spPr>
          <a:xfrm>
            <a:off x="7901451" y="2284668"/>
            <a:ext cx="3141663" cy="2090737"/>
          </a:xfrm>
          <a:solidFill>
            <a:schemeClr val="bg2"/>
          </a:solidFill>
        </p:spPr>
        <p:txBody>
          <a:bodyPr/>
          <a:lstStyle/>
          <a:p>
            <a:endParaRPr lang="en-GB"/>
          </a:p>
        </p:txBody>
      </p:sp>
      <p:sp>
        <p:nvSpPr>
          <p:cNvPr id="12" name="Picture Placeholder 2"/>
          <p:cNvSpPr>
            <a:spLocks noGrp="1"/>
          </p:cNvSpPr>
          <p:nvPr>
            <p:ph type="pic" sz="quarter" idx="15"/>
          </p:nvPr>
        </p:nvSpPr>
        <p:spPr>
          <a:xfrm>
            <a:off x="4436086" y="2284667"/>
            <a:ext cx="3141663" cy="2090737"/>
          </a:xfrm>
          <a:solidFill>
            <a:schemeClr val="bg2"/>
          </a:solidFill>
        </p:spPr>
        <p:txBody>
          <a:bodyPr/>
          <a:lstStyle/>
          <a:p>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dirty="0"/>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dirty="0"/>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dirty="0"/>
              <a:t>Edit Master text styles</a:t>
            </a:r>
          </a:p>
        </p:txBody>
      </p:sp>
    </p:spTree>
    <p:extLst>
      <p:ext uri="{BB962C8B-B14F-4D97-AF65-F5344CB8AC3E}">
        <p14:creationId xmlns:p14="http://schemas.microsoft.com/office/powerpoint/2010/main" val="1780107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3" name="Picture Placeholder 2"/>
          <p:cNvSpPr>
            <a:spLocks noGrp="1"/>
          </p:cNvSpPr>
          <p:nvPr>
            <p:ph type="pic" sz="quarter" idx="13"/>
          </p:nvPr>
        </p:nvSpPr>
        <p:spPr>
          <a:xfrm>
            <a:off x="3713869" y="2159957"/>
            <a:ext cx="2461591" cy="1638158"/>
          </a:xfrm>
          <a:solidFill>
            <a:schemeClr val="bg2"/>
          </a:solidFill>
        </p:spPr>
        <p:txBody>
          <a:bodyPr/>
          <a:lstStyle/>
          <a:p>
            <a:endParaRPr lang="en-GB"/>
          </a:p>
        </p:txBody>
      </p:sp>
      <p:sp>
        <p:nvSpPr>
          <p:cNvPr id="11" name="Picture Placeholder 2"/>
          <p:cNvSpPr>
            <a:spLocks noGrp="1"/>
          </p:cNvSpPr>
          <p:nvPr>
            <p:ph type="pic" sz="quarter" idx="14"/>
          </p:nvPr>
        </p:nvSpPr>
        <p:spPr>
          <a:xfrm>
            <a:off x="3713868" y="3968881"/>
            <a:ext cx="2461591" cy="1638158"/>
          </a:xfrm>
          <a:solidFill>
            <a:schemeClr val="bg2"/>
          </a:solidFill>
        </p:spPr>
        <p:txBody>
          <a:bodyPr/>
          <a:lstStyle/>
          <a:p>
            <a:endParaRPr lang="en-GB"/>
          </a:p>
        </p:txBody>
      </p:sp>
      <p:sp>
        <p:nvSpPr>
          <p:cNvPr id="12" name="Picture Placeholder 2"/>
          <p:cNvSpPr>
            <a:spLocks noGrp="1"/>
          </p:cNvSpPr>
          <p:nvPr>
            <p:ph type="pic" sz="quarter" idx="15"/>
          </p:nvPr>
        </p:nvSpPr>
        <p:spPr>
          <a:xfrm>
            <a:off x="6324547" y="2159956"/>
            <a:ext cx="2461593" cy="1638159"/>
          </a:xfrm>
          <a:solidFill>
            <a:schemeClr val="bg2"/>
          </a:solidFill>
        </p:spPr>
        <p:txBody>
          <a:bodyPr/>
          <a:lstStyle/>
          <a:p>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dirty="0"/>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dirty="0"/>
              <a:t>Edit Master text styles</a:t>
            </a:r>
          </a:p>
        </p:txBody>
      </p:sp>
      <p:sp>
        <p:nvSpPr>
          <p:cNvPr id="14" name="Picture Placeholder 2"/>
          <p:cNvSpPr>
            <a:spLocks noGrp="1"/>
          </p:cNvSpPr>
          <p:nvPr>
            <p:ph type="pic" sz="quarter" idx="19"/>
          </p:nvPr>
        </p:nvSpPr>
        <p:spPr>
          <a:xfrm>
            <a:off x="6324549" y="3968880"/>
            <a:ext cx="2461591" cy="1638158"/>
          </a:xfrm>
          <a:solidFill>
            <a:schemeClr val="bg2"/>
          </a:solidFill>
        </p:spPr>
        <p:txBody>
          <a:bodyPr/>
          <a:lstStyle/>
          <a:p>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dirty="0"/>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dirty="0"/>
              <a:t>Edit Master text styles</a:t>
            </a:r>
          </a:p>
        </p:txBody>
      </p:sp>
    </p:spTree>
    <p:extLst>
      <p:ext uri="{BB962C8B-B14F-4D97-AF65-F5344CB8AC3E}">
        <p14:creationId xmlns:p14="http://schemas.microsoft.com/office/powerpoint/2010/main" val="363855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endParaRPr lang="en-GB"/>
          </a:p>
        </p:txBody>
      </p:sp>
      <p:sp>
        <p:nvSpPr>
          <p:cNvPr id="2" name="Title 1"/>
          <p:cNvSpPr>
            <a:spLocks noGrp="1"/>
          </p:cNvSpPr>
          <p:nvPr>
            <p:ph type="title"/>
          </p:nvPr>
        </p:nvSpPr>
        <p:spPr>
          <a:xfrm>
            <a:off x="838200" y="2646643"/>
            <a:ext cx="10515600" cy="782357"/>
          </a:xfrm>
          <a:solidFill>
            <a:schemeClr val="bg1"/>
          </a:solidFill>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838200" y="3630613"/>
            <a:ext cx="10515600" cy="203517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1367746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Tree>
    <p:extLst>
      <p:ext uri="{BB962C8B-B14F-4D97-AF65-F5344CB8AC3E}">
        <p14:creationId xmlns:p14="http://schemas.microsoft.com/office/powerpoint/2010/main" val="2414118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872647"/>
          </a:xfrm>
        </p:spPr>
        <p:txBody>
          <a:bodyPr anchor="t">
            <a:normAutofit/>
          </a:bodyPr>
          <a:lstStyle>
            <a:lvl1pPr algn="l">
              <a:defRPr sz="6000" b="0">
                <a:solidFill>
                  <a:schemeClr val="bg1"/>
                </a:solidFill>
              </a:defRPr>
            </a:lvl1pPr>
          </a:lstStyle>
          <a:p>
            <a:r>
              <a:rPr lang="en-US" dirty="0"/>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dirty="0"/>
              <a:t>Edit Master text styles</a:t>
            </a:r>
          </a:p>
        </p:txBody>
      </p:sp>
    </p:spTree>
    <p:extLst>
      <p:ext uri="{BB962C8B-B14F-4D97-AF65-F5344CB8AC3E}">
        <p14:creationId xmlns:p14="http://schemas.microsoft.com/office/powerpoint/2010/main" val="1069985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Basic">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32890" y="266700"/>
            <a:ext cx="11326220" cy="728153"/>
          </a:xfrm>
          <a:prstGeom prst="rect">
            <a:avLst/>
          </a:prstGeom>
        </p:spPr>
        <p:txBody>
          <a:bodyPr anchor="ctr"/>
          <a:lstStyle>
            <a:lvl1pPr algn="ctr">
              <a:defRPr sz="4200" b="0">
                <a:solidFill>
                  <a:schemeClr val="tx1">
                    <a:lumMod val="75000"/>
                    <a:lumOff val="25000"/>
                  </a:schemeClr>
                </a:solidFill>
              </a:defRPr>
            </a:lvl1pPr>
          </a:lstStyle>
          <a:p>
            <a:r>
              <a:rPr lang="en-US" dirty="0"/>
              <a:t>Click To Edit Master Title Style</a:t>
            </a:r>
          </a:p>
        </p:txBody>
      </p:sp>
      <p:sp>
        <p:nvSpPr>
          <p:cNvPr id="3" name="Subtitle 2"/>
          <p:cNvSpPr>
            <a:spLocks noGrp="1"/>
          </p:cNvSpPr>
          <p:nvPr>
            <p:ph type="subTitle" idx="1" hasCustomPrompt="1"/>
          </p:nvPr>
        </p:nvSpPr>
        <p:spPr>
          <a:xfrm>
            <a:off x="432890" y="1010728"/>
            <a:ext cx="11326220" cy="360000"/>
          </a:xfrm>
          <a:prstGeom prst="rect">
            <a:avLst/>
          </a:prstGeom>
        </p:spPr>
        <p:txBody>
          <a:bodyPr anchor="ctr"/>
          <a:lstStyle>
            <a:lvl1pPr marL="0" indent="0" algn="ctr">
              <a:buNone/>
              <a:defRPr sz="220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1180628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2"/>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12789" y="250669"/>
            <a:ext cx="1659793" cy="1152460"/>
          </a:xfrm>
          <a:prstGeom prst="rect">
            <a:avLst/>
          </a:prstGeom>
        </p:spPr>
      </p:pic>
      <p:sp>
        <p:nvSpPr>
          <p:cNvPr id="6" name="Title 1"/>
          <p:cNvSpPr>
            <a:spLocks noGrp="1"/>
          </p:cNvSpPr>
          <p:nvPr>
            <p:ph type="ctrTitle"/>
          </p:nvPr>
        </p:nvSpPr>
        <p:spPr>
          <a:xfrm>
            <a:off x="1071351" y="1992574"/>
            <a:ext cx="10065224" cy="2149523"/>
          </a:xfrm>
        </p:spPr>
        <p:txBody>
          <a:bodyPr wrap="none" anchor="t">
            <a:noAutofit/>
          </a:bodyPr>
          <a:lstStyle>
            <a:lvl1pPr algn="l">
              <a:defRPr sz="4500" b="0">
                <a:solidFill>
                  <a:schemeClr val="bg1"/>
                </a:solidFill>
              </a:defRPr>
            </a:lvl1pPr>
          </a:lstStyle>
          <a:p>
            <a:r>
              <a:rPr lang="en-US"/>
              <a:t>Click to edit Master title style</a:t>
            </a:r>
            <a:endParaRPr lang="en-GB"/>
          </a:p>
        </p:txBody>
      </p:sp>
      <p:cxnSp>
        <p:nvCxnSpPr>
          <p:cNvPr id="7" name="Straight Connector 6"/>
          <p:cNvCxnSpPr/>
          <p:nvPr userDrawn="1"/>
        </p:nvCxnSpPr>
        <p:spPr>
          <a:xfrm>
            <a:off x="838200" y="1978927"/>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60"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100" i="0">
                <a:solidFill>
                  <a:schemeClr val="accent5"/>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19" name="Text Placeholder 18"/>
          <p:cNvSpPr>
            <a:spLocks noGrp="1"/>
          </p:cNvSpPr>
          <p:nvPr>
            <p:ph type="body" sz="quarter" idx="13"/>
          </p:nvPr>
        </p:nvSpPr>
        <p:spPr>
          <a:xfrm>
            <a:off x="6096001" y="5557903"/>
            <a:ext cx="5040313" cy="528998"/>
          </a:xfrm>
        </p:spPr>
        <p:txBody>
          <a:bodyPr>
            <a:noAutofit/>
          </a:bodyPr>
          <a:lstStyle>
            <a:lvl1pPr marL="0" indent="0" algn="r">
              <a:buFontTx/>
              <a:buNone/>
              <a:defRPr sz="1650" i="1">
                <a:solidFill>
                  <a:schemeClr val="bg1"/>
                </a:solidFill>
              </a:defRPr>
            </a:lvl1pPr>
          </a:lstStyle>
          <a:p>
            <a:pPr lvl="0"/>
            <a:r>
              <a:rPr lang="en-US"/>
              <a:t>Edit Master text styles</a:t>
            </a:r>
          </a:p>
        </p:txBody>
      </p:sp>
      <p:pic>
        <p:nvPicPr>
          <p:cNvPr id="9" name="Picture 8">
            <a:extLst>
              <a:ext uri="{FF2B5EF4-FFF2-40B4-BE49-F238E27FC236}">
                <a16:creationId xmlns:a16="http://schemas.microsoft.com/office/drawing/2014/main" id="{7DB8618F-DA3A-4B30-AAAD-98A48FA35E62}"/>
              </a:ext>
            </a:extLst>
          </p:cNvPr>
          <p:cNvPicPr>
            <a:picLocks noChangeAspect="1"/>
          </p:cNvPicPr>
          <p:nvPr userDrawn="1"/>
        </p:nvPicPr>
        <p:blipFill>
          <a:blip r:embed="rId3"/>
          <a:stretch>
            <a:fillRect/>
          </a:stretch>
        </p:blipFill>
        <p:spPr>
          <a:xfrm>
            <a:off x="1319420" y="366096"/>
            <a:ext cx="2422353" cy="646232"/>
          </a:xfrm>
          <a:prstGeom prst="rect">
            <a:avLst/>
          </a:prstGeom>
        </p:spPr>
      </p:pic>
    </p:spTree>
    <p:extLst>
      <p:ext uri="{BB962C8B-B14F-4D97-AF65-F5344CB8AC3E}">
        <p14:creationId xmlns:p14="http://schemas.microsoft.com/office/powerpoint/2010/main" val="3100210799"/>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90"/>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2"/>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4" y="258042"/>
            <a:ext cx="1659793" cy="1152460"/>
          </a:xfrm>
          <a:prstGeom prst="rect">
            <a:avLst/>
          </a:prstGeom>
        </p:spPr>
      </p:pic>
      <p:sp>
        <p:nvSpPr>
          <p:cNvPr id="6" name="Title 1"/>
          <p:cNvSpPr>
            <a:spLocks noGrp="1"/>
          </p:cNvSpPr>
          <p:nvPr>
            <p:ph type="ctrTitle"/>
          </p:nvPr>
        </p:nvSpPr>
        <p:spPr>
          <a:xfrm>
            <a:off x="1071351" y="1992574"/>
            <a:ext cx="10065224" cy="872647"/>
          </a:xfrm>
        </p:spPr>
        <p:txBody>
          <a:bodyPr anchor="t">
            <a:normAutofit/>
          </a:bodyPr>
          <a:lstStyle>
            <a:lvl1pPr algn="l">
              <a:defRPr sz="4500" b="0">
                <a:solidFill>
                  <a:schemeClr val="bg1"/>
                </a:solidFill>
              </a:defRPr>
            </a:lvl1pPr>
          </a:lstStyle>
          <a:p>
            <a:r>
              <a:rPr lang="en-US"/>
              <a:t>Click to edit Master title style</a:t>
            </a:r>
            <a:endParaRPr lang="en-GB"/>
          </a:p>
        </p:txBody>
      </p:sp>
      <p:cxnSp>
        <p:nvCxnSpPr>
          <p:cNvPr id="7" name="Straight Connector 6"/>
          <p:cNvCxnSpPr/>
          <p:nvPr userDrawn="1"/>
        </p:nvCxnSpPr>
        <p:spPr>
          <a:xfrm>
            <a:off x="838200" y="1978927"/>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60"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100" i="0">
                <a:solidFill>
                  <a:schemeClr val="accent5"/>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19" name="Text Placeholder 18"/>
          <p:cNvSpPr>
            <a:spLocks noGrp="1"/>
          </p:cNvSpPr>
          <p:nvPr>
            <p:ph type="body" sz="quarter" idx="13"/>
          </p:nvPr>
        </p:nvSpPr>
        <p:spPr>
          <a:xfrm>
            <a:off x="6096001" y="5783535"/>
            <a:ext cx="5040313" cy="528998"/>
          </a:xfrm>
        </p:spPr>
        <p:txBody>
          <a:bodyPr anchor="b" anchorCtr="0">
            <a:noAutofit/>
          </a:bodyPr>
          <a:lstStyle>
            <a:lvl1pPr marL="0" indent="0" algn="r">
              <a:buFontTx/>
              <a:buNone/>
              <a:defRPr sz="1650" i="1">
                <a:solidFill>
                  <a:schemeClr val="bg1"/>
                </a:solidFill>
              </a:defRPr>
            </a:lvl1pPr>
          </a:lstStyle>
          <a:p>
            <a:pPr lvl="0"/>
            <a:r>
              <a:rPr lang="en-US"/>
              <a:t>Edit Master text styles</a:t>
            </a:r>
          </a:p>
        </p:txBody>
      </p:sp>
    </p:spTree>
    <p:extLst>
      <p:ext uri="{BB962C8B-B14F-4D97-AF65-F5344CB8AC3E}">
        <p14:creationId xmlns:p14="http://schemas.microsoft.com/office/powerpoint/2010/main" val="1466920593"/>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5"/>
            <a:ext cx="12197347"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solidFill>
                <a:schemeClr val="accent4"/>
              </a:solidFill>
            </a:endParaRPr>
          </a:p>
        </p:txBody>
      </p:sp>
      <p:sp>
        <p:nvSpPr>
          <p:cNvPr id="2" name="Rectangle 1"/>
          <p:cNvSpPr/>
          <p:nvPr userDrawn="1"/>
        </p:nvSpPr>
        <p:spPr>
          <a:xfrm>
            <a:off x="0" y="2"/>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p>
        </p:txBody>
      </p:sp>
      <p:sp>
        <p:nvSpPr>
          <p:cNvPr id="6" name="Title 1"/>
          <p:cNvSpPr>
            <a:spLocks noGrp="1"/>
          </p:cNvSpPr>
          <p:nvPr>
            <p:ph type="ctrTitle"/>
          </p:nvPr>
        </p:nvSpPr>
        <p:spPr>
          <a:xfrm>
            <a:off x="1071351" y="1992574"/>
            <a:ext cx="10065224" cy="2149523"/>
          </a:xfrm>
        </p:spPr>
        <p:txBody>
          <a:bodyPr wrap="none" anchor="t">
            <a:noAutofit/>
          </a:bodyPr>
          <a:lstStyle>
            <a:lvl1pPr algn="l">
              <a:defRPr sz="4500" b="0">
                <a:solidFill>
                  <a:schemeClr val="bg1"/>
                </a:solidFill>
              </a:defRPr>
            </a:lvl1pPr>
          </a:lstStyle>
          <a:p>
            <a:r>
              <a:rPr lang="en-US"/>
              <a:t>Click to edit Master title style</a:t>
            </a:r>
            <a:endParaRPr lang="en-GB"/>
          </a:p>
        </p:txBody>
      </p:sp>
      <p:cxnSp>
        <p:nvCxnSpPr>
          <p:cNvPr id="7" name="Straight Connector 6"/>
          <p:cNvCxnSpPr/>
          <p:nvPr userDrawn="1"/>
        </p:nvCxnSpPr>
        <p:spPr>
          <a:xfrm>
            <a:off x="838200" y="1978927"/>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60"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100" i="0">
                <a:solidFill>
                  <a:schemeClr val="accent5"/>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4" y="258042"/>
            <a:ext cx="1659793" cy="1152460"/>
          </a:xfrm>
          <a:prstGeom prst="rect">
            <a:avLst/>
          </a:prstGeom>
        </p:spPr>
      </p:pic>
      <p:sp>
        <p:nvSpPr>
          <p:cNvPr id="16" name="Text Placeholder 18"/>
          <p:cNvSpPr>
            <a:spLocks noGrp="1"/>
          </p:cNvSpPr>
          <p:nvPr>
            <p:ph type="body" sz="quarter" idx="13"/>
          </p:nvPr>
        </p:nvSpPr>
        <p:spPr>
          <a:xfrm>
            <a:off x="6096001" y="5557903"/>
            <a:ext cx="5040313" cy="528998"/>
          </a:xfrm>
        </p:spPr>
        <p:txBody>
          <a:bodyPr wrap="none">
            <a:noAutofit/>
          </a:bodyPr>
          <a:lstStyle>
            <a:lvl1pPr marL="0" indent="0" algn="r">
              <a:buFontTx/>
              <a:buNone/>
              <a:defRPr sz="1650" i="1">
                <a:solidFill>
                  <a:schemeClr val="bg1"/>
                </a:solidFill>
              </a:defRPr>
            </a:lvl1pPr>
          </a:lstStyle>
          <a:p>
            <a:pPr lvl="0"/>
            <a:r>
              <a:rPr lang="en-US"/>
              <a:t>Edit Master text styles</a:t>
            </a:r>
          </a:p>
        </p:txBody>
      </p:sp>
    </p:spTree>
    <p:extLst>
      <p:ext uri="{BB962C8B-B14F-4D97-AF65-F5344CB8AC3E}">
        <p14:creationId xmlns:p14="http://schemas.microsoft.com/office/powerpoint/2010/main" val="36138507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p>
        </p:txBody>
      </p:sp>
      <p:sp>
        <p:nvSpPr>
          <p:cNvPr id="2" name="Title 1"/>
          <p:cNvSpPr>
            <a:spLocks noGrp="1"/>
          </p:cNvSpPr>
          <p:nvPr>
            <p:ph type="ctrTitle"/>
          </p:nvPr>
        </p:nvSpPr>
        <p:spPr>
          <a:xfrm>
            <a:off x="1070190" y="1122363"/>
            <a:ext cx="10676039" cy="2387600"/>
          </a:xfrm>
        </p:spPr>
        <p:txBody>
          <a:bodyPr anchor="b">
            <a:noAutofit/>
          </a:bodyPr>
          <a:lstStyle>
            <a:lvl1pPr algn="l">
              <a:defRPr sz="4500">
                <a:solidFill>
                  <a:schemeClr val="accent5"/>
                </a:solidFill>
              </a:defRPr>
            </a:lvl1pPr>
          </a:lstStyle>
          <a:p>
            <a:r>
              <a:rPr lang="en-US"/>
              <a:t>Click to edit Master title style</a:t>
            </a:r>
            <a:endParaRPr lang="en-GB"/>
          </a:p>
        </p:txBody>
      </p:sp>
      <p:sp>
        <p:nvSpPr>
          <p:cNvPr id="3" name="Subtitle 2"/>
          <p:cNvSpPr>
            <a:spLocks noGrp="1"/>
          </p:cNvSpPr>
          <p:nvPr>
            <p:ph type="subTitle" idx="1"/>
          </p:nvPr>
        </p:nvSpPr>
        <p:spPr>
          <a:xfrm>
            <a:off x="1070190" y="3602038"/>
            <a:ext cx="10676039" cy="1655762"/>
          </a:xfrm>
        </p:spPr>
        <p:txBody>
          <a:bodyPr>
            <a:noAutofit/>
          </a:bodyPr>
          <a:lstStyle>
            <a:lvl1pPr marL="0" indent="0" algn="l">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9"/>
            <a:ext cx="1718512" cy="451153"/>
          </a:xfrm>
          <a:prstGeom prst="rect">
            <a:avLst/>
          </a:prstGeom>
        </p:spPr>
      </p:pic>
    </p:spTree>
    <p:extLst>
      <p:ext uri="{BB962C8B-B14F-4D97-AF65-F5344CB8AC3E}">
        <p14:creationId xmlns:p14="http://schemas.microsoft.com/office/powerpoint/2010/main" val="3269587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p:nvPr>
        </p:nvSpPr>
        <p:spPr>
          <a:xfrm>
            <a:off x="1077014" y="1122363"/>
            <a:ext cx="10156297" cy="2387600"/>
          </a:xfrm>
        </p:spPr>
        <p:txBody>
          <a:bodyPr anchor="b">
            <a:noAutofit/>
          </a:bodyPr>
          <a:lstStyle>
            <a:lvl1pPr algn="l">
              <a:defRPr sz="4500">
                <a:solidFill>
                  <a:schemeClr val="tx2"/>
                </a:solidFill>
              </a:defRPr>
            </a:lvl1pPr>
          </a:lstStyle>
          <a:p>
            <a:r>
              <a:rPr lang="en-US"/>
              <a:t>Click to edit Master title style</a:t>
            </a:r>
            <a:endParaRPr lang="en-GB"/>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90" y="3602038"/>
            <a:ext cx="10156297" cy="1655762"/>
          </a:xfrm>
        </p:spPr>
        <p:txBody>
          <a:bodyPr>
            <a:noAutofit/>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Tree>
    <p:extLst>
      <p:ext uri="{BB962C8B-B14F-4D97-AF65-F5344CB8AC3E}">
        <p14:creationId xmlns:p14="http://schemas.microsoft.com/office/powerpoint/2010/main" val="17571483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2"/>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4" y="1122363"/>
            <a:ext cx="10156297" cy="1240348"/>
          </a:xfrm>
        </p:spPr>
        <p:txBody>
          <a:bodyPr anchor="b">
            <a:noAutofit/>
          </a:bodyPr>
          <a:lstStyle>
            <a:lvl1pPr algn="l">
              <a:defRPr sz="4500">
                <a:solidFill>
                  <a:schemeClr val="tx2"/>
                </a:solidFill>
              </a:defRPr>
            </a:lvl1pPr>
          </a:lstStyle>
          <a:p>
            <a:r>
              <a:rPr lang="en-US"/>
              <a:t>Click to edit Master title style</a:t>
            </a:r>
            <a:endParaRPr lang="en-GB"/>
          </a:p>
        </p:txBody>
      </p:sp>
      <p:cxnSp>
        <p:nvCxnSpPr>
          <p:cNvPr id="13" name="Straight Connector 12"/>
          <p:cNvCxnSpPr/>
          <p:nvPr userDrawn="1"/>
        </p:nvCxnSpPr>
        <p:spPr>
          <a:xfrm>
            <a:off x="838200" y="2"/>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2" y="4160828"/>
            <a:ext cx="10889439" cy="1620145"/>
          </a:xfrm>
        </p:spPr>
        <p:txBody>
          <a:bodyPr>
            <a:noAutofit/>
          </a:bodyPr>
          <a:lstStyle>
            <a:lvl1pPr marL="0" indent="0" algn="l">
              <a:buNone/>
              <a:defRPr sz="105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Tree>
    <p:extLst>
      <p:ext uri="{BB962C8B-B14F-4D97-AF65-F5344CB8AC3E}">
        <p14:creationId xmlns:p14="http://schemas.microsoft.com/office/powerpoint/2010/main" val="380402606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2"/>
            <a:ext cx="12192000" cy="3428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4" y="1122363"/>
            <a:ext cx="10156297" cy="1240348"/>
          </a:xfrm>
        </p:spPr>
        <p:txBody>
          <a:bodyPr anchor="b">
            <a:noAutofit/>
          </a:bodyPr>
          <a:lstStyle>
            <a:lvl1pPr algn="l">
              <a:defRPr sz="4500">
                <a:solidFill>
                  <a:schemeClr val="accent5"/>
                </a:solidFill>
              </a:defRPr>
            </a:lvl1pPr>
          </a:lstStyle>
          <a:p>
            <a:r>
              <a:rPr lang="en-US"/>
              <a:t>Click to edit Master title style</a:t>
            </a:r>
            <a:endParaRPr lang="en-GB"/>
          </a:p>
        </p:txBody>
      </p:sp>
      <p:cxnSp>
        <p:nvCxnSpPr>
          <p:cNvPr id="13" name="Straight Connector 12"/>
          <p:cNvCxnSpPr/>
          <p:nvPr userDrawn="1"/>
        </p:nvCxnSpPr>
        <p:spPr>
          <a:xfrm>
            <a:off x="838200" y="2"/>
            <a:ext cx="0" cy="236271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2" y="4160828"/>
            <a:ext cx="10889439" cy="1620145"/>
          </a:xfrm>
        </p:spPr>
        <p:txBody>
          <a:bodyPr>
            <a:noAutofit/>
          </a:bodyPr>
          <a:lstStyle>
            <a:lvl1pPr marL="0" indent="0" algn="l">
              <a:buNone/>
              <a:defRPr sz="105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Tree>
    <p:extLst>
      <p:ext uri="{BB962C8B-B14F-4D97-AF65-F5344CB8AC3E}">
        <p14:creationId xmlns:p14="http://schemas.microsoft.com/office/powerpoint/2010/main" val="2973505123"/>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10905699" cy="3881904"/>
          </a:xfrm>
        </p:spPr>
        <p:txBody>
          <a:bodyPr>
            <a:noAutofit/>
          </a:bodyPr>
          <a:lstStyle>
            <a:lvl1pPr>
              <a:lnSpc>
                <a:spcPct val="100000"/>
              </a:lnSpc>
              <a:spcBef>
                <a:spcPts val="0"/>
              </a:spcBef>
              <a:spcAft>
                <a:spcPts val="1350"/>
              </a:spcAft>
              <a:defRPr/>
            </a:lvl1pPr>
            <a:lvl2pPr>
              <a:lnSpc>
                <a:spcPct val="100000"/>
              </a:lnSpc>
              <a:spcAft>
                <a:spcPts val="1350"/>
              </a:spcAft>
              <a:defRPr/>
            </a:lvl2pPr>
            <a:lvl3pPr>
              <a:lnSpc>
                <a:spcPct val="100000"/>
              </a:lnSpc>
              <a:spcAft>
                <a:spcPts val="1350"/>
              </a:spcAft>
              <a:defRPr/>
            </a:lvl3pPr>
            <a:lvl4pPr>
              <a:lnSpc>
                <a:spcPct val="100000"/>
              </a:lnSpc>
              <a:spcAft>
                <a:spcPts val="1350"/>
              </a:spcAft>
              <a:defRPr/>
            </a:lvl4pPr>
            <a:lvl5pPr>
              <a:lnSpc>
                <a:spcPct val="100000"/>
              </a:lnSpc>
              <a:spcAft>
                <a:spcPts val="135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7246569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9" y="1825626"/>
            <a:ext cx="5328000" cy="3906435"/>
          </a:xfrm>
        </p:spPr>
        <p:txBody>
          <a:bodyPr>
            <a:noAutofit/>
          </a:bodyPr>
          <a:lstStyle>
            <a:lvl1pPr>
              <a:spcAft>
                <a:spcPts val="1350"/>
              </a:spcAft>
              <a:defRPr/>
            </a:lvl1pPr>
            <a:lvl2pPr>
              <a:spcAft>
                <a:spcPts val="1350"/>
              </a:spcAft>
              <a:defRPr/>
            </a:lvl2pPr>
            <a:lvl3pPr>
              <a:spcAft>
                <a:spcPts val="1350"/>
              </a:spcAft>
              <a:defRPr/>
            </a:lvl3pPr>
            <a:lvl4pPr>
              <a:spcAft>
                <a:spcPts val="1350"/>
              </a:spcAft>
              <a:defRPr/>
            </a:lvl4pPr>
            <a:lvl5pPr>
              <a:spcAft>
                <a:spcPts val="135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402251" y="1825626"/>
            <a:ext cx="5328000" cy="3906435"/>
          </a:xfrm>
          <a:noFill/>
        </p:spPr>
        <p:txBody>
          <a:bodyPr>
            <a:noAutofit/>
          </a:bodyPr>
          <a:lstStyle>
            <a:lvl1pPr marL="0" indent="0">
              <a:buNone/>
              <a:defRPr/>
            </a:lvl1pPr>
          </a:lstStyle>
          <a:p>
            <a:pPr lvl="0"/>
            <a:endParaRPr lang="en-GB"/>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9" name="Straight Connector 8"/>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1111969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dirty="0"/>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dirty="0"/>
              <a:t>Edit Master text styles</a:t>
            </a:r>
          </a:p>
        </p:txBody>
      </p:sp>
    </p:spTree>
    <p:extLst>
      <p:ext uri="{BB962C8B-B14F-4D97-AF65-F5344CB8AC3E}">
        <p14:creationId xmlns:p14="http://schemas.microsoft.com/office/powerpoint/2010/main" val="1824428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9" y="1825626"/>
            <a:ext cx="5328000" cy="3906435"/>
          </a:xfrm>
        </p:spPr>
        <p:txBody>
          <a:bodyPr>
            <a:noAutofit/>
          </a:bodyPr>
          <a:lstStyle>
            <a:lvl3pPr>
              <a:spcBef>
                <a:spcPts val="0"/>
              </a:spcBef>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402251" y="1825626"/>
            <a:ext cx="5328000" cy="3906435"/>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cxnSp>
        <p:nvCxnSpPr>
          <p:cNvPr id="10" name="Straight Connector 9"/>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38719446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6"/>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81"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2"/>
          <p:cNvSpPr>
            <a:spLocks noGrp="1"/>
          </p:cNvSpPr>
          <p:nvPr>
            <p:ph sz="half" idx="14"/>
          </p:nvPr>
        </p:nvSpPr>
        <p:spPr>
          <a:xfrm>
            <a:off x="8371762"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12" name="Straight Connector 11"/>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15179344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9" y="1681163"/>
            <a:ext cx="5157787" cy="823912"/>
          </a:xfrm>
        </p:spPr>
        <p:txBody>
          <a:bodyPr wrap="square" anchor="b">
            <a:noAutofit/>
          </a:bodyPr>
          <a:lstStyle>
            <a:lvl1pPr marL="0" indent="0">
              <a:buNone/>
              <a:defRPr sz="2100" b="1">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839789" y="2505077"/>
            <a:ext cx="5157787"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1" y="1681163"/>
            <a:ext cx="5183188" cy="823912"/>
          </a:xfrm>
          <a:noFill/>
        </p:spPr>
        <p:txBody>
          <a:bodyPr wrap="square" anchor="b">
            <a:noAutofit/>
          </a:bodyPr>
          <a:lstStyle>
            <a:lvl1pPr marL="0" indent="0">
              <a:buNone/>
              <a:defRPr sz="2100" b="1">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6172201" y="2505077"/>
            <a:ext cx="5183188"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12" name="Straight Connector 11"/>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1592395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13026030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endParaRPr lang="en-GB"/>
          </a:p>
        </p:txBody>
      </p:sp>
      <p:sp>
        <p:nvSpPr>
          <p:cNvPr id="10" name="Rectangle 9"/>
          <p:cNvSpPr/>
          <p:nvPr userDrawn="1"/>
        </p:nvSpPr>
        <p:spPr>
          <a:xfrm>
            <a:off x="3214048" y="1992575"/>
            <a:ext cx="8550323"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448" y="743804"/>
            <a:ext cx="544923" cy="544923"/>
          </a:xfrm>
          <a:prstGeom prst="rect">
            <a:avLst/>
          </a:prstGeom>
        </p:spPr>
      </p:pic>
      <p:sp>
        <p:nvSpPr>
          <p:cNvPr id="3" name="Content Placeholder 2"/>
          <p:cNvSpPr>
            <a:spLocks noGrp="1"/>
          </p:cNvSpPr>
          <p:nvPr>
            <p:ph idx="1"/>
          </p:nvPr>
        </p:nvSpPr>
        <p:spPr>
          <a:xfrm>
            <a:off x="3538331" y="1992574"/>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a:t>Edit Master text styles</a:t>
            </a:r>
          </a:p>
        </p:txBody>
      </p:sp>
    </p:spTree>
    <p:extLst>
      <p:ext uri="{BB962C8B-B14F-4D97-AF65-F5344CB8AC3E}">
        <p14:creationId xmlns:p14="http://schemas.microsoft.com/office/powerpoint/2010/main" val="4053998753"/>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7" y="1825627"/>
            <a:ext cx="4926841" cy="3769957"/>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10" name="Title Placeholder 1"/>
          <p:cNvSpPr>
            <a:spLocks noGrp="1"/>
          </p:cNvSpPr>
          <p:nvPr>
            <p:ph type="title"/>
          </p:nvPr>
        </p:nvSpPr>
        <p:spPr>
          <a:xfrm>
            <a:off x="6817056" y="482862"/>
            <a:ext cx="4669267" cy="782357"/>
          </a:xfrm>
          <a:prstGeom prst="rect">
            <a:avLst/>
          </a:prstGeom>
        </p:spPr>
        <p:txBody>
          <a:bodyPr vert="horz" lIns="91440" tIns="45720" rIns="91440" bIns="0" rtlCol="0" anchor="b" anchorCtr="0">
            <a:noAutofit/>
          </a:bodyPr>
          <a:lstStyle/>
          <a:p>
            <a:r>
              <a:rPr lang="en-US"/>
              <a:t>Click to edit Master title style</a:t>
            </a:r>
            <a:endParaRPr lang="en-GB"/>
          </a:p>
        </p:txBody>
      </p:sp>
      <p:sp>
        <p:nvSpPr>
          <p:cNvPr id="7" name="Picture Placeholder 4"/>
          <p:cNvSpPr>
            <a:spLocks noGrp="1"/>
          </p:cNvSpPr>
          <p:nvPr>
            <p:ph type="pic" sz="quarter" idx="13"/>
          </p:nvPr>
        </p:nvSpPr>
        <p:spPr>
          <a:xfrm>
            <a:off x="-46382" y="-46383"/>
            <a:ext cx="6142383" cy="6964017"/>
          </a:xfrm>
          <a:solidFill>
            <a:schemeClr val="bg2"/>
          </a:solidFill>
          <a:ln w="28575">
            <a:solidFill>
              <a:schemeClr val="accent5"/>
            </a:solidFill>
          </a:ln>
        </p:spPr>
        <p:txBody>
          <a:bodyPr/>
          <a:lstStyle/>
          <a:p>
            <a:endParaRPr lang="en-GB"/>
          </a:p>
        </p:txBody>
      </p:sp>
    </p:spTree>
    <p:extLst>
      <p:ext uri="{BB962C8B-B14F-4D97-AF65-F5344CB8AC3E}">
        <p14:creationId xmlns:p14="http://schemas.microsoft.com/office/powerpoint/2010/main" val="6872527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
        <p:nvSpPr>
          <p:cNvPr id="3" name="Picture Placeholder 2"/>
          <p:cNvSpPr>
            <a:spLocks noGrp="1"/>
          </p:cNvSpPr>
          <p:nvPr>
            <p:ph type="pic" sz="quarter" idx="13"/>
          </p:nvPr>
        </p:nvSpPr>
        <p:spPr>
          <a:xfrm>
            <a:off x="970723" y="2284669"/>
            <a:ext cx="3141663" cy="2090737"/>
          </a:xfrm>
          <a:solidFill>
            <a:schemeClr val="bg2"/>
          </a:solidFill>
        </p:spPr>
        <p:txBody>
          <a:bodyPr/>
          <a:lstStyle/>
          <a:p>
            <a:endParaRPr lang="en-GB"/>
          </a:p>
        </p:txBody>
      </p:sp>
      <p:sp>
        <p:nvSpPr>
          <p:cNvPr id="11" name="Picture Placeholder 2"/>
          <p:cNvSpPr>
            <a:spLocks noGrp="1"/>
          </p:cNvSpPr>
          <p:nvPr>
            <p:ph type="pic" sz="quarter" idx="14"/>
          </p:nvPr>
        </p:nvSpPr>
        <p:spPr>
          <a:xfrm>
            <a:off x="7901453" y="2284670"/>
            <a:ext cx="3141663" cy="2090737"/>
          </a:xfrm>
          <a:solidFill>
            <a:schemeClr val="bg2"/>
          </a:solidFill>
        </p:spPr>
        <p:txBody>
          <a:bodyPr/>
          <a:lstStyle/>
          <a:p>
            <a:endParaRPr lang="en-GB"/>
          </a:p>
        </p:txBody>
      </p:sp>
      <p:sp>
        <p:nvSpPr>
          <p:cNvPr id="12" name="Picture Placeholder 2"/>
          <p:cNvSpPr>
            <a:spLocks noGrp="1"/>
          </p:cNvSpPr>
          <p:nvPr>
            <p:ph type="pic" sz="quarter" idx="15"/>
          </p:nvPr>
        </p:nvSpPr>
        <p:spPr>
          <a:xfrm>
            <a:off x="4436087" y="2284669"/>
            <a:ext cx="3141663" cy="2090737"/>
          </a:xfrm>
          <a:solidFill>
            <a:schemeClr val="bg2"/>
          </a:solidFill>
        </p:spPr>
        <p:txBody>
          <a:bodyPr/>
          <a:lstStyle/>
          <a:p>
            <a:endParaRPr lang="en-GB"/>
          </a:p>
        </p:txBody>
      </p:sp>
      <p:sp>
        <p:nvSpPr>
          <p:cNvPr id="13" name="Text Placeholder 12"/>
          <p:cNvSpPr>
            <a:spLocks noGrp="1"/>
          </p:cNvSpPr>
          <p:nvPr>
            <p:ph type="body" sz="quarter" idx="16"/>
          </p:nvPr>
        </p:nvSpPr>
        <p:spPr>
          <a:xfrm>
            <a:off x="1206774" y="4038686"/>
            <a:ext cx="2669559" cy="1524235"/>
          </a:xfrm>
          <a:solidFill>
            <a:schemeClr val="bg1"/>
          </a:solidFill>
        </p:spPr>
        <p:txBody>
          <a:bodyPr tIns="90000"/>
          <a:lstStyle>
            <a:lvl1pPr marL="0" indent="0" algn="ctr">
              <a:buNone/>
              <a:defRPr sz="1500"/>
            </a:lvl1pPr>
          </a:lstStyle>
          <a:p>
            <a:pPr lvl="0"/>
            <a:r>
              <a:rPr lang="en-US"/>
              <a:t>Edit Master text styles</a:t>
            </a:r>
          </a:p>
        </p:txBody>
      </p:sp>
      <p:sp>
        <p:nvSpPr>
          <p:cNvPr id="15" name="Text Placeholder 12"/>
          <p:cNvSpPr>
            <a:spLocks noGrp="1"/>
          </p:cNvSpPr>
          <p:nvPr>
            <p:ph type="body" sz="quarter" idx="17"/>
          </p:nvPr>
        </p:nvSpPr>
        <p:spPr>
          <a:xfrm>
            <a:off x="4672139" y="4041946"/>
            <a:ext cx="2669559" cy="1524235"/>
          </a:xfrm>
          <a:solidFill>
            <a:schemeClr val="bg1"/>
          </a:solidFill>
        </p:spPr>
        <p:txBody>
          <a:bodyPr tIns="90000"/>
          <a:lstStyle>
            <a:lvl1pPr marL="0" indent="0" algn="ctr">
              <a:buNone/>
              <a:defRPr sz="1500"/>
            </a:lvl1pPr>
          </a:lstStyle>
          <a:p>
            <a:pPr lvl="0"/>
            <a:r>
              <a:rPr lang="en-US"/>
              <a:t>Edit Master text styles</a:t>
            </a:r>
          </a:p>
        </p:txBody>
      </p:sp>
      <p:sp>
        <p:nvSpPr>
          <p:cNvPr id="16" name="Text Placeholder 12"/>
          <p:cNvSpPr>
            <a:spLocks noGrp="1"/>
          </p:cNvSpPr>
          <p:nvPr>
            <p:ph type="body" sz="quarter" idx="18"/>
          </p:nvPr>
        </p:nvSpPr>
        <p:spPr>
          <a:xfrm>
            <a:off x="8137503" y="4037439"/>
            <a:ext cx="2669559" cy="1524235"/>
          </a:xfrm>
          <a:solidFill>
            <a:schemeClr val="bg1"/>
          </a:solidFill>
        </p:spPr>
        <p:txBody>
          <a:bodyPr tIns="90000"/>
          <a:lstStyle>
            <a:lvl1pPr marL="0" indent="0" algn="ctr">
              <a:buNone/>
              <a:defRPr sz="1500"/>
            </a:lvl1pPr>
          </a:lstStyle>
          <a:p>
            <a:pPr lvl="0"/>
            <a:r>
              <a:rPr lang="en-US"/>
              <a:t>Edit Master text styles</a:t>
            </a:r>
          </a:p>
        </p:txBody>
      </p:sp>
    </p:spTree>
    <p:extLst>
      <p:ext uri="{BB962C8B-B14F-4D97-AF65-F5344CB8AC3E}">
        <p14:creationId xmlns:p14="http://schemas.microsoft.com/office/powerpoint/2010/main" val="94073522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
        <p:nvSpPr>
          <p:cNvPr id="3" name="Picture Placeholder 2"/>
          <p:cNvSpPr>
            <a:spLocks noGrp="1"/>
          </p:cNvSpPr>
          <p:nvPr>
            <p:ph type="pic" sz="quarter" idx="13"/>
          </p:nvPr>
        </p:nvSpPr>
        <p:spPr>
          <a:xfrm>
            <a:off x="3713870" y="2159957"/>
            <a:ext cx="2461591" cy="1638158"/>
          </a:xfrm>
          <a:solidFill>
            <a:schemeClr val="bg2"/>
          </a:solidFill>
        </p:spPr>
        <p:txBody>
          <a:bodyPr/>
          <a:lstStyle/>
          <a:p>
            <a:endParaRPr lang="en-GB"/>
          </a:p>
        </p:txBody>
      </p:sp>
      <p:sp>
        <p:nvSpPr>
          <p:cNvPr id="11" name="Picture Placeholder 2"/>
          <p:cNvSpPr>
            <a:spLocks noGrp="1"/>
          </p:cNvSpPr>
          <p:nvPr>
            <p:ph type="pic" sz="quarter" idx="14"/>
          </p:nvPr>
        </p:nvSpPr>
        <p:spPr>
          <a:xfrm>
            <a:off x="3713870" y="3968881"/>
            <a:ext cx="2461591" cy="1638158"/>
          </a:xfrm>
          <a:solidFill>
            <a:schemeClr val="bg2"/>
          </a:solidFill>
        </p:spPr>
        <p:txBody>
          <a:bodyPr/>
          <a:lstStyle/>
          <a:p>
            <a:endParaRPr lang="en-GB"/>
          </a:p>
        </p:txBody>
      </p:sp>
      <p:sp>
        <p:nvSpPr>
          <p:cNvPr id="12" name="Picture Placeholder 2"/>
          <p:cNvSpPr>
            <a:spLocks noGrp="1"/>
          </p:cNvSpPr>
          <p:nvPr>
            <p:ph type="pic" sz="quarter" idx="15"/>
          </p:nvPr>
        </p:nvSpPr>
        <p:spPr>
          <a:xfrm>
            <a:off x="6324549" y="2159958"/>
            <a:ext cx="2461593" cy="1638159"/>
          </a:xfrm>
          <a:solidFill>
            <a:schemeClr val="bg2"/>
          </a:solidFill>
        </p:spPr>
        <p:txBody>
          <a:bodyPr/>
          <a:lstStyle/>
          <a:p>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1500"/>
            </a:lvl1pPr>
          </a:lstStyle>
          <a:p>
            <a:pPr lvl="0"/>
            <a:r>
              <a:rPr lang="en-US"/>
              <a:t>Edit Master text styles</a:t>
            </a:r>
          </a:p>
        </p:txBody>
      </p:sp>
      <p:sp>
        <p:nvSpPr>
          <p:cNvPr id="16" name="Text Placeholder 12"/>
          <p:cNvSpPr>
            <a:spLocks noGrp="1"/>
          </p:cNvSpPr>
          <p:nvPr>
            <p:ph type="body" sz="quarter" idx="18"/>
          </p:nvPr>
        </p:nvSpPr>
        <p:spPr>
          <a:xfrm>
            <a:off x="1033617" y="2159959"/>
            <a:ext cx="2520000" cy="1638159"/>
          </a:xfrm>
          <a:noFill/>
        </p:spPr>
        <p:txBody>
          <a:bodyPr tIns="90000"/>
          <a:lstStyle>
            <a:lvl1pPr marL="0" indent="0" algn="r">
              <a:buNone/>
              <a:defRPr sz="1500"/>
            </a:lvl1pPr>
          </a:lstStyle>
          <a:p>
            <a:pPr lvl="0"/>
            <a:r>
              <a:rPr lang="en-US"/>
              <a:t>Edit Master text styles</a:t>
            </a:r>
          </a:p>
        </p:txBody>
      </p:sp>
      <p:sp>
        <p:nvSpPr>
          <p:cNvPr id="14" name="Picture Placeholder 2"/>
          <p:cNvSpPr>
            <a:spLocks noGrp="1"/>
          </p:cNvSpPr>
          <p:nvPr>
            <p:ph type="pic" sz="quarter" idx="19"/>
          </p:nvPr>
        </p:nvSpPr>
        <p:spPr>
          <a:xfrm>
            <a:off x="6324550" y="3968880"/>
            <a:ext cx="2461591" cy="1638158"/>
          </a:xfrm>
          <a:solidFill>
            <a:schemeClr val="bg2"/>
          </a:solidFill>
        </p:spPr>
        <p:txBody>
          <a:bodyPr/>
          <a:lstStyle/>
          <a:p>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1500"/>
            </a:lvl1pPr>
          </a:lstStyle>
          <a:p>
            <a:pPr lvl="0"/>
            <a:r>
              <a:rPr lang="en-US"/>
              <a:t>Edit Master text styles</a:t>
            </a:r>
          </a:p>
        </p:txBody>
      </p:sp>
      <p:sp>
        <p:nvSpPr>
          <p:cNvPr id="18" name="Text Placeholder 12"/>
          <p:cNvSpPr>
            <a:spLocks noGrp="1"/>
          </p:cNvSpPr>
          <p:nvPr>
            <p:ph type="body" sz="quarter" idx="21"/>
          </p:nvPr>
        </p:nvSpPr>
        <p:spPr>
          <a:xfrm>
            <a:off x="8966323" y="2159958"/>
            <a:ext cx="2520000" cy="1638159"/>
          </a:xfrm>
          <a:noFill/>
        </p:spPr>
        <p:txBody>
          <a:bodyPr tIns="90000"/>
          <a:lstStyle>
            <a:lvl1pPr marL="0" indent="0" algn="l">
              <a:buNone/>
              <a:defRPr sz="1500"/>
            </a:lvl1pPr>
          </a:lstStyle>
          <a:p>
            <a:pPr lvl="0"/>
            <a:r>
              <a:rPr lang="en-US"/>
              <a:t>Edit Master text styles</a:t>
            </a:r>
          </a:p>
        </p:txBody>
      </p:sp>
    </p:spTree>
    <p:extLst>
      <p:ext uri="{BB962C8B-B14F-4D97-AF65-F5344CB8AC3E}">
        <p14:creationId xmlns:p14="http://schemas.microsoft.com/office/powerpoint/2010/main" val="29577221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endParaRPr lang="en-GB"/>
          </a:p>
        </p:txBody>
      </p:sp>
      <p:sp>
        <p:nvSpPr>
          <p:cNvPr id="2" name="Title 1"/>
          <p:cNvSpPr>
            <a:spLocks noGrp="1"/>
          </p:cNvSpPr>
          <p:nvPr>
            <p:ph type="title"/>
          </p:nvPr>
        </p:nvSpPr>
        <p:spPr>
          <a:xfrm>
            <a:off x="838200" y="2646645"/>
            <a:ext cx="10515600" cy="782357"/>
          </a:xfrm>
          <a:solidFill>
            <a:schemeClr val="bg1"/>
          </a:solidFill>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a:p>
        </p:txBody>
      </p:sp>
      <p:sp>
        <p:nvSpPr>
          <p:cNvPr id="6" name="Text Placeholder 5"/>
          <p:cNvSpPr>
            <a:spLocks noGrp="1"/>
          </p:cNvSpPr>
          <p:nvPr>
            <p:ph type="body" sz="quarter" idx="14"/>
          </p:nvPr>
        </p:nvSpPr>
        <p:spPr>
          <a:xfrm>
            <a:off x="838200" y="3630615"/>
            <a:ext cx="10515600" cy="2035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5580229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Tree>
    <p:extLst>
      <p:ext uri="{BB962C8B-B14F-4D97-AF65-F5344CB8AC3E}">
        <p14:creationId xmlns:p14="http://schemas.microsoft.com/office/powerpoint/2010/main" val="3191385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1122363"/>
            <a:ext cx="10676038" cy="2387600"/>
          </a:xfrm>
        </p:spPr>
        <p:txBody>
          <a:bodyPr anchor="b">
            <a:noAutofit/>
          </a:bodyPr>
          <a:lstStyle>
            <a:lvl1pPr algn="l">
              <a:defRPr sz="6000">
                <a:solidFill>
                  <a:schemeClr val="accent5"/>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Tree>
    <p:extLst>
      <p:ext uri="{BB962C8B-B14F-4D97-AF65-F5344CB8AC3E}">
        <p14:creationId xmlns:p14="http://schemas.microsoft.com/office/powerpoint/2010/main" val="3788699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p:nvPr>
        </p:nvSpPr>
        <p:spPr>
          <a:xfrm>
            <a:off x="1077013" y="1122363"/>
            <a:ext cx="10156297" cy="2387600"/>
          </a:xfrm>
        </p:spPr>
        <p:txBody>
          <a:bodyPr anchor="b">
            <a:noAutofit/>
          </a:bodyPr>
          <a:lstStyle>
            <a:lvl1pPr algn="l">
              <a:defRPr sz="6000">
                <a:solidFill>
                  <a:schemeClr val="tx2"/>
                </a:solidFill>
              </a:defRPr>
            </a:lvl1pPr>
          </a:lstStyle>
          <a:p>
            <a:r>
              <a:rPr lang="en-US" dirty="0"/>
              <a:t>Click to edit Master title style</a:t>
            </a:r>
            <a:endParaRPr lang="en-GB" dirty="0"/>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932509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tx2"/>
                </a:solidFill>
              </a:defRPr>
            </a:lvl1pPr>
          </a:lstStyle>
          <a:p>
            <a:r>
              <a:rPr lang="en-US" dirty="0"/>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16886048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accent5"/>
                </a:solidFill>
              </a:defRPr>
            </a:lvl1pPr>
          </a:lstStyle>
          <a:p>
            <a:r>
              <a:rPr lang="en-US" dirty="0"/>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2588339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3042341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9" name="Straight Connector 8"/>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2803839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21" Type="http://schemas.openxmlformats.org/officeDocument/2006/relationships/image" Target="../media/image1.png"/><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theme" Target="../theme/theme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dirty="0"/>
          </a:p>
        </p:txBody>
      </p:sp>
      <p:pic>
        <p:nvPicPr>
          <p:cNvPr id="7" name="Picture 6"/>
          <p:cNvPicPr>
            <a:picLocks noChangeAspect="1"/>
          </p:cNvPicPr>
          <p:nvPr userDrawn="1"/>
        </p:nvPicPr>
        <p:blipFill>
          <a:blip r:embed="rId22" cstate="print">
            <a:extLst>
              <a:ext uri="{28A0092B-C50C-407E-A947-70E740481C1C}">
                <a14:useLocalDpi xmlns:a14="http://schemas.microsoft.com/office/drawing/2010/main"/>
              </a:ext>
            </a:extLst>
          </a:blip>
          <a:stretch>
            <a:fillRect/>
          </a:stretch>
        </p:blipFill>
        <p:spPr>
          <a:xfrm>
            <a:off x="10033852" y="6045988"/>
            <a:ext cx="1715733" cy="450423"/>
          </a:xfrm>
          <a:prstGeom prst="rect">
            <a:avLst/>
          </a:prstGeom>
        </p:spPr>
      </p:pic>
    </p:spTree>
    <p:extLst>
      <p:ext uri="{BB962C8B-B14F-4D97-AF65-F5344CB8AC3E}">
        <p14:creationId xmlns:p14="http://schemas.microsoft.com/office/powerpoint/2010/main" val="459720850"/>
      </p:ext>
    </p:extLst>
  </p:cSld>
  <p:clrMap bg1="lt1" tx1="dk1" bg2="lt2" tx2="dk2" accent1="accent1" accent2="accent2" accent3="accent3" accent4="accent4" accent5="accent5" accent6="accent6" hlink="hlink" folHlink="folHlink"/>
  <p:sldLayoutIdLst>
    <p:sldLayoutId id="2147483656" r:id="rId1"/>
    <p:sldLayoutId id="2147483662" r:id="rId2"/>
    <p:sldLayoutId id="2147483657" r:id="rId3"/>
    <p:sldLayoutId id="2147483649" r:id="rId4"/>
    <p:sldLayoutId id="2147483651" r:id="rId5"/>
    <p:sldLayoutId id="2147483669" r:id="rId6"/>
    <p:sldLayoutId id="2147483670" r:id="rId7"/>
    <p:sldLayoutId id="2147483650" r:id="rId8"/>
    <p:sldLayoutId id="2147483660" r:id="rId9"/>
    <p:sldLayoutId id="2147483652" r:id="rId10"/>
    <p:sldLayoutId id="2147483661" r:id="rId11"/>
    <p:sldLayoutId id="2147483653" r:id="rId12"/>
    <p:sldLayoutId id="2147483654" r:id="rId13"/>
    <p:sldLayoutId id="2147483659" r:id="rId14"/>
    <p:sldLayoutId id="2147483658" r:id="rId15"/>
    <p:sldLayoutId id="2147483666" r:id="rId16"/>
    <p:sldLayoutId id="2147483667" r:id="rId17"/>
    <p:sldLayoutId id="2147483668" r:id="rId18"/>
    <p:sldLayoutId id="2147483655" r:id="rId19"/>
    <p:sldLayoutId id="2147483691" r:id="rId20"/>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2"/>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4"/>
          </p:nvPr>
        </p:nvSpPr>
        <p:spPr>
          <a:xfrm>
            <a:off x="838200" y="6131288"/>
            <a:ext cx="2743200" cy="365125"/>
          </a:xfrm>
          <a:prstGeom prst="rect">
            <a:avLst/>
          </a:prstGeom>
        </p:spPr>
        <p:txBody>
          <a:bodyPr vert="horz" lIns="91440" tIns="45720" rIns="91440" bIns="45720" rtlCol="0" anchor="ctr">
            <a:noAutofit/>
          </a:bodyPr>
          <a:lstStyle>
            <a:lvl1pPr algn="l">
              <a:defRPr sz="900">
                <a:solidFill>
                  <a:schemeClr val="tx1">
                    <a:tint val="75000"/>
                  </a:schemeClr>
                </a:solidFill>
              </a:defRPr>
            </a:lvl1pPr>
          </a:lstStyle>
          <a:p>
            <a:fld id="{F46C79FD-C571-418B-AB0F-5EE936C85276}" type="slidenum">
              <a:rPr lang="en-GB" smtClean="0"/>
              <a:pPr/>
              <a:t>‹#›</a:t>
            </a:fld>
            <a:endParaRPr lang="en-GB"/>
          </a:p>
        </p:txBody>
      </p:sp>
      <p:pic>
        <p:nvPicPr>
          <p:cNvPr id="7" name="Picture 6"/>
          <p:cNvPicPr>
            <a:picLocks noChangeAspect="1"/>
          </p:cNvPicPr>
          <p:nvPr userDrawn="1"/>
        </p:nvPicPr>
        <p:blipFill>
          <a:blip r:embed="rId21" cstate="print">
            <a:extLst>
              <a:ext uri="{28A0092B-C50C-407E-A947-70E740481C1C}">
                <a14:useLocalDpi xmlns:a14="http://schemas.microsoft.com/office/drawing/2010/main"/>
              </a:ext>
            </a:extLst>
          </a:blip>
          <a:stretch>
            <a:fillRect/>
          </a:stretch>
        </p:blipFill>
        <p:spPr>
          <a:xfrm>
            <a:off x="10033852" y="6045990"/>
            <a:ext cx="1715733" cy="450423"/>
          </a:xfrm>
          <a:prstGeom prst="rect">
            <a:avLst/>
          </a:prstGeom>
        </p:spPr>
      </p:pic>
    </p:spTree>
    <p:extLst>
      <p:ext uri="{BB962C8B-B14F-4D97-AF65-F5344CB8AC3E}">
        <p14:creationId xmlns:p14="http://schemas.microsoft.com/office/powerpoint/2010/main" val="476033696"/>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Lst>
  <p:hf hdr="0" ftr="0" dt="0"/>
  <p:txStyles>
    <p:titleStyle>
      <a:lvl1pPr algn="l" defTabSz="685800" rtl="0" eaLnBrk="1" latinLnBrk="0" hangingPunct="1">
        <a:lnSpc>
          <a:spcPct val="90000"/>
        </a:lnSpc>
        <a:spcBef>
          <a:spcPct val="0"/>
        </a:spcBef>
        <a:buNone/>
        <a:defRPr sz="3000" kern="1200">
          <a:solidFill>
            <a:schemeClr val="tx2"/>
          </a:solidFill>
          <a:latin typeface="+mj-lt"/>
          <a:ea typeface="+mj-ea"/>
          <a:cs typeface="+mj-cs"/>
        </a:defRPr>
      </a:lvl1pPr>
    </p:titleStyle>
    <p:bodyStyle>
      <a:lvl1pPr marL="171450" indent="-171450" algn="l" defTabSz="685800" rtl="0" eaLnBrk="1" latinLnBrk="0" hangingPunct="1">
        <a:lnSpc>
          <a:spcPct val="100000"/>
        </a:lnSpc>
        <a:spcBef>
          <a:spcPts val="0"/>
        </a:spcBef>
        <a:spcAft>
          <a:spcPts val="1350"/>
        </a:spcAft>
        <a:buClr>
          <a:schemeClr val="tx2"/>
        </a:buClr>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11.xml"/><Relationship Id="rId5" Type="http://schemas.openxmlformats.org/officeDocument/2006/relationships/chart" Target="../charts/chart3.xml"/><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notesSlide" Target="../notesSlides/notesSlide7.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slideLayout" Target="../slideLayouts/slideLayout13.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1.xml"/><Relationship Id="rId4" Type="http://schemas.openxmlformats.org/officeDocument/2006/relationships/image" Target="../media/image22.png"/></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1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34.png"/><Relationship Id="rId1" Type="http://schemas.openxmlformats.org/officeDocument/2006/relationships/slideLayout" Target="../slideLayouts/slideLayout1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2.xml"/><Relationship Id="rId5" Type="http://schemas.openxmlformats.org/officeDocument/2006/relationships/image" Target="../media/image41.png"/><Relationship Id="rId4" Type="http://schemas.openxmlformats.org/officeDocument/2006/relationships/image" Target="../media/image40.png"/></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7.xml"/><Relationship Id="rId5" Type="http://schemas.openxmlformats.org/officeDocument/2006/relationships/image" Target="../media/image45.png"/><Relationship Id="rId4" Type="http://schemas.openxmlformats.org/officeDocument/2006/relationships/image" Target="../media/image44.png"/></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6.xml"/><Relationship Id="rId4" Type="http://schemas.openxmlformats.org/officeDocument/2006/relationships/image" Target="../media/image48.pn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14.png"/><Relationship Id="rId4" Type="http://schemas.openxmlformats.org/officeDocument/2006/relationships/diagramLayout" Target="../diagrams/layout1.xml"/><Relationship Id="rId9" Type="http://schemas.openxmlformats.org/officeDocument/2006/relationships/image" Target="../media/image13.png"/></Relationships>
</file>

<file path=ppt/slides/_rels/slide50.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DE196-9C7B-DEE7-E767-19C445F0E895}"/>
              </a:ext>
            </a:extLst>
          </p:cNvPr>
          <p:cNvSpPr>
            <a:spLocks noGrp="1"/>
          </p:cNvSpPr>
          <p:nvPr>
            <p:ph type="ctrTitle"/>
          </p:nvPr>
        </p:nvSpPr>
        <p:spPr/>
        <p:txBody>
          <a:bodyPr/>
          <a:lstStyle/>
          <a:p>
            <a:r>
              <a:rPr lang="en-GB" b="1" dirty="0">
                <a:effectLst/>
                <a:latin typeface="+mn-lt"/>
                <a:ea typeface="Times New Roman" panose="02020603050405020304" pitchFamily="18" charset="0"/>
                <a:cs typeface="Times New Roman" panose="02020603050405020304" pitchFamily="18" charset="0"/>
              </a:rPr>
              <a:t>Auditing in a new environment for first</a:t>
            </a:r>
            <a:br>
              <a:rPr lang="en-GB" b="1" dirty="0">
                <a:effectLst/>
                <a:latin typeface="+mn-lt"/>
                <a:ea typeface="Times New Roman" panose="02020603050405020304" pitchFamily="18" charset="0"/>
                <a:cs typeface="Times New Roman" panose="02020603050405020304" pitchFamily="18" charset="0"/>
              </a:rPr>
            </a:br>
            <a:r>
              <a:rPr lang="en-GB" b="1" dirty="0">
                <a:effectLst/>
                <a:latin typeface="+mn-lt"/>
                <a:ea typeface="Times New Roman" panose="02020603050405020304" pitchFamily="18" charset="0"/>
                <a:cs typeface="Times New Roman" panose="02020603050405020304" pitchFamily="18" charset="0"/>
              </a:rPr>
              <a:t>level controls</a:t>
            </a:r>
            <a:endParaRPr lang="en-IE" dirty="0"/>
          </a:p>
        </p:txBody>
      </p:sp>
      <p:pic>
        <p:nvPicPr>
          <p:cNvPr id="5" name="Picture Placeholder 4">
            <a:extLst>
              <a:ext uri="{FF2B5EF4-FFF2-40B4-BE49-F238E27FC236}">
                <a16:creationId xmlns:a16="http://schemas.microsoft.com/office/drawing/2014/main" id="{3A145AB0-47AF-2F7A-F9B2-FFAB4593AC8C}"/>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t="25944"/>
          <a:stretch/>
        </p:blipFill>
        <p:spPr>
          <a:xfrm>
            <a:off x="0" y="3379233"/>
            <a:ext cx="12252355" cy="3502891"/>
          </a:xfrm>
        </p:spPr>
      </p:pic>
      <p:sp>
        <p:nvSpPr>
          <p:cNvPr id="7" name="Subtitle 6">
            <a:extLst>
              <a:ext uri="{FF2B5EF4-FFF2-40B4-BE49-F238E27FC236}">
                <a16:creationId xmlns:a16="http://schemas.microsoft.com/office/drawing/2014/main" id="{065E5B57-EA03-47DF-318E-3A565C4A44A1}"/>
              </a:ext>
            </a:extLst>
          </p:cNvPr>
          <p:cNvSpPr>
            <a:spLocks noGrp="1"/>
          </p:cNvSpPr>
          <p:nvPr>
            <p:ph type="subTitle" idx="1"/>
          </p:nvPr>
        </p:nvSpPr>
        <p:spPr/>
        <p:txBody>
          <a:bodyPr/>
          <a:lstStyle/>
          <a:p>
            <a:endParaRPr lang="en-IE"/>
          </a:p>
        </p:txBody>
      </p:sp>
      <p:sp>
        <p:nvSpPr>
          <p:cNvPr id="9" name="Text Placeholder 8">
            <a:extLst>
              <a:ext uri="{FF2B5EF4-FFF2-40B4-BE49-F238E27FC236}">
                <a16:creationId xmlns:a16="http://schemas.microsoft.com/office/drawing/2014/main" id="{4DBCF08D-FF87-666E-E3E1-C8213611C9C5}"/>
              </a:ext>
            </a:extLst>
          </p:cNvPr>
          <p:cNvSpPr>
            <a:spLocks noGrp="1"/>
          </p:cNvSpPr>
          <p:nvPr>
            <p:ph type="body" sz="quarter" idx="13"/>
          </p:nvPr>
        </p:nvSpPr>
        <p:spPr/>
        <p:txBody>
          <a:bodyPr/>
          <a:lstStyle/>
          <a:p>
            <a:endParaRPr lang="en-IE"/>
          </a:p>
        </p:txBody>
      </p:sp>
      <p:pic>
        <p:nvPicPr>
          <p:cNvPr id="10" name="Picture Placeholder 4">
            <a:extLst>
              <a:ext uri="{FF2B5EF4-FFF2-40B4-BE49-F238E27FC236}">
                <a16:creationId xmlns:a16="http://schemas.microsoft.com/office/drawing/2014/main" id="{A32768E0-99BF-19E6-FB61-698C2B9CA45A}"/>
              </a:ext>
            </a:extLst>
          </p:cNvPr>
          <p:cNvPicPr>
            <a:picLocks noChangeAspect="1"/>
          </p:cNvPicPr>
          <p:nvPr/>
        </p:nvPicPr>
        <p:blipFill rotWithShape="1">
          <a:blip r:embed="rId2">
            <a:extLst>
              <a:ext uri="{28A0092B-C50C-407E-A947-70E740481C1C}">
                <a14:useLocalDpi xmlns:a14="http://schemas.microsoft.com/office/drawing/2010/main" val="0"/>
              </a:ext>
            </a:extLst>
          </a:blip>
          <a:srcRect t="25944"/>
          <a:stretch/>
        </p:blipFill>
        <p:spPr>
          <a:xfrm>
            <a:off x="-22215" y="3564357"/>
            <a:ext cx="12252355" cy="3502891"/>
          </a:xfrm>
          <a:prstGeom prst="rect">
            <a:avLst/>
          </a:prstGeom>
        </p:spPr>
      </p:pic>
      <p:sp>
        <p:nvSpPr>
          <p:cNvPr id="3" name="Rectangle 2">
            <a:extLst>
              <a:ext uri="{FF2B5EF4-FFF2-40B4-BE49-F238E27FC236}">
                <a16:creationId xmlns:a16="http://schemas.microsoft.com/office/drawing/2014/main" id="{7D3732B8-1D7D-C86D-6EDF-5C0EBD079773}"/>
              </a:ext>
            </a:extLst>
          </p:cNvPr>
          <p:cNvSpPr/>
          <p:nvPr/>
        </p:nvSpPr>
        <p:spPr>
          <a:xfrm>
            <a:off x="1743371" y="4204076"/>
            <a:ext cx="5271322" cy="1569660"/>
          </a:xfrm>
          <a:prstGeom prst="rect">
            <a:avLst/>
          </a:prstGeom>
        </p:spPr>
        <p:txBody>
          <a:bodyPr wrap="square">
            <a:spAutoFit/>
          </a:bodyPr>
          <a:lstStyle/>
          <a:p>
            <a:r>
              <a:rPr lang="en-US" sz="2400" dirty="0">
                <a:solidFill>
                  <a:srgbClr val="176490"/>
                </a:solidFill>
                <a:latin typeface="+mj-lt"/>
              </a:rPr>
              <a:t>Miriam Fernandez </a:t>
            </a:r>
            <a:r>
              <a:rPr lang="en-US" sz="2400" dirty="0" err="1">
                <a:solidFill>
                  <a:srgbClr val="176490"/>
                </a:solidFill>
                <a:latin typeface="+mj-lt"/>
              </a:rPr>
              <a:t>Jutz</a:t>
            </a:r>
            <a:endParaRPr lang="en-US" sz="2400" dirty="0">
              <a:solidFill>
                <a:srgbClr val="176490"/>
              </a:solidFill>
              <a:latin typeface="+mj-lt"/>
            </a:endParaRPr>
          </a:p>
          <a:p>
            <a:r>
              <a:rPr lang="en-US" sz="2400" dirty="0">
                <a:solidFill>
                  <a:srgbClr val="176490"/>
                </a:solidFill>
                <a:latin typeface="+mj-lt"/>
              </a:rPr>
              <a:t>Oana </a:t>
            </a:r>
            <a:r>
              <a:rPr lang="en-US" sz="2400" dirty="0" err="1">
                <a:solidFill>
                  <a:srgbClr val="176490"/>
                </a:solidFill>
                <a:latin typeface="+mj-lt"/>
              </a:rPr>
              <a:t>Mantog</a:t>
            </a:r>
            <a:endParaRPr lang="en-US" sz="2400" dirty="0">
              <a:solidFill>
                <a:srgbClr val="176490"/>
              </a:solidFill>
              <a:latin typeface="+mj-lt"/>
            </a:endParaRPr>
          </a:p>
          <a:p>
            <a:endParaRPr lang="en-US" sz="2400" dirty="0">
              <a:solidFill>
                <a:srgbClr val="176490"/>
              </a:solidFill>
              <a:latin typeface="+mj-lt"/>
            </a:endParaRPr>
          </a:p>
          <a:p>
            <a:endParaRPr lang="en-US" sz="2400" dirty="0">
              <a:solidFill>
                <a:srgbClr val="176490"/>
              </a:solidFill>
              <a:latin typeface="+mj-lt"/>
            </a:endParaRPr>
          </a:p>
        </p:txBody>
      </p:sp>
    </p:spTree>
    <p:extLst>
      <p:ext uri="{BB962C8B-B14F-4D97-AF65-F5344CB8AC3E}">
        <p14:creationId xmlns:p14="http://schemas.microsoft.com/office/powerpoint/2010/main" val="10499313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a:t>What is an adequate level of control?</a:t>
            </a:r>
            <a:endParaRPr lang="en-GB" dirty="0"/>
          </a:p>
        </p:txBody>
      </p:sp>
      <p:graphicFrame>
        <p:nvGraphicFramePr>
          <p:cNvPr id="12" name="Content Placeholder 11"/>
          <p:cNvGraphicFramePr>
            <a:graphicFrameLocks noGrp="1"/>
          </p:cNvGraphicFramePr>
          <p:nvPr>
            <p:ph sz="half" idx="1"/>
            <p:extLst>
              <p:ext uri="{D42A27DB-BD31-4B8C-83A1-F6EECF244321}">
                <p14:modId xmlns:p14="http://schemas.microsoft.com/office/powerpoint/2010/main" val="661678163"/>
              </p:ext>
            </p:extLst>
          </p:nvPr>
        </p:nvGraphicFramePr>
        <p:xfrm>
          <a:off x="970722" y="2132252"/>
          <a:ext cx="2878526" cy="290561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Content Placeholder 11"/>
          <p:cNvGraphicFramePr>
            <a:graphicFrameLocks noGrp="1"/>
          </p:cNvGraphicFramePr>
          <p:nvPr>
            <p:ph sz="half" idx="1"/>
            <p:extLst>
              <p:ext uri="{D42A27DB-BD31-4B8C-83A1-F6EECF244321}">
                <p14:modId xmlns:p14="http://schemas.microsoft.com/office/powerpoint/2010/main" val="536849111"/>
              </p:ext>
            </p:extLst>
          </p:nvPr>
        </p:nvGraphicFramePr>
        <p:xfrm>
          <a:off x="4598013" y="2136781"/>
          <a:ext cx="2891778" cy="291899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Content Placeholder 11"/>
          <p:cNvGraphicFramePr>
            <a:graphicFrameLocks noGrp="1"/>
          </p:cNvGraphicFramePr>
          <p:nvPr>
            <p:ph sz="half" idx="1"/>
            <p:extLst>
              <p:ext uri="{D42A27DB-BD31-4B8C-83A1-F6EECF244321}">
                <p14:modId xmlns:p14="http://schemas.microsoft.com/office/powerpoint/2010/main" val="3070273703"/>
              </p:ext>
            </p:extLst>
          </p:nvPr>
        </p:nvGraphicFramePr>
        <p:xfrm>
          <a:off x="8238556" y="2185760"/>
          <a:ext cx="2825518" cy="2852110"/>
        </p:xfrm>
        <a:graphic>
          <a:graphicData uri="http://schemas.openxmlformats.org/drawingml/2006/chart">
            <c:chart xmlns:c="http://schemas.openxmlformats.org/drawingml/2006/chart" xmlns:r="http://schemas.openxmlformats.org/officeDocument/2006/relationships" r:id="rId5"/>
          </a:graphicData>
        </a:graphic>
      </p:graphicFrame>
      <p:sp>
        <p:nvSpPr>
          <p:cNvPr id="15" name="TextBox 14"/>
          <p:cNvSpPr txBox="1"/>
          <p:nvPr/>
        </p:nvSpPr>
        <p:spPr>
          <a:xfrm>
            <a:off x="1761287" y="3413340"/>
            <a:ext cx="1526926" cy="646331"/>
          </a:xfrm>
          <a:prstGeom prst="rect">
            <a:avLst/>
          </a:prstGeom>
          <a:noFill/>
        </p:spPr>
        <p:txBody>
          <a:bodyPr wrap="square" rtlCol="0">
            <a:spAutoFit/>
          </a:bodyPr>
          <a:lstStyle/>
          <a:p>
            <a:pPr algn="ctr"/>
            <a:r>
              <a:rPr lang="en-IE" sz="3600" b="1" dirty="0">
                <a:solidFill>
                  <a:schemeClr val="tx2"/>
                </a:solidFill>
              </a:rPr>
              <a:t>20%</a:t>
            </a:r>
            <a:endParaRPr lang="en-GB" sz="3600" b="1" dirty="0">
              <a:solidFill>
                <a:schemeClr val="tx2"/>
              </a:solidFill>
            </a:endParaRPr>
          </a:p>
        </p:txBody>
      </p:sp>
      <p:sp>
        <p:nvSpPr>
          <p:cNvPr id="16" name="TextBox 15"/>
          <p:cNvSpPr txBox="1"/>
          <p:nvPr/>
        </p:nvSpPr>
        <p:spPr>
          <a:xfrm>
            <a:off x="5465059" y="3428999"/>
            <a:ext cx="1526926" cy="646331"/>
          </a:xfrm>
          <a:prstGeom prst="rect">
            <a:avLst/>
          </a:prstGeom>
          <a:noFill/>
        </p:spPr>
        <p:txBody>
          <a:bodyPr wrap="square" rtlCol="0">
            <a:spAutoFit/>
          </a:bodyPr>
          <a:lstStyle/>
          <a:p>
            <a:pPr algn="ctr"/>
            <a:r>
              <a:rPr lang="en-IE" sz="3600" b="1" dirty="0">
                <a:solidFill>
                  <a:schemeClr val="tx2"/>
                </a:solidFill>
              </a:rPr>
              <a:t>55%</a:t>
            </a:r>
            <a:endParaRPr lang="en-GB" sz="3600" b="1" dirty="0">
              <a:solidFill>
                <a:schemeClr val="tx2"/>
              </a:solidFill>
            </a:endParaRPr>
          </a:p>
        </p:txBody>
      </p:sp>
      <p:sp>
        <p:nvSpPr>
          <p:cNvPr id="17" name="TextBox 16"/>
          <p:cNvSpPr txBox="1"/>
          <p:nvPr/>
        </p:nvSpPr>
        <p:spPr>
          <a:xfrm>
            <a:off x="8903787" y="3413339"/>
            <a:ext cx="1526926" cy="646331"/>
          </a:xfrm>
          <a:prstGeom prst="rect">
            <a:avLst/>
          </a:prstGeom>
          <a:noFill/>
        </p:spPr>
        <p:txBody>
          <a:bodyPr wrap="square" rtlCol="0">
            <a:spAutoFit/>
          </a:bodyPr>
          <a:lstStyle/>
          <a:p>
            <a:pPr algn="ctr"/>
            <a:r>
              <a:rPr lang="en-IE" sz="3600" b="1" dirty="0">
                <a:solidFill>
                  <a:schemeClr val="tx2"/>
                </a:solidFill>
              </a:rPr>
              <a:t>75%</a:t>
            </a:r>
            <a:endParaRPr lang="en-GB" sz="3600" b="1" dirty="0">
              <a:solidFill>
                <a:schemeClr val="tx2"/>
              </a:solidFill>
            </a:endParaRPr>
          </a:p>
        </p:txBody>
      </p:sp>
      <p:sp>
        <p:nvSpPr>
          <p:cNvPr id="3" name="TextBox 2">
            <a:extLst>
              <a:ext uri="{FF2B5EF4-FFF2-40B4-BE49-F238E27FC236}">
                <a16:creationId xmlns:a16="http://schemas.microsoft.com/office/drawing/2014/main" id="{E5530270-C738-9FB4-ECEF-73610318CB03}"/>
              </a:ext>
            </a:extLst>
          </p:cNvPr>
          <p:cNvSpPr txBox="1"/>
          <p:nvPr/>
        </p:nvSpPr>
        <p:spPr>
          <a:xfrm>
            <a:off x="2678805" y="5471178"/>
            <a:ext cx="7294249" cy="646331"/>
          </a:xfrm>
          <a:prstGeom prst="rect">
            <a:avLst/>
          </a:prstGeom>
          <a:noFill/>
        </p:spPr>
        <p:txBody>
          <a:bodyPr wrap="square">
            <a:spAutoFit/>
          </a:bodyPr>
          <a:lstStyle/>
          <a:p>
            <a:pPr algn="just">
              <a:spcAft>
                <a:spcPts val="1200"/>
              </a:spcAft>
            </a:pPr>
            <a:r>
              <a:rPr lang="en-US" sz="3600" dirty="0">
                <a:solidFill>
                  <a:srgbClr val="00B050"/>
                </a:solidFill>
                <a:latin typeface="Calibri" panose="020F0502020204030204" pitchFamily="34" charset="0"/>
              </a:rPr>
              <a:t>A shift in the burden of verifications? </a:t>
            </a:r>
          </a:p>
        </p:txBody>
      </p:sp>
    </p:spTree>
    <p:extLst>
      <p:ext uri="{BB962C8B-B14F-4D97-AF65-F5344CB8AC3E}">
        <p14:creationId xmlns:p14="http://schemas.microsoft.com/office/powerpoint/2010/main" val="9944930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9455"/>
            <a:ext cx="10515600" cy="782357"/>
          </a:xfrm>
        </p:spPr>
        <p:txBody>
          <a:bodyPr/>
          <a:lstStyle/>
          <a:p>
            <a:r>
              <a:rPr lang="en-IE" dirty="0"/>
              <a:t>Extrapolation. Stratification. </a:t>
            </a:r>
            <a:endParaRPr lang="en-GB" dirty="0"/>
          </a:p>
        </p:txBody>
      </p:sp>
      <p:grpSp>
        <p:nvGrpSpPr>
          <p:cNvPr id="97" name="Group 96"/>
          <p:cNvGrpSpPr/>
          <p:nvPr/>
        </p:nvGrpSpPr>
        <p:grpSpPr>
          <a:xfrm>
            <a:off x="1841326" y="1377863"/>
            <a:ext cx="8333158" cy="4659681"/>
            <a:chOff x="970722" y="1608718"/>
            <a:chExt cx="8713209" cy="4866971"/>
          </a:xfrm>
        </p:grpSpPr>
        <p:grpSp>
          <p:nvGrpSpPr>
            <p:cNvPr id="3" name="Group 12"/>
            <p:cNvGrpSpPr>
              <a:grpSpLocks/>
            </p:cNvGrpSpPr>
            <p:nvPr/>
          </p:nvGrpSpPr>
          <p:grpSpPr bwMode="auto">
            <a:xfrm>
              <a:off x="1529282" y="4783337"/>
              <a:ext cx="1398898" cy="470191"/>
              <a:chOff x="300" y="872"/>
              <a:chExt cx="1847" cy="499"/>
            </a:xfrm>
            <a:solidFill>
              <a:schemeClr val="bg1"/>
            </a:solidFill>
          </p:grpSpPr>
          <p:sp>
            <p:nvSpPr>
              <p:cNvPr id="4" name="Text Box 10"/>
              <p:cNvSpPr txBox="1">
                <a:spLocks noChangeArrowheads="1"/>
              </p:cNvSpPr>
              <p:nvPr/>
            </p:nvSpPr>
            <p:spPr bwMode="auto">
              <a:xfrm>
                <a:off x="300" y="872"/>
                <a:ext cx="1847" cy="199"/>
              </a:xfrm>
              <a:prstGeom prst="rect">
                <a:avLst/>
              </a:prstGeom>
              <a:solidFill>
                <a:schemeClr val="tx2"/>
              </a:solidFill>
              <a:ln w="12700" algn="ctr">
                <a:solidFill>
                  <a:schemeClr val="tx2"/>
                </a:solidFill>
                <a:miter lim="800000"/>
                <a:headEnd/>
                <a:tailEnd type="none" w="sm" len="med"/>
              </a:ln>
            </p:spPr>
            <p:txBody>
              <a:bodyPr lIns="36000" tIns="36000" rIns="36000" bIns="36000" anchor="ctr" anchorCtr="1"/>
              <a:lstStyle/>
              <a:p>
                <a:pPr defTabSz="957263">
                  <a:defRPr/>
                </a:pPr>
                <a:endParaRPr lang="en-US" sz="1400" b="1" dirty="0">
                  <a:solidFill>
                    <a:schemeClr val="bg1"/>
                  </a:solidFill>
                  <a:latin typeface="Arial" charset="0"/>
                  <a:cs typeface="Arial" charset="0"/>
                </a:endParaRPr>
              </a:p>
            </p:txBody>
          </p:sp>
          <p:sp>
            <p:nvSpPr>
              <p:cNvPr id="5" name="Rectangle 4"/>
              <p:cNvSpPr>
                <a:spLocks noChangeArrowheads="1"/>
              </p:cNvSpPr>
              <p:nvPr/>
            </p:nvSpPr>
            <p:spPr bwMode="auto">
              <a:xfrm>
                <a:off x="300" y="1070"/>
                <a:ext cx="1847" cy="301"/>
              </a:xfrm>
              <a:prstGeom prst="rect">
                <a:avLst/>
              </a:prstGeom>
              <a:grpFill/>
              <a:ln w="12700" algn="ctr">
                <a:solidFill>
                  <a:schemeClr val="tx2"/>
                </a:solidFill>
                <a:miter lim="800000"/>
                <a:headEnd/>
                <a:tailEnd/>
              </a:ln>
            </p:spPr>
            <p:txBody>
              <a:bodyPr lIns="36000" tIns="36000" rIns="36000" bIns="36000" anchor="ctr"/>
              <a:lstStyle/>
              <a:p>
                <a:pPr marL="359623" indent="-359623" defTabSz="957998">
                  <a:lnSpc>
                    <a:spcPct val="106000"/>
                  </a:lnSpc>
                  <a:spcBef>
                    <a:spcPts val="1344"/>
                  </a:spcBef>
                  <a:spcAft>
                    <a:spcPts val="0"/>
                  </a:spcAft>
                  <a:defRPr/>
                </a:pPr>
                <a:r>
                  <a:rPr lang="en-US" sz="1400" dirty="0">
                    <a:latin typeface="Arial"/>
                  </a:rPr>
                  <a:t>Services</a:t>
                </a:r>
              </a:p>
            </p:txBody>
          </p:sp>
        </p:grpSp>
        <p:grpSp>
          <p:nvGrpSpPr>
            <p:cNvPr id="6" name="Group 12"/>
            <p:cNvGrpSpPr>
              <a:grpSpLocks/>
            </p:cNvGrpSpPr>
            <p:nvPr/>
          </p:nvGrpSpPr>
          <p:grpSpPr bwMode="auto">
            <a:xfrm>
              <a:off x="1529282" y="5393581"/>
              <a:ext cx="1398898" cy="470190"/>
              <a:chOff x="300" y="872"/>
              <a:chExt cx="1847" cy="499"/>
            </a:xfrm>
            <a:solidFill>
              <a:schemeClr val="bg1"/>
            </a:solidFill>
          </p:grpSpPr>
          <p:sp>
            <p:nvSpPr>
              <p:cNvPr id="7" name="Text Box 10"/>
              <p:cNvSpPr txBox="1">
                <a:spLocks noChangeArrowheads="1"/>
              </p:cNvSpPr>
              <p:nvPr/>
            </p:nvSpPr>
            <p:spPr bwMode="auto">
              <a:xfrm>
                <a:off x="300" y="872"/>
                <a:ext cx="1847" cy="199"/>
              </a:xfrm>
              <a:prstGeom prst="rect">
                <a:avLst/>
              </a:prstGeom>
              <a:solidFill>
                <a:schemeClr val="tx2"/>
              </a:solidFill>
              <a:ln w="12700" algn="ctr">
                <a:solidFill>
                  <a:schemeClr val="tx2"/>
                </a:solidFill>
                <a:miter lim="800000"/>
                <a:headEnd/>
                <a:tailEnd type="none" w="sm" len="med"/>
              </a:ln>
            </p:spPr>
            <p:txBody>
              <a:bodyPr lIns="36000" tIns="36000" rIns="36000" bIns="36000" anchor="ctr" anchorCtr="1"/>
              <a:lstStyle/>
              <a:p>
                <a:pPr defTabSz="957263">
                  <a:defRPr/>
                </a:pPr>
                <a:endParaRPr lang="en-US" sz="1400" b="1" dirty="0">
                  <a:solidFill>
                    <a:schemeClr val="bg1"/>
                  </a:solidFill>
                  <a:latin typeface="Arial" charset="0"/>
                  <a:cs typeface="Arial" charset="0"/>
                </a:endParaRPr>
              </a:p>
            </p:txBody>
          </p:sp>
          <p:sp>
            <p:nvSpPr>
              <p:cNvPr id="8" name="Rectangle 7"/>
              <p:cNvSpPr>
                <a:spLocks noChangeArrowheads="1"/>
              </p:cNvSpPr>
              <p:nvPr/>
            </p:nvSpPr>
            <p:spPr bwMode="auto">
              <a:xfrm>
                <a:off x="300" y="1070"/>
                <a:ext cx="1847" cy="301"/>
              </a:xfrm>
              <a:prstGeom prst="rect">
                <a:avLst/>
              </a:prstGeom>
              <a:grpFill/>
              <a:ln w="12700" algn="ctr">
                <a:solidFill>
                  <a:schemeClr val="tx2"/>
                </a:solidFill>
                <a:miter lim="800000"/>
                <a:headEnd/>
                <a:tailEnd/>
              </a:ln>
            </p:spPr>
            <p:txBody>
              <a:bodyPr lIns="36000" tIns="36000" rIns="36000" bIns="36000" anchor="ctr"/>
              <a:lstStyle/>
              <a:p>
                <a:pPr marL="359623" indent="-359623" defTabSz="957998">
                  <a:lnSpc>
                    <a:spcPct val="106000"/>
                  </a:lnSpc>
                  <a:spcBef>
                    <a:spcPts val="1344"/>
                  </a:spcBef>
                  <a:spcAft>
                    <a:spcPts val="0"/>
                  </a:spcAft>
                  <a:defRPr/>
                </a:pPr>
                <a:r>
                  <a:rPr lang="en-US" sz="1400" dirty="0">
                    <a:latin typeface="Arial"/>
                  </a:rPr>
                  <a:t>Indirect costs </a:t>
                </a:r>
              </a:p>
            </p:txBody>
          </p:sp>
        </p:grpSp>
        <p:grpSp>
          <p:nvGrpSpPr>
            <p:cNvPr id="9" name="Group 12"/>
            <p:cNvGrpSpPr>
              <a:grpSpLocks/>
            </p:cNvGrpSpPr>
            <p:nvPr/>
          </p:nvGrpSpPr>
          <p:grpSpPr bwMode="auto">
            <a:xfrm>
              <a:off x="1529282" y="6005496"/>
              <a:ext cx="1398898" cy="470190"/>
              <a:chOff x="300" y="872"/>
              <a:chExt cx="1847" cy="499"/>
            </a:xfrm>
            <a:solidFill>
              <a:schemeClr val="bg1"/>
            </a:solidFill>
          </p:grpSpPr>
          <p:sp>
            <p:nvSpPr>
              <p:cNvPr id="10" name="Text Box 10"/>
              <p:cNvSpPr txBox="1">
                <a:spLocks noChangeArrowheads="1"/>
              </p:cNvSpPr>
              <p:nvPr/>
            </p:nvSpPr>
            <p:spPr bwMode="auto">
              <a:xfrm>
                <a:off x="300" y="872"/>
                <a:ext cx="1847" cy="199"/>
              </a:xfrm>
              <a:prstGeom prst="rect">
                <a:avLst/>
              </a:prstGeom>
              <a:solidFill>
                <a:schemeClr val="tx2"/>
              </a:solidFill>
              <a:ln w="12700" algn="ctr">
                <a:solidFill>
                  <a:schemeClr val="tx2"/>
                </a:solidFill>
                <a:miter lim="800000"/>
                <a:headEnd/>
                <a:tailEnd type="none" w="sm" len="med"/>
              </a:ln>
            </p:spPr>
            <p:txBody>
              <a:bodyPr lIns="36000" tIns="36000" rIns="36000" bIns="36000" anchor="ctr" anchorCtr="1"/>
              <a:lstStyle/>
              <a:p>
                <a:pPr defTabSz="957263">
                  <a:defRPr/>
                </a:pPr>
                <a:endParaRPr lang="en-US" sz="1400" b="1" dirty="0">
                  <a:solidFill>
                    <a:schemeClr val="bg1"/>
                  </a:solidFill>
                  <a:latin typeface="Arial" charset="0"/>
                  <a:cs typeface="Arial" charset="0"/>
                </a:endParaRPr>
              </a:p>
            </p:txBody>
          </p:sp>
          <p:sp>
            <p:nvSpPr>
              <p:cNvPr id="11" name="Rectangle 10"/>
              <p:cNvSpPr>
                <a:spLocks noChangeArrowheads="1"/>
              </p:cNvSpPr>
              <p:nvPr/>
            </p:nvSpPr>
            <p:spPr bwMode="auto">
              <a:xfrm>
                <a:off x="300" y="1070"/>
                <a:ext cx="1847" cy="301"/>
              </a:xfrm>
              <a:prstGeom prst="rect">
                <a:avLst/>
              </a:prstGeom>
              <a:grpFill/>
              <a:ln w="12700" algn="ctr">
                <a:solidFill>
                  <a:schemeClr val="tx2"/>
                </a:solidFill>
                <a:miter lim="800000"/>
                <a:headEnd/>
                <a:tailEnd/>
              </a:ln>
            </p:spPr>
            <p:txBody>
              <a:bodyPr lIns="36000" tIns="36000" rIns="36000" bIns="36000" anchor="ctr"/>
              <a:lstStyle/>
              <a:p>
                <a:pPr marL="359623" indent="-359623" defTabSz="957998">
                  <a:lnSpc>
                    <a:spcPct val="106000"/>
                  </a:lnSpc>
                  <a:spcBef>
                    <a:spcPts val="1344"/>
                  </a:spcBef>
                  <a:spcAft>
                    <a:spcPts val="0"/>
                  </a:spcAft>
                  <a:defRPr/>
                </a:pPr>
                <a:r>
                  <a:rPr lang="en-US" sz="1400" dirty="0">
                    <a:latin typeface="Arial"/>
                  </a:rPr>
                  <a:t>Staff</a:t>
                </a:r>
              </a:p>
            </p:txBody>
          </p:sp>
        </p:grpSp>
        <p:grpSp>
          <p:nvGrpSpPr>
            <p:cNvPr id="12" name="Group 12"/>
            <p:cNvGrpSpPr>
              <a:grpSpLocks/>
            </p:cNvGrpSpPr>
            <p:nvPr>
              <p:custDataLst>
                <p:tags r:id="rId1"/>
              </p:custDataLst>
            </p:nvPr>
          </p:nvGrpSpPr>
          <p:grpSpPr bwMode="auto">
            <a:xfrm>
              <a:off x="2771450" y="2412376"/>
              <a:ext cx="1400566" cy="470190"/>
              <a:chOff x="300" y="872"/>
              <a:chExt cx="1847" cy="499"/>
            </a:xfrm>
            <a:solidFill>
              <a:schemeClr val="bg1"/>
            </a:solidFill>
          </p:grpSpPr>
          <p:sp>
            <p:nvSpPr>
              <p:cNvPr id="13" name="Text Box 10"/>
              <p:cNvSpPr txBox="1">
                <a:spLocks noChangeArrowheads="1"/>
              </p:cNvSpPr>
              <p:nvPr/>
            </p:nvSpPr>
            <p:spPr bwMode="auto">
              <a:xfrm>
                <a:off x="300" y="872"/>
                <a:ext cx="1847" cy="199"/>
              </a:xfrm>
              <a:prstGeom prst="rect">
                <a:avLst/>
              </a:prstGeom>
              <a:solidFill>
                <a:schemeClr val="accent4"/>
              </a:solidFill>
              <a:ln w="12700" algn="ctr">
                <a:solidFill>
                  <a:schemeClr val="tx2"/>
                </a:solidFill>
                <a:miter lim="800000"/>
                <a:headEnd/>
                <a:tailEnd type="none" w="sm" len="med"/>
              </a:ln>
            </p:spPr>
            <p:txBody>
              <a:bodyPr lIns="36000" tIns="36000" rIns="36000" bIns="36000" anchor="ctr" anchorCtr="1"/>
              <a:lstStyle>
                <a:defPPr>
                  <a:defRPr lang="en-US"/>
                </a:defPPr>
                <a:lvl1pPr defTabSz="957263">
                  <a:defRPr sz="1200" b="1">
                    <a:solidFill>
                      <a:schemeClr val="bg1"/>
                    </a:solidFill>
                    <a:latin typeface="Arial" charset="0"/>
                    <a:cs typeface="Arial" charset="0"/>
                  </a:defRPr>
                </a:lvl1pPr>
              </a:lstStyle>
              <a:p>
                <a:endParaRPr lang="en-US" sz="1400" dirty="0"/>
              </a:p>
            </p:txBody>
          </p:sp>
          <p:sp>
            <p:nvSpPr>
              <p:cNvPr id="14" name="Rectangle 13"/>
              <p:cNvSpPr>
                <a:spLocks noChangeArrowheads="1"/>
              </p:cNvSpPr>
              <p:nvPr/>
            </p:nvSpPr>
            <p:spPr bwMode="auto">
              <a:xfrm>
                <a:off x="300" y="1070"/>
                <a:ext cx="1847" cy="301"/>
              </a:xfrm>
              <a:prstGeom prst="rect">
                <a:avLst/>
              </a:prstGeom>
              <a:grpFill/>
              <a:ln w="12700" algn="ctr">
                <a:solidFill>
                  <a:schemeClr val="tx2"/>
                </a:solidFill>
                <a:miter lim="800000"/>
                <a:headEnd/>
                <a:tailEnd/>
              </a:ln>
            </p:spPr>
            <p:txBody>
              <a:bodyPr lIns="36000" tIns="36000" rIns="36000" bIns="36000" anchor="ctr"/>
              <a:lstStyle/>
              <a:p>
                <a:pPr marL="359623" indent="-359623" defTabSz="957998">
                  <a:lnSpc>
                    <a:spcPct val="106000"/>
                  </a:lnSpc>
                  <a:spcBef>
                    <a:spcPts val="1344"/>
                  </a:spcBef>
                  <a:spcAft>
                    <a:spcPts val="0"/>
                  </a:spcAft>
                  <a:defRPr/>
                </a:pPr>
                <a:r>
                  <a:rPr lang="en-US" sz="1400" dirty="0">
                    <a:latin typeface="Arial"/>
                  </a:rPr>
                  <a:t>Operation 1</a:t>
                </a:r>
              </a:p>
            </p:txBody>
          </p:sp>
        </p:grpSp>
        <p:grpSp>
          <p:nvGrpSpPr>
            <p:cNvPr id="15" name="Group 12"/>
            <p:cNvGrpSpPr>
              <a:grpSpLocks/>
            </p:cNvGrpSpPr>
            <p:nvPr>
              <p:custDataLst>
                <p:tags r:id="rId2"/>
              </p:custDataLst>
            </p:nvPr>
          </p:nvGrpSpPr>
          <p:grpSpPr bwMode="auto">
            <a:xfrm>
              <a:off x="6121138" y="2412378"/>
              <a:ext cx="1400566" cy="470191"/>
              <a:chOff x="300" y="872"/>
              <a:chExt cx="1847" cy="499"/>
            </a:xfrm>
            <a:solidFill>
              <a:schemeClr val="bg1"/>
            </a:solidFill>
          </p:grpSpPr>
          <p:sp>
            <p:nvSpPr>
              <p:cNvPr id="16" name="Text Box 10"/>
              <p:cNvSpPr txBox="1">
                <a:spLocks noChangeArrowheads="1"/>
              </p:cNvSpPr>
              <p:nvPr/>
            </p:nvSpPr>
            <p:spPr bwMode="auto">
              <a:xfrm>
                <a:off x="300" y="872"/>
                <a:ext cx="1847" cy="199"/>
              </a:xfrm>
              <a:prstGeom prst="rect">
                <a:avLst/>
              </a:prstGeom>
              <a:solidFill>
                <a:schemeClr val="accent4"/>
              </a:solidFill>
              <a:ln w="12700" algn="ctr">
                <a:solidFill>
                  <a:schemeClr val="tx2"/>
                </a:solidFill>
                <a:miter lim="800000"/>
                <a:headEnd/>
                <a:tailEnd type="none" w="sm" len="med"/>
              </a:ln>
            </p:spPr>
            <p:txBody>
              <a:bodyPr lIns="36000" tIns="36000" rIns="36000" bIns="36000" anchor="ctr" anchorCtr="1"/>
              <a:lstStyle>
                <a:defPPr>
                  <a:defRPr lang="en-US"/>
                </a:defPPr>
                <a:lvl1pPr defTabSz="957263">
                  <a:defRPr sz="1200" b="1">
                    <a:solidFill>
                      <a:schemeClr val="bg1"/>
                    </a:solidFill>
                    <a:latin typeface="Arial" charset="0"/>
                    <a:cs typeface="Arial" charset="0"/>
                  </a:defRPr>
                </a:lvl1pPr>
              </a:lstStyle>
              <a:p>
                <a:endParaRPr lang="en-US" sz="1400" dirty="0"/>
              </a:p>
            </p:txBody>
          </p:sp>
          <p:sp>
            <p:nvSpPr>
              <p:cNvPr id="17" name="Rectangle 16"/>
              <p:cNvSpPr>
                <a:spLocks noChangeArrowheads="1"/>
              </p:cNvSpPr>
              <p:nvPr/>
            </p:nvSpPr>
            <p:spPr bwMode="auto">
              <a:xfrm>
                <a:off x="300" y="1070"/>
                <a:ext cx="1847" cy="301"/>
              </a:xfrm>
              <a:prstGeom prst="rect">
                <a:avLst/>
              </a:prstGeom>
              <a:grpFill/>
              <a:ln w="12700" algn="ctr">
                <a:solidFill>
                  <a:schemeClr val="tx2"/>
                </a:solidFill>
                <a:miter lim="800000"/>
                <a:headEnd/>
                <a:tailEnd/>
              </a:ln>
            </p:spPr>
            <p:txBody>
              <a:bodyPr lIns="36000" tIns="36000" rIns="36000" bIns="36000" anchor="ctr"/>
              <a:lstStyle/>
              <a:p>
                <a:pPr marL="359623" indent="-359623" defTabSz="957998">
                  <a:lnSpc>
                    <a:spcPct val="106000"/>
                  </a:lnSpc>
                  <a:spcBef>
                    <a:spcPts val="1344"/>
                  </a:spcBef>
                  <a:spcAft>
                    <a:spcPts val="0"/>
                  </a:spcAft>
                  <a:defRPr/>
                </a:pPr>
                <a:r>
                  <a:rPr lang="en-US" sz="1400" dirty="0">
                    <a:latin typeface="Arial"/>
                    <a:cs typeface="+mn-cs"/>
                  </a:rPr>
                  <a:t>Operation 2</a:t>
                </a:r>
              </a:p>
            </p:txBody>
          </p:sp>
        </p:grpSp>
        <p:grpSp>
          <p:nvGrpSpPr>
            <p:cNvPr id="18" name="Group 12"/>
            <p:cNvGrpSpPr>
              <a:grpSpLocks/>
            </p:cNvGrpSpPr>
            <p:nvPr>
              <p:custDataLst>
                <p:tags r:id="rId3"/>
              </p:custDataLst>
            </p:nvPr>
          </p:nvGrpSpPr>
          <p:grpSpPr bwMode="auto">
            <a:xfrm>
              <a:off x="970722" y="3239377"/>
              <a:ext cx="1543957" cy="793654"/>
              <a:chOff x="300" y="872"/>
              <a:chExt cx="1847" cy="842"/>
            </a:xfrm>
            <a:solidFill>
              <a:schemeClr val="bg1"/>
            </a:solidFill>
          </p:grpSpPr>
          <p:sp>
            <p:nvSpPr>
              <p:cNvPr id="19" name="Text Box 10"/>
              <p:cNvSpPr txBox="1">
                <a:spLocks noChangeArrowheads="1"/>
              </p:cNvSpPr>
              <p:nvPr/>
            </p:nvSpPr>
            <p:spPr bwMode="auto">
              <a:xfrm>
                <a:off x="300" y="872"/>
                <a:ext cx="1847" cy="199"/>
              </a:xfrm>
              <a:prstGeom prst="rect">
                <a:avLst/>
              </a:prstGeom>
              <a:solidFill>
                <a:schemeClr val="accent4"/>
              </a:solidFill>
              <a:ln w="12700" algn="ctr">
                <a:solidFill>
                  <a:schemeClr val="tx2"/>
                </a:solidFill>
                <a:miter lim="800000"/>
                <a:headEnd/>
                <a:tailEnd type="none" w="sm" len="med"/>
              </a:ln>
            </p:spPr>
            <p:txBody>
              <a:bodyPr lIns="36000" tIns="36000" rIns="36000" bIns="36000" anchor="ctr" anchorCtr="1"/>
              <a:lstStyle>
                <a:defPPr>
                  <a:defRPr lang="en-US"/>
                </a:defPPr>
                <a:lvl1pPr defTabSz="957263">
                  <a:defRPr sz="1200" b="1">
                    <a:solidFill>
                      <a:schemeClr val="bg1"/>
                    </a:solidFill>
                    <a:latin typeface="Arial" charset="0"/>
                    <a:cs typeface="Arial" charset="0"/>
                  </a:defRPr>
                </a:lvl1pPr>
              </a:lstStyle>
              <a:p>
                <a:endParaRPr lang="en-US" sz="1400" dirty="0"/>
              </a:p>
            </p:txBody>
          </p:sp>
          <p:sp>
            <p:nvSpPr>
              <p:cNvPr id="20" name="Rectangle 19"/>
              <p:cNvSpPr>
                <a:spLocks noChangeArrowheads="1"/>
              </p:cNvSpPr>
              <p:nvPr/>
            </p:nvSpPr>
            <p:spPr bwMode="auto">
              <a:xfrm>
                <a:off x="300" y="1070"/>
                <a:ext cx="1847" cy="644"/>
              </a:xfrm>
              <a:prstGeom prst="rect">
                <a:avLst/>
              </a:prstGeom>
              <a:grpFill/>
              <a:ln w="12700" algn="ctr">
                <a:solidFill>
                  <a:schemeClr val="tx2"/>
                </a:solidFill>
                <a:miter lim="800000"/>
                <a:headEnd/>
                <a:tailEnd/>
              </a:ln>
            </p:spPr>
            <p:txBody>
              <a:bodyPr lIns="36000" tIns="36000" rIns="36000" bIns="36000" anchor="ctr"/>
              <a:lstStyle/>
              <a:p>
                <a:pPr marL="359623" indent="-359623" defTabSz="957998">
                  <a:lnSpc>
                    <a:spcPct val="106000"/>
                  </a:lnSpc>
                  <a:spcBef>
                    <a:spcPts val="1344"/>
                  </a:spcBef>
                  <a:spcAft>
                    <a:spcPts val="0"/>
                  </a:spcAft>
                  <a:defRPr/>
                </a:pPr>
                <a:r>
                  <a:rPr lang="en-US" sz="1400" dirty="0">
                    <a:latin typeface="Arial"/>
                  </a:rPr>
                  <a:t>Payment claim 1</a:t>
                </a:r>
              </a:p>
            </p:txBody>
          </p:sp>
        </p:grpSp>
        <p:grpSp>
          <p:nvGrpSpPr>
            <p:cNvPr id="21" name="Group 12"/>
            <p:cNvGrpSpPr>
              <a:grpSpLocks/>
            </p:cNvGrpSpPr>
            <p:nvPr>
              <p:custDataLst>
                <p:tags r:id="rId4"/>
              </p:custDataLst>
            </p:nvPr>
          </p:nvGrpSpPr>
          <p:grpSpPr bwMode="auto">
            <a:xfrm>
              <a:off x="5474209" y="3239377"/>
              <a:ext cx="1545624" cy="793654"/>
              <a:chOff x="300" y="872"/>
              <a:chExt cx="1847" cy="842"/>
            </a:xfrm>
            <a:solidFill>
              <a:schemeClr val="bg1"/>
            </a:solidFill>
          </p:grpSpPr>
          <p:sp>
            <p:nvSpPr>
              <p:cNvPr id="22" name="Text Box 10"/>
              <p:cNvSpPr txBox="1">
                <a:spLocks noChangeArrowheads="1"/>
              </p:cNvSpPr>
              <p:nvPr/>
            </p:nvSpPr>
            <p:spPr bwMode="auto">
              <a:xfrm>
                <a:off x="300" y="872"/>
                <a:ext cx="1847" cy="199"/>
              </a:xfrm>
              <a:prstGeom prst="rect">
                <a:avLst/>
              </a:prstGeom>
              <a:solidFill>
                <a:schemeClr val="accent4"/>
              </a:solidFill>
              <a:ln w="12700" algn="ctr">
                <a:solidFill>
                  <a:schemeClr val="tx2"/>
                </a:solidFill>
                <a:miter lim="800000"/>
                <a:headEnd/>
                <a:tailEnd type="none" w="sm" len="med"/>
              </a:ln>
            </p:spPr>
            <p:txBody>
              <a:bodyPr lIns="36000" tIns="36000" rIns="36000" bIns="36000" anchor="ctr" anchorCtr="1"/>
              <a:lstStyle>
                <a:defPPr>
                  <a:defRPr lang="en-US"/>
                </a:defPPr>
                <a:lvl1pPr defTabSz="957263">
                  <a:defRPr sz="1200" b="1">
                    <a:solidFill>
                      <a:schemeClr val="bg1"/>
                    </a:solidFill>
                    <a:latin typeface="Arial" charset="0"/>
                    <a:cs typeface="Arial" charset="0"/>
                  </a:defRPr>
                </a:lvl1pPr>
              </a:lstStyle>
              <a:p>
                <a:endParaRPr lang="en-US" sz="1400" dirty="0"/>
              </a:p>
            </p:txBody>
          </p:sp>
          <p:sp>
            <p:nvSpPr>
              <p:cNvPr id="23" name="Rectangle 22"/>
              <p:cNvSpPr>
                <a:spLocks noChangeArrowheads="1"/>
              </p:cNvSpPr>
              <p:nvPr/>
            </p:nvSpPr>
            <p:spPr bwMode="auto">
              <a:xfrm>
                <a:off x="300" y="1070"/>
                <a:ext cx="1847" cy="644"/>
              </a:xfrm>
              <a:prstGeom prst="rect">
                <a:avLst/>
              </a:prstGeom>
              <a:grpFill/>
              <a:ln w="12700" algn="ctr">
                <a:solidFill>
                  <a:schemeClr val="tx2"/>
                </a:solidFill>
                <a:miter lim="800000"/>
                <a:headEnd/>
                <a:tailEnd/>
              </a:ln>
            </p:spPr>
            <p:txBody>
              <a:bodyPr lIns="36000" tIns="36000" rIns="36000" bIns="36000" anchor="ctr"/>
              <a:lstStyle/>
              <a:p>
                <a:pPr marL="359623" indent="-359623" defTabSz="957998">
                  <a:lnSpc>
                    <a:spcPct val="106000"/>
                  </a:lnSpc>
                  <a:spcBef>
                    <a:spcPts val="1344"/>
                  </a:spcBef>
                  <a:spcAft>
                    <a:spcPts val="0"/>
                  </a:spcAft>
                  <a:defRPr/>
                </a:pPr>
                <a:r>
                  <a:rPr lang="en-US" sz="1400" dirty="0">
                    <a:latin typeface="Arial"/>
                  </a:rPr>
                  <a:t>Payment claim 1</a:t>
                </a:r>
              </a:p>
            </p:txBody>
          </p:sp>
        </p:grpSp>
        <p:grpSp>
          <p:nvGrpSpPr>
            <p:cNvPr id="24" name="Group 12"/>
            <p:cNvGrpSpPr>
              <a:grpSpLocks/>
            </p:cNvGrpSpPr>
            <p:nvPr>
              <p:custDataLst>
                <p:tags r:id="rId5"/>
              </p:custDataLst>
            </p:nvPr>
          </p:nvGrpSpPr>
          <p:grpSpPr bwMode="auto">
            <a:xfrm>
              <a:off x="3214962" y="3239377"/>
              <a:ext cx="1543957" cy="793654"/>
              <a:chOff x="300" y="872"/>
              <a:chExt cx="1847" cy="842"/>
            </a:xfrm>
            <a:solidFill>
              <a:schemeClr val="bg1"/>
            </a:solidFill>
          </p:grpSpPr>
          <p:sp>
            <p:nvSpPr>
              <p:cNvPr id="25" name="Text Box 10"/>
              <p:cNvSpPr txBox="1">
                <a:spLocks noChangeArrowheads="1"/>
              </p:cNvSpPr>
              <p:nvPr/>
            </p:nvSpPr>
            <p:spPr bwMode="auto">
              <a:xfrm>
                <a:off x="300" y="872"/>
                <a:ext cx="1847" cy="199"/>
              </a:xfrm>
              <a:prstGeom prst="rect">
                <a:avLst/>
              </a:prstGeom>
              <a:solidFill>
                <a:schemeClr val="accent4"/>
              </a:solidFill>
              <a:ln w="12700" algn="ctr">
                <a:solidFill>
                  <a:schemeClr val="tx2"/>
                </a:solidFill>
                <a:miter lim="800000"/>
                <a:headEnd/>
                <a:tailEnd type="none" w="sm" len="med"/>
              </a:ln>
            </p:spPr>
            <p:txBody>
              <a:bodyPr lIns="36000" tIns="36000" rIns="36000" bIns="36000" anchor="ctr" anchorCtr="1"/>
              <a:lstStyle>
                <a:defPPr>
                  <a:defRPr lang="en-US"/>
                </a:defPPr>
                <a:lvl1pPr defTabSz="957263">
                  <a:defRPr sz="1200" b="1">
                    <a:solidFill>
                      <a:schemeClr val="bg1"/>
                    </a:solidFill>
                    <a:latin typeface="Arial" charset="0"/>
                    <a:cs typeface="Arial" charset="0"/>
                  </a:defRPr>
                </a:lvl1pPr>
              </a:lstStyle>
              <a:p>
                <a:endParaRPr lang="en-US" sz="1400" dirty="0"/>
              </a:p>
            </p:txBody>
          </p:sp>
          <p:sp>
            <p:nvSpPr>
              <p:cNvPr id="26" name="Rectangle 25"/>
              <p:cNvSpPr>
                <a:spLocks noChangeArrowheads="1"/>
              </p:cNvSpPr>
              <p:nvPr/>
            </p:nvSpPr>
            <p:spPr bwMode="auto">
              <a:xfrm>
                <a:off x="300" y="1070"/>
                <a:ext cx="1847" cy="644"/>
              </a:xfrm>
              <a:prstGeom prst="rect">
                <a:avLst/>
              </a:prstGeom>
              <a:grpFill/>
              <a:ln w="12700" algn="ctr">
                <a:solidFill>
                  <a:schemeClr val="tx2"/>
                </a:solidFill>
                <a:miter lim="800000"/>
                <a:headEnd/>
                <a:tailEnd/>
              </a:ln>
            </p:spPr>
            <p:txBody>
              <a:bodyPr lIns="36000" tIns="36000" rIns="36000" bIns="36000" anchor="ctr"/>
              <a:lstStyle/>
              <a:p>
                <a:pPr marL="359623" indent="-359623" defTabSz="957998">
                  <a:lnSpc>
                    <a:spcPct val="106000"/>
                  </a:lnSpc>
                  <a:spcBef>
                    <a:spcPts val="1344"/>
                  </a:spcBef>
                  <a:spcAft>
                    <a:spcPts val="0"/>
                  </a:spcAft>
                  <a:defRPr/>
                </a:pPr>
                <a:r>
                  <a:rPr lang="en-US" sz="1400" dirty="0">
                    <a:latin typeface="Arial"/>
                  </a:rPr>
                  <a:t>Payment claim 2</a:t>
                </a:r>
              </a:p>
            </p:txBody>
          </p:sp>
        </p:grpSp>
        <p:grpSp>
          <p:nvGrpSpPr>
            <p:cNvPr id="27" name="Group 12"/>
            <p:cNvGrpSpPr>
              <a:grpSpLocks/>
            </p:cNvGrpSpPr>
            <p:nvPr>
              <p:custDataLst>
                <p:tags r:id="rId6"/>
              </p:custDataLst>
            </p:nvPr>
          </p:nvGrpSpPr>
          <p:grpSpPr bwMode="auto">
            <a:xfrm>
              <a:off x="7730121" y="3239377"/>
              <a:ext cx="1543957" cy="793654"/>
              <a:chOff x="300" y="872"/>
              <a:chExt cx="1847" cy="842"/>
            </a:xfrm>
            <a:solidFill>
              <a:schemeClr val="bg1"/>
            </a:solidFill>
          </p:grpSpPr>
          <p:sp>
            <p:nvSpPr>
              <p:cNvPr id="28" name="Text Box 10"/>
              <p:cNvSpPr txBox="1">
                <a:spLocks noChangeArrowheads="1"/>
              </p:cNvSpPr>
              <p:nvPr/>
            </p:nvSpPr>
            <p:spPr bwMode="auto">
              <a:xfrm>
                <a:off x="300" y="872"/>
                <a:ext cx="1847" cy="199"/>
              </a:xfrm>
              <a:prstGeom prst="rect">
                <a:avLst/>
              </a:prstGeom>
              <a:solidFill>
                <a:schemeClr val="accent4"/>
              </a:solidFill>
              <a:ln w="12700" algn="ctr">
                <a:solidFill>
                  <a:schemeClr val="tx2"/>
                </a:solidFill>
                <a:miter lim="800000"/>
                <a:headEnd/>
                <a:tailEnd type="none" w="sm" len="med"/>
              </a:ln>
            </p:spPr>
            <p:txBody>
              <a:bodyPr lIns="36000" tIns="36000" rIns="36000" bIns="36000" anchor="ctr" anchorCtr="1"/>
              <a:lstStyle>
                <a:defPPr>
                  <a:defRPr lang="en-US"/>
                </a:defPPr>
                <a:lvl1pPr defTabSz="957263">
                  <a:defRPr sz="1200" b="1">
                    <a:solidFill>
                      <a:schemeClr val="bg1"/>
                    </a:solidFill>
                    <a:latin typeface="Arial" charset="0"/>
                    <a:cs typeface="Arial" charset="0"/>
                  </a:defRPr>
                </a:lvl1pPr>
              </a:lstStyle>
              <a:p>
                <a:endParaRPr lang="en-US" sz="1400" dirty="0"/>
              </a:p>
            </p:txBody>
          </p:sp>
          <p:sp>
            <p:nvSpPr>
              <p:cNvPr id="29" name="Rectangle 28"/>
              <p:cNvSpPr>
                <a:spLocks noChangeArrowheads="1"/>
              </p:cNvSpPr>
              <p:nvPr/>
            </p:nvSpPr>
            <p:spPr bwMode="auto">
              <a:xfrm>
                <a:off x="300" y="1070"/>
                <a:ext cx="1847" cy="644"/>
              </a:xfrm>
              <a:prstGeom prst="rect">
                <a:avLst/>
              </a:prstGeom>
              <a:grpFill/>
              <a:ln w="12700" algn="ctr">
                <a:solidFill>
                  <a:schemeClr val="tx2"/>
                </a:solidFill>
                <a:miter lim="800000"/>
                <a:headEnd/>
                <a:tailEnd/>
              </a:ln>
            </p:spPr>
            <p:txBody>
              <a:bodyPr lIns="36000" tIns="36000" rIns="36000" bIns="36000" anchor="ctr"/>
              <a:lstStyle/>
              <a:p>
                <a:pPr marL="359623" indent="-359623" defTabSz="957998">
                  <a:lnSpc>
                    <a:spcPct val="106000"/>
                  </a:lnSpc>
                  <a:spcBef>
                    <a:spcPts val="1344"/>
                  </a:spcBef>
                  <a:spcAft>
                    <a:spcPts val="0"/>
                  </a:spcAft>
                  <a:defRPr/>
                </a:pPr>
                <a:r>
                  <a:rPr lang="en-US" sz="1400" dirty="0">
                    <a:latin typeface="Arial"/>
                  </a:rPr>
                  <a:t>Payment claim 2 </a:t>
                </a:r>
              </a:p>
            </p:txBody>
          </p:sp>
        </p:grpSp>
        <p:grpSp>
          <p:nvGrpSpPr>
            <p:cNvPr id="30" name="Group 12"/>
            <p:cNvGrpSpPr>
              <a:grpSpLocks/>
            </p:cNvGrpSpPr>
            <p:nvPr>
              <p:custDataLst>
                <p:tags r:id="rId7"/>
              </p:custDataLst>
            </p:nvPr>
          </p:nvGrpSpPr>
          <p:grpSpPr bwMode="auto">
            <a:xfrm>
              <a:off x="4307071" y="1608718"/>
              <a:ext cx="1545624" cy="793654"/>
              <a:chOff x="300" y="872"/>
              <a:chExt cx="1847" cy="842"/>
            </a:xfrm>
            <a:solidFill>
              <a:schemeClr val="bg1"/>
            </a:solidFill>
          </p:grpSpPr>
          <p:sp>
            <p:nvSpPr>
              <p:cNvPr id="31" name="Text Box 10"/>
              <p:cNvSpPr txBox="1">
                <a:spLocks noChangeArrowheads="1"/>
              </p:cNvSpPr>
              <p:nvPr/>
            </p:nvSpPr>
            <p:spPr bwMode="auto">
              <a:xfrm>
                <a:off x="300" y="872"/>
                <a:ext cx="1847" cy="199"/>
              </a:xfrm>
              <a:prstGeom prst="rect">
                <a:avLst/>
              </a:prstGeom>
              <a:solidFill>
                <a:srgbClr val="00B050"/>
              </a:solidFill>
              <a:ln w="12700" algn="ctr">
                <a:solidFill>
                  <a:schemeClr val="tx2"/>
                </a:solidFill>
                <a:miter lim="800000"/>
                <a:headEnd/>
                <a:tailEnd type="none" w="sm" len="med"/>
              </a:ln>
            </p:spPr>
            <p:txBody>
              <a:bodyPr lIns="36000" tIns="36000" rIns="36000" bIns="36000" anchor="ctr" anchorCtr="1"/>
              <a:lstStyle/>
              <a:p>
                <a:pPr defTabSz="957263">
                  <a:defRPr/>
                </a:pPr>
                <a:endParaRPr lang="en-US" sz="1400" b="1" dirty="0">
                  <a:solidFill>
                    <a:schemeClr val="bg1"/>
                  </a:solidFill>
                  <a:latin typeface="Arial" charset="0"/>
                  <a:cs typeface="Arial" charset="0"/>
                </a:endParaRPr>
              </a:p>
            </p:txBody>
          </p:sp>
          <p:sp>
            <p:nvSpPr>
              <p:cNvPr id="32" name="Rectangle 31"/>
              <p:cNvSpPr>
                <a:spLocks noChangeArrowheads="1"/>
              </p:cNvSpPr>
              <p:nvPr/>
            </p:nvSpPr>
            <p:spPr bwMode="auto">
              <a:xfrm>
                <a:off x="300" y="1070"/>
                <a:ext cx="1847" cy="644"/>
              </a:xfrm>
              <a:prstGeom prst="rect">
                <a:avLst/>
              </a:prstGeom>
              <a:grpFill/>
              <a:ln w="12700" algn="ctr">
                <a:solidFill>
                  <a:schemeClr val="tx2"/>
                </a:solidFill>
                <a:miter lim="800000"/>
                <a:headEnd/>
                <a:tailEnd/>
              </a:ln>
            </p:spPr>
            <p:txBody>
              <a:bodyPr lIns="36000" tIns="36000" rIns="36000" bIns="36000" anchor="ctr"/>
              <a:lstStyle/>
              <a:p>
                <a:pPr marL="359623" indent="-359623" defTabSz="957998">
                  <a:lnSpc>
                    <a:spcPct val="106000"/>
                  </a:lnSpc>
                  <a:spcBef>
                    <a:spcPts val="1344"/>
                  </a:spcBef>
                  <a:spcAft>
                    <a:spcPts val="0"/>
                  </a:spcAft>
                  <a:defRPr/>
                </a:pPr>
                <a:r>
                  <a:rPr lang="en-US" sz="1400" dirty="0">
                    <a:latin typeface="Arial"/>
                  </a:rPr>
                  <a:t>      </a:t>
                </a:r>
                <a:r>
                  <a:rPr lang="en-US" sz="1400" dirty="0" err="1">
                    <a:latin typeface="Arial"/>
                  </a:rPr>
                  <a:t>Programme</a:t>
                </a:r>
                <a:endParaRPr lang="en-US" sz="1400" dirty="0">
                  <a:latin typeface="Arial"/>
                  <a:cs typeface="+mn-cs"/>
                </a:endParaRPr>
              </a:p>
            </p:txBody>
          </p:sp>
        </p:grpSp>
        <p:cxnSp>
          <p:nvCxnSpPr>
            <p:cNvPr id="33" name="AutoShape 16"/>
            <p:cNvCxnSpPr>
              <a:cxnSpLocks noChangeShapeType="1"/>
              <a:stCxn id="32" idx="2"/>
              <a:endCxn id="17" idx="1"/>
            </p:cNvCxnSpPr>
            <p:nvPr>
              <p:custDataLst>
                <p:tags r:id="rId8"/>
              </p:custDataLst>
            </p:nvPr>
          </p:nvCxnSpPr>
          <p:spPr bwMode="auto">
            <a:xfrm rot="16200000" flipH="1">
              <a:off x="5431692" y="2051398"/>
              <a:ext cx="338471" cy="1040421"/>
            </a:xfrm>
            <a:prstGeom prst="bentConnector2">
              <a:avLst/>
            </a:prstGeom>
            <a:noFill/>
            <a:ln w="12700">
              <a:solidFill>
                <a:schemeClr val="tx1"/>
              </a:solidFill>
              <a:miter lim="800000"/>
              <a:headEnd type="none" w="sm" len="sm"/>
              <a:tailEnd type="none" w="med" len="lg"/>
            </a:ln>
          </p:spPr>
        </p:cxnSp>
        <p:cxnSp>
          <p:nvCxnSpPr>
            <p:cNvPr id="34" name="AutoShape 17"/>
            <p:cNvCxnSpPr>
              <a:cxnSpLocks noChangeShapeType="1"/>
              <a:stCxn id="20" idx="2"/>
              <a:endCxn id="94" idx="1"/>
            </p:cNvCxnSpPr>
            <p:nvPr>
              <p:custDataLst>
                <p:tags r:id="rId9"/>
              </p:custDataLst>
            </p:nvPr>
          </p:nvCxnSpPr>
          <p:spPr bwMode="auto">
            <a:xfrm rot="5400000">
              <a:off x="1402564" y="4159749"/>
              <a:ext cx="466855" cy="213420"/>
            </a:xfrm>
            <a:prstGeom prst="bentConnector4">
              <a:avLst>
                <a:gd name="adj1" fmla="val 18062"/>
                <a:gd name="adj2" fmla="val 212500"/>
              </a:avLst>
            </a:prstGeom>
            <a:noFill/>
            <a:ln w="12700">
              <a:solidFill>
                <a:schemeClr val="tx1"/>
              </a:solidFill>
              <a:miter lim="800000"/>
              <a:headEnd type="none" w="sm" len="sm"/>
              <a:tailEnd type="none" w="med" len="lg"/>
            </a:ln>
          </p:spPr>
        </p:cxnSp>
        <p:cxnSp>
          <p:nvCxnSpPr>
            <p:cNvPr id="35" name="AutoShape 18"/>
            <p:cNvCxnSpPr>
              <a:cxnSpLocks noChangeShapeType="1"/>
              <a:stCxn id="94" idx="1"/>
              <a:endCxn id="5" idx="1"/>
            </p:cNvCxnSpPr>
            <p:nvPr>
              <p:custDataLst>
                <p:tags r:id="rId10"/>
              </p:custDataLst>
            </p:nvPr>
          </p:nvCxnSpPr>
          <p:spPr bwMode="auto">
            <a:xfrm rot="10800000" flipV="1">
              <a:off x="1529282" y="4499887"/>
              <a:ext cx="1667" cy="611915"/>
            </a:xfrm>
            <a:prstGeom prst="bentConnector3">
              <a:avLst>
                <a:gd name="adj1" fmla="val 14395466"/>
              </a:avLst>
            </a:prstGeom>
            <a:noFill/>
            <a:ln w="12700">
              <a:solidFill>
                <a:schemeClr val="tx1"/>
              </a:solidFill>
              <a:miter lim="800000"/>
              <a:headEnd type="none" w="sm" len="sm"/>
              <a:tailEnd type="none" w="med" len="lg"/>
            </a:ln>
          </p:spPr>
        </p:cxnSp>
        <p:cxnSp>
          <p:nvCxnSpPr>
            <p:cNvPr id="36" name="AutoShape 19"/>
            <p:cNvCxnSpPr>
              <a:cxnSpLocks noChangeShapeType="1"/>
              <a:stCxn id="5" idx="1"/>
              <a:endCxn id="8" idx="1"/>
            </p:cNvCxnSpPr>
            <p:nvPr>
              <p:custDataLst>
                <p:tags r:id="rId11"/>
              </p:custDataLst>
            </p:nvPr>
          </p:nvCxnSpPr>
          <p:spPr bwMode="auto">
            <a:xfrm rot="10800000" flipV="1">
              <a:off x="1529282" y="5111801"/>
              <a:ext cx="1667" cy="610247"/>
            </a:xfrm>
            <a:prstGeom prst="bentConnector3">
              <a:avLst>
                <a:gd name="adj1" fmla="val 14395466"/>
              </a:avLst>
            </a:prstGeom>
            <a:noFill/>
            <a:ln w="12700">
              <a:solidFill>
                <a:schemeClr val="tx1"/>
              </a:solidFill>
              <a:miter lim="800000"/>
              <a:headEnd type="none" w="sm" len="sm"/>
              <a:tailEnd type="none" w="med" len="lg"/>
            </a:ln>
          </p:spPr>
        </p:cxnSp>
        <p:cxnSp>
          <p:nvCxnSpPr>
            <p:cNvPr id="37" name="AutoShape 20"/>
            <p:cNvCxnSpPr>
              <a:cxnSpLocks noChangeShapeType="1"/>
              <a:stCxn id="8" idx="1"/>
              <a:endCxn id="11" idx="1"/>
            </p:cNvCxnSpPr>
            <p:nvPr>
              <p:custDataLst>
                <p:tags r:id="rId12"/>
              </p:custDataLst>
            </p:nvPr>
          </p:nvCxnSpPr>
          <p:spPr bwMode="auto">
            <a:xfrm rot="10800000" flipV="1">
              <a:off x="1529282" y="5722048"/>
              <a:ext cx="1667" cy="611914"/>
            </a:xfrm>
            <a:prstGeom prst="bentConnector3">
              <a:avLst>
                <a:gd name="adj1" fmla="val 14395466"/>
              </a:avLst>
            </a:prstGeom>
            <a:noFill/>
            <a:ln w="12700">
              <a:solidFill>
                <a:schemeClr val="tx1"/>
              </a:solidFill>
              <a:miter lim="800000"/>
              <a:headEnd type="none" w="sm" len="sm"/>
              <a:tailEnd type="none" w="med" len="lg"/>
            </a:ln>
          </p:spPr>
        </p:cxnSp>
        <p:cxnSp>
          <p:nvCxnSpPr>
            <p:cNvPr id="38" name="AutoShape 48"/>
            <p:cNvCxnSpPr>
              <a:cxnSpLocks noChangeShapeType="1"/>
            </p:cNvCxnSpPr>
            <p:nvPr>
              <p:custDataLst>
                <p:tags r:id="rId13"/>
              </p:custDataLst>
            </p:nvPr>
          </p:nvCxnSpPr>
          <p:spPr bwMode="auto">
            <a:xfrm>
              <a:off x="5087386" y="2412376"/>
              <a:ext cx="0" cy="0"/>
            </a:xfrm>
            <a:prstGeom prst="straightConnector1">
              <a:avLst/>
            </a:prstGeom>
            <a:noFill/>
            <a:ln w="12700">
              <a:solidFill>
                <a:schemeClr val="accent5"/>
              </a:solidFill>
              <a:round/>
              <a:headEnd/>
              <a:tailEnd/>
            </a:ln>
          </p:spPr>
        </p:cxnSp>
        <p:cxnSp>
          <p:nvCxnSpPr>
            <p:cNvPr id="39" name="Elbow Connector 38"/>
            <p:cNvCxnSpPr>
              <a:stCxn id="14" idx="3"/>
              <a:endCxn id="32" idx="2"/>
            </p:cNvCxnSpPr>
            <p:nvPr>
              <p:custDataLst>
                <p:tags r:id="rId14"/>
              </p:custDataLst>
            </p:nvPr>
          </p:nvCxnSpPr>
          <p:spPr>
            <a:xfrm flipV="1">
              <a:off x="4172016" y="2402372"/>
              <a:ext cx="908701" cy="338471"/>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Elbow Connector 39"/>
            <p:cNvCxnSpPr>
              <a:stCxn id="32" idx="2"/>
              <a:endCxn id="19" idx="0"/>
            </p:cNvCxnSpPr>
            <p:nvPr>
              <p:custDataLst>
                <p:tags r:id="rId15"/>
              </p:custDataLst>
            </p:nvPr>
          </p:nvCxnSpPr>
          <p:spPr>
            <a:xfrm rot="5400000">
              <a:off x="2993207" y="1151867"/>
              <a:ext cx="837005" cy="3338016"/>
            </a:xfrm>
            <a:prstGeom prst="bentConnector3">
              <a:avLst>
                <a:gd name="adj1" fmla="val 76684"/>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Elbow Connector 40"/>
            <p:cNvCxnSpPr>
              <a:stCxn id="32" idx="2"/>
              <a:endCxn id="25" idx="0"/>
            </p:cNvCxnSpPr>
            <p:nvPr>
              <p:custDataLst>
                <p:tags r:id="rId16"/>
              </p:custDataLst>
            </p:nvPr>
          </p:nvCxnSpPr>
          <p:spPr>
            <a:xfrm rot="5400000">
              <a:off x="4115326" y="2273987"/>
              <a:ext cx="837005" cy="1093775"/>
            </a:xfrm>
            <a:prstGeom prst="bentConnector3">
              <a:avLst>
                <a:gd name="adj1" fmla="val 76684"/>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Elbow Connector 41"/>
            <p:cNvCxnSpPr>
              <a:stCxn id="32" idx="2"/>
              <a:endCxn id="22" idx="0"/>
            </p:cNvCxnSpPr>
            <p:nvPr>
              <p:custDataLst>
                <p:tags r:id="rId17"/>
              </p:custDataLst>
            </p:nvPr>
          </p:nvCxnSpPr>
          <p:spPr>
            <a:xfrm rot="16200000" flipH="1">
              <a:off x="5245783" y="2237306"/>
              <a:ext cx="837005" cy="1167138"/>
            </a:xfrm>
            <a:prstGeom prst="bentConnector3">
              <a:avLst>
                <a:gd name="adj1" fmla="val 76684"/>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Elbow Connector 42"/>
            <p:cNvCxnSpPr>
              <a:stCxn id="32" idx="2"/>
              <a:endCxn id="28" idx="0"/>
            </p:cNvCxnSpPr>
            <p:nvPr>
              <p:custDataLst>
                <p:tags r:id="rId18"/>
              </p:custDataLst>
            </p:nvPr>
          </p:nvCxnSpPr>
          <p:spPr>
            <a:xfrm rot="16200000" flipH="1">
              <a:off x="6372906" y="1110184"/>
              <a:ext cx="837005" cy="3421383"/>
            </a:xfrm>
            <a:prstGeom prst="bentConnector3">
              <a:avLst>
                <a:gd name="adj1" fmla="val 76684"/>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4" name="Group 12"/>
            <p:cNvGrpSpPr>
              <a:grpSpLocks/>
            </p:cNvGrpSpPr>
            <p:nvPr/>
          </p:nvGrpSpPr>
          <p:grpSpPr bwMode="auto">
            <a:xfrm>
              <a:off x="3785074" y="4171423"/>
              <a:ext cx="1398898" cy="470191"/>
              <a:chOff x="300" y="872"/>
              <a:chExt cx="1847" cy="499"/>
            </a:xfrm>
            <a:solidFill>
              <a:schemeClr val="bg1"/>
            </a:solidFill>
          </p:grpSpPr>
          <p:sp>
            <p:nvSpPr>
              <p:cNvPr id="45" name="Text Box 10"/>
              <p:cNvSpPr txBox="1">
                <a:spLocks noChangeArrowheads="1"/>
              </p:cNvSpPr>
              <p:nvPr/>
            </p:nvSpPr>
            <p:spPr bwMode="auto">
              <a:xfrm>
                <a:off x="300" y="872"/>
                <a:ext cx="1847" cy="199"/>
              </a:xfrm>
              <a:prstGeom prst="rect">
                <a:avLst/>
              </a:prstGeom>
              <a:solidFill>
                <a:schemeClr val="tx2"/>
              </a:solidFill>
              <a:ln w="12700" algn="ctr">
                <a:solidFill>
                  <a:schemeClr val="tx2"/>
                </a:solidFill>
                <a:miter lim="800000"/>
                <a:headEnd/>
                <a:tailEnd type="none" w="sm" len="med"/>
              </a:ln>
            </p:spPr>
            <p:txBody>
              <a:bodyPr lIns="36000" tIns="36000" rIns="36000" bIns="36000" anchor="ctr" anchorCtr="1"/>
              <a:lstStyle/>
              <a:p>
                <a:pPr defTabSz="957263">
                  <a:defRPr/>
                </a:pPr>
                <a:endParaRPr lang="en-US" sz="1400" b="1" dirty="0">
                  <a:solidFill>
                    <a:schemeClr val="bg1"/>
                  </a:solidFill>
                  <a:latin typeface="Arial" charset="0"/>
                  <a:cs typeface="Arial" charset="0"/>
                </a:endParaRPr>
              </a:p>
            </p:txBody>
          </p:sp>
          <p:sp>
            <p:nvSpPr>
              <p:cNvPr id="46" name="Rectangle 45"/>
              <p:cNvSpPr>
                <a:spLocks noChangeArrowheads="1"/>
              </p:cNvSpPr>
              <p:nvPr/>
            </p:nvSpPr>
            <p:spPr bwMode="auto">
              <a:xfrm>
                <a:off x="300" y="1070"/>
                <a:ext cx="1847" cy="301"/>
              </a:xfrm>
              <a:prstGeom prst="rect">
                <a:avLst/>
              </a:prstGeom>
              <a:grpFill/>
              <a:ln w="12700" algn="ctr">
                <a:solidFill>
                  <a:schemeClr val="tx2"/>
                </a:solidFill>
                <a:miter lim="800000"/>
                <a:headEnd/>
                <a:tailEnd/>
              </a:ln>
            </p:spPr>
            <p:txBody>
              <a:bodyPr lIns="36000" tIns="36000" rIns="36000" bIns="36000" anchor="ctr"/>
              <a:lstStyle/>
              <a:p>
                <a:pPr marL="359623" indent="-359623" defTabSz="957998">
                  <a:lnSpc>
                    <a:spcPct val="106000"/>
                  </a:lnSpc>
                  <a:spcBef>
                    <a:spcPts val="1344"/>
                  </a:spcBef>
                  <a:spcAft>
                    <a:spcPts val="0"/>
                  </a:spcAft>
                  <a:defRPr/>
                </a:pPr>
                <a:r>
                  <a:rPr lang="en-US" sz="1400" dirty="0">
                    <a:latin typeface="Arial"/>
                  </a:rPr>
                  <a:t>Invoice 1</a:t>
                </a:r>
              </a:p>
            </p:txBody>
          </p:sp>
        </p:grpSp>
        <p:grpSp>
          <p:nvGrpSpPr>
            <p:cNvPr id="47" name="Group 46"/>
            <p:cNvGrpSpPr>
              <a:grpSpLocks/>
            </p:cNvGrpSpPr>
            <p:nvPr/>
          </p:nvGrpSpPr>
          <p:grpSpPr bwMode="auto">
            <a:xfrm>
              <a:off x="3785074" y="4783335"/>
              <a:ext cx="1398898" cy="470190"/>
              <a:chOff x="300" y="872"/>
              <a:chExt cx="1847" cy="499"/>
            </a:xfrm>
            <a:solidFill>
              <a:schemeClr val="bg1"/>
            </a:solidFill>
          </p:grpSpPr>
          <p:sp>
            <p:nvSpPr>
              <p:cNvPr id="48" name="Text Box 10"/>
              <p:cNvSpPr txBox="1">
                <a:spLocks noChangeArrowheads="1"/>
              </p:cNvSpPr>
              <p:nvPr/>
            </p:nvSpPr>
            <p:spPr bwMode="auto">
              <a:xfrm>
                <a:off x="300" y="872"/>
                <a:ext cx="1847" cy="199"/>
              </a:xfrm>
              <a:prstGeom prst="rect">
                <a:avLst/>
              </a:prstGeom>
              <a:solidFill>
                <a:schemeClr val="tx2"/>
              </a:solidFill>
              <a:ln w="12700" algn="ctr">
                <a:solidFill>
                  <a:schemeClr val="tx2"/>
                </a:solidFill>
                <a:miter lim="800000"/>
                <a:headEnd/>
                <a:tailEnd type="none" w="sm" len="med"/>
              </a:ln>
            </p:spPr>
            <p:txBody>
              <a:bodyPr lIns="36000" tIns="36000" rIns="36000" bIns="36000" anchor="ctr" anchorCtr="1"/>
              <a:lstStyle/>
              <a:p>
                <a:pPr defTabSz="957263">
                  <a:defRPr/>
                </a:pPr>
                <a:endParaRPr lang="en-US" sz="1400" b="1" dirty="0">
                  <a:solidFill>
                    <a:schemeClr val="bg1"/>
                  </a:solidFill>
                  <a:latin typeface="Arial" charset="0"/>
                  <a:cs typeface="Arial" charset="0"/>
                </a:endParaRPr>
              </a:p>
            </p:txBody>
          </p:sp>
          <p:sp>
            <p:nvSpPr>
              <p:cNvPr id="49" name="Rectangle 48"/>
              <p:cNvSpPr>
                <a:spLocks noChangeArrowheads="1"/>
              </p:cNvSpPr>
              <p:nvPr/>
            </p:nvSpPr>
            <p:spPr bwMode="auto">
              <a:xfrm>
                <a:off x="300" y="1070"/>
                <a:ext cx="1847" cy="301"/>
              </a:xfrm>
              <a:prstGeom prst="rect">
                <a:avLst/>
              </a:prstGeom>
              <a:grpFill/>
              <a:ln w="12700" algn="ctr">
                <a:solidFill>
                  <a:schemeClr val="tx2"/>
                </a:solidFill>
                <a:miter lim="800000"/>
                <a:headEnd/>
                <a:tailEnd/>
              </a:ln>
            </p:spPr>
            <p:txBody>
              <a:bodyPr lIns="36000" tIns="36000" rIns="36000" bIns="36000" anchor="ctr"/>
              <a:lstStyle/>
              <a:p>
                <a:pPr marL="359623" indent="-359623" defTabSz="957998">
                  <a:lnSpc>
                    <a:spcPct val="106000"/>
                  </a:lnSpc>
                  <a:spcBef>
                    <a:spcPts val="1344"/>
                  </a:spcBef>
                  <a:defRPr/>
                </a:pPr>
                <a:endParaRPr lang="en-US" sz="1400" dirty="0">
                  <a:latin typeface="Arial"/>
                </a:endParaRPr>
              </a:p>
              <a:p>
                <a:pPr marL="359623" indent="-359623" defTabSz="957998">
                  <a:lnSpc>
                    <a:spcPct val="106000"/>
                  </a:lnSpc>
                  <a:spcBef>
                    <a:spcPts val="1344"/>
                  </a:spcBef>
                  <a:defRPr/>
                </a:pPr>
                <a:r>
                  <a:rPr lang="en-US" sz="1400" dirty="0">
                    <a:latin typeface="Arial"/>
                  </a:rPr>
                  <a:t>Invoice 2</a:t>
                </a:r>
              </a:p>
              <a:p>
                <a:pPr marL="359623" indent="-359623" defTabSz="957998">
                  <a:lnSpc>
                    <a:spcPct val="106000"/>
                  </a:lnSpc>
                  <a:spcBef>
                    <a:spcPts val="1344"/>
                  </a:spcBef>
                  <a:spcAft>
                    <a:spcPts val="0"/>
                  </a:spcAft>
                  <a:defRPr/>
                </a:pPr>
                <a:endParaRPr lang="en-US" sz="1400" dirty="0">
                  <a:latin typeface="Arial"/>
                </a:endParaRPr>
              </a:p>
            </p:txBody>
          </p:sp>
        </p:grpSp>
        <p:grpSp>
          <p:nvGrpSpPr>
            <p:cNvPr id="50" name="Group 12"/>
            <p:cNvGrpSpPr>
              <a:grpSpLocks/>
            </p:cNvGrpSpPr>
            <p:nvPr/>
          </p:nvGrpSpPr>
          <p:grpSpPr bwMode="auto">
            <a:xfrm>
              <a:off x="3785074" y="5393583"/>
              <a:ext cx="1398898" cy="470191"/>
              <a:chOff x="300" y="872"/>
              <a:chExt cx="1847" cy="499"/>
            </a:xfrm>
            <a:solidFill>
              <a:schemeClr val="bg1"/>
            </a:solidFill>
          </p:grpSpPr>
          <p:sp>
            <p:nvSpPr>
              <p:cNvPr id="51" name="Text Box 10"/>
              <p:cNvSpPr txBox="1">
                <a:spLocks noChangeArrowheads="1"/>
              </p:cNvSpPr>
              <p:nvPr/>
            </p:nvSpPr>
            <p:spPr bwMode="auto">
              <a:xfrm>
                <a:off x="300" y="872"/>
                <a:ext cx="1847" cy="199"/>
              </a:xfrm>
              <a:prstGeom prst="rect">
                <a:avLst/>
              </a:prstGeom>
              <a:solidFill>
                <a:schemeClr val="tx2"/>
              </a:solidFill>
              <a:ln w="12700" algn="ctr">
                <a:solidFill>
                  <a:schemeClr val="tx2"/>
                </a:solidFill>
                <a:miter lim="800000"/>
                <a:headEnd/>
                <a:tailEnd type="none" w="sm" len="med"/>
              </a:ln>
            </p:spPr>
            <p:txBody>
              <a:bodyPr lIns="36000" tIns="36000" rIns="36000" bIns="36000" anchor="ctr" anchorCtr="1"/>
              <a:lstStyle/>
              <a:p>
                <a:pPr defTabSz="957263">
                  <a:defRPr/>
                </a:pPr>
                <a:endParaRPr lang="en-US" sz="1400" b="1" dirty="0">
                  <a:solidFill>
                    <a:schemeClr val="bg1"/>
                  </a:solidFill>
                  <a:latin typeface="Arial" charset="0"/>
                  <a:cs typeface="Arial" charset="0"/>
                </a:endParaRPr>
              </a:p>
            </p:txBody>
          </p:sp>
          <p:sp>
            <p:nvSpPr>
              <p:cNvPr id="52" name="Rectangle 51"/>
              <p:cNvSpPr>
                <a:spLocks noChangeArrowheads="1"/>
              </p:cNvSpPr>
              <p:nvPr/>
            </p:nvSpPr>
            <p:spPr bwMode="auto">
              <a:xfrm>
                <a:off x="300" y="1070"/>
                <a:ext cx="1847" cy="301"/>
              </a:xfrm>
              <a:prstGeom prst="rect">
                <a:avLst/>
              </a:prstGeom>
              <a:grpFill/>
              <a:ln w="12700" algn="ctr">
                <a:solidFill>
                  <a:schemeClr val="tx2"/>
                </a:solidFill>
                <a:miter lim="800000"/>
                <a:headEnd/>
                <a:tailEnd/>
              </a:ln>
            </p:spPr>
            <p:txBody>
              <a:bodyPr lIns="36000" tIns="36000" rIns="36000" bIns="36000" anchor="ctr"/>
              <a:lstStyle/>
              <a:p>
                <a:pPr marL="359623" indent="-359623" defTabSz="957998">
                  <a:lnSpc>
                    <a:spcPct val="106000"/>
                  </a:lnSpc>
                  <a:spcBef>
                    <a:spcPts val="1344"/>
                  </a:spcBef>
                  <a:spcAft>
                    <a:spcPts val="0"/>
                  </a:spcAft>
                  <a:defRPr/>
                </a:pPr>
                <a:r>
                  <a:rPr lang="en-US" sz="1400" dirty="0">
                    <a:latin typeface="Arial"/>
                  </a:rPr>
                  <a:t>Invoice 3</a:t>
                </a:r>
              </a:p>
            </p:txBody>
          </p:sp>
        </p:grpSp>
        <p:grpSp>
          <p:nvGrpSpPr>
            <p:cNvPr id="53" name="Group 12"/>
            <p:cNvGrpSpPr>
              <a:grpSpLocks/>
            </p:cNvGrpSpPr>
            <p:nvPr/>
          </p:nvGrpSpPr>
          <p:grpSpPr bwMode="auto">
            <a:xfrm>
              <a:off x="3785074" y="6005496"/>
              <a:ext cx="1398898" cy="470190"/>
              <a:chOff x="300" y="872"/>
              <a:chExt cx="1847" cy="499"/>
            </a:xfrm>
            <a:solidFill>
              <a:schemeClr val="bg1"/>
            </a:solidFill>
          </p:grpSpPr>
          <p:sp>
            <p:nvSpPr>
              <p:cNvPr id="54" name="Text Box 10"/>
              <p:cNvSpPr txBox="1">
                <a:spLocks noChangeArrowheads="1"/>
              </p:cNvSpPr>
              <p:nvPr/>
            </p:nvSpPr>
            <p:spPr bwMode="auto">
              <a:xfrm>
                <a:off x="300" y="872"/>
                <a:ext cx="1847" cy="199"/>
              </a:xfrm>
              <a:prstGeom prst="rect">
                <a:avLst/>
              </a:prstGeom>
              <a:solidFill>
                <a:schemeClr val="tx2"/>
              </a:solidFill>
              <a:ln w="12700" algn="ctr">
                <a:solidFill>
                  <a:schemeClr val="tx2"/>
                </a:solidFill>
                <a:miter lim="800000"/>
                <a:headEnd/>
                <a:tailEnd type="none" w="sm" len="med"/>
              </a:ln>
            </p:spPr>
            <p:txBody>
              <a:bodyPr lIns="36000" tIns="36000" rIns="36000" bIns="36000" anchor="ctr" anchorCtr="1"/>
              <a:lstStyle/>
              <a:p>
                <a:pPr defTabSz="957263">
                  <a:defRPr/>
                </a:pPr>
                <a:endParaRPr lang="en-US" sz="1400" b="1" dirty="0">
                  <a:solidFill>
                    <a:schemeClr val="bg1"/>
                  </a:solidFill>
                  <a:latin typeface="Arial" charset="0"/>
                  <a:cs typeface="Arial" charset="0"/>
                </a:endParaRPr>
              </a:p>
            </p:txBody>
          </p:sp>
          <p:sp>
            <p:nvSpPr>
              <p:cNvPr id="55" name="Rectangle 54"/>
              <p:cNvSpPr>
                <a:spLocks noChangeArrowheads="1"/>
              </p:cNvSpPr>
              <p:nvPr/>
            </p:nvSpPr>
            <p:spPr bwMode="auto">
              <a:xfrm>
                <a:off x="300" y="1070"/>
                <a:ext cx="1847" cy="301"/>
              </a:xfrm>
              <a:prstGeom prst="rect">
                <a:avLst/>
              </a:prstGeom>
              <a:grpFill/>
              <a:ln w="12700" algn="ctr">
                <a:solidFill>
                  <a:schemeClr val="tx2"/>
                </a:solidFill>
                <a:miter lim="800000"/>
                <a:headEnd/>
                <a:tailEnd/>
              </a:ln>
            </p:spPr>
            <p:txBody>
              <a:bodyPr lIns="36000" tIns="36000" rIns="36000" bIns="36000" anchor="ctr"/>
              <a:lstStyle/>
              <a:p>
                <a:pPr marL="359623" indent="-359623" defTabSz="957998">
                  <a:lnSpc>
                    <a:spcPct val="106000"/>
                  </a:lnSpc>
                  <a:spcBef>
                    <a:spcPts val="1344"/>
                  </a:spcBef>
                  <a:spcAft>
                    <a:spcPts val="0"/>
                  </a:spcAft>
                  <a:defRPr/>
                </a:pPr>
                <a:r>
                  <a:rPr lang="en-US" sz="1400" dirty="0">
                    <a:latin typeface="Arial"/>
                  </a:rPr>
                  <a:t>Invoice 4</a:t>
                </a:r>
              </a:p>
            </p:txBody>
          </p:sp>
        </p:grpSp>
        <p:cxnSp>
          <p:nvCxnSpPr>
            <p:cNvPr id="56" name="AutoShape 17"/>
            <p:cNvCxnSpPr>
              <a:cxnSpLocks noChangeShapeType="1"/>
              <a:stCxn id="26" idx="2"/>
              <a:endCxn id="46" idx="1"/>
            </p:cNvCxnSpPr>
            <p:nvPr>
              <p:custDataLst>
                <p:tags r:id="rId19"/>
              </p:custDataLst>
            </p:nvPr>
          </p:nvCxnSpPr>
          <p:spPr bwMode="auto">
            <a:xfrm rot="5400000">
              <a:off x="3652640" y="4165585"/>
              <a:ext cx="466855" cy="201749"/>
            </a:xfrm>
            <a:prstGeom prst="bentConnector4">
              <a:avLst>
                <a:gd name="adj1" fmla="val 18062"/>
                <a:gd name="adj2" fmla="val 218938"/>
              </a:avLst>
            </a:prstGeom>
            <a:noFill/>
            <a:ln w="12700">
              <a:solidFill>
                <a:schemeClr val="tx1"/>
              </a:solidFill>
              <a:miter lim="800000"/>
              <a:headEnd type="none" w="sm" len="sm"/>
              <a:tailEnd type="none" w="med" len="lg"/>
            </a:ln>
          </p:spPr>
        </p:cxnSp>
        <p:cxnSp>
          <p:nvCxnSpPr>
            <p:cNvPr id="57" name="AutoShape 18"/>
            <p:cNvCxnSpPr>
              <a:cxnSpLocks noChangeShapeType="1"/>
              <a:stCxn id="46" idx="1"/>
              <a:endCxn id="49" idx="1"/>
            </p:cNvCxnSpPr>
            <p:nvPr>
              <p:custDataLst>
                <p:tags r:id="rId20"/>
              </p:custDataLst>
            </p:nvPr>
          </p:nvCxnSpPr>
          <p:spPr bwMode="auto">
            <a:xfrm rot="10800000" flipV="1">
              <a:off x="3785193" y="4499887"/>
              <a:ext cx="1668" cy="611915"/>
            </a:xfrm>
            <a:prstGeom prst="bentConnector3">
              <a:avLst>
                <a:gd name="adj1" fmla="val 14395466"/>
              </a:avLst>
            </a:prstGeom>
            <a:noFill/>
            <a:ln w="12700">
              <a:solidFill>
                <a:schemeClr val="tx1"/>
              </a:solidFill>
              <a:miter lim="800000"/>
              <a:headEnd type="none" w="sm" len="sm"/>
              <a:tailEnd type="none" w="med" len="lg"/>
            </a:ln>
          </p:spPr>
        </p:cxnSp>
        <p:cxnSp>
          <p:nvCxnSpPr>
            <p:cNvPr id="58" name="AutoShape 19"/>
            <p:cNvCxnSpPr>
              <a:cxnSpLocks noChangeShapeType="1"/>
              <a:stCxn id="49" idx="1"/>
              <a:endCxn id="52" idx="1"/>
            </p:cNvCxnSpPr>
            <p:nvPr>
              <p:custDataLst>
                <p:tags r:id="rId21"/>
              </p:custDataLst>
            </p:nvPr>
          </p:nvCxnSpPr>
          <p:spPr bwMode="auto">
            <a:xfrm rot="10800000" flipV="1">
              <a:off x="3785193" y="5111801"/>
              <a:ext cx="1668" cy="610247"/>
            </a:xfrm>
            <a:prstGeom prst="bentConnector3">
              <a:avLst>
                <a:gd name="adj1" fmla="val 14395466"/>
              </a:avLst>
            </a:prstGeom>
            <a:noFill/>
            <a:ln w="12700">
              <a:solidFill>
                <a:schemeClr val="tx1"/>
              </a:solidFill>
              <a:miter lim="800000"/>
              <a:headEnd type="none" w="sm" len="sm"/>
              <a:tailEnd type="none" w="med" len="lg"/>
            </a:ln>
          </p:spPr>
        </p:cxnSp>
        <p:cxnSp>
          <p:nvCxnSpPr>
            <p:cNvPr id="59" name="AutoShape 20"/>
            <p:cNvCxnSpPr>
              <a:cxnSpLocks noChangeShapeType="1"/>
              <a:stCxn id="52" idx="1"/>
              <a:endCxn id="55" idx="1"/>
            </p:cNvCxnSpPr>
            <p:nvPr>
              <p:custDataLst>
                <p:tags r:id="rId22"/>
              </p:custDataLst>
            </p:nvPr>
          </p:nvCxnSpPr>
          <p:spPr bwMode="auto">
            <a:xfrm rot="10800000" flipV="1">
              <a:off x="3785193" y="5722048"/>
              <a:ext cx="1668" cy="611914"/>
            </a:xfrm>
            <a:prstGeom prst="bentConnector3">
              <a:avLst>
                <a:gd name="adj1" fmla="val 14395466"/>
              </a:avLst>
            </a:prstGeom>
            <a:noFill/>
            <a:ln w="12700">
              <a:solidFill>
                <a:schemeClr val="tx1"/>
              </a:solidFill>
              <a:miter lim="800000"/>
              <a:headEnd type="none" w="sm" len="sm"/>
              <a:tailEnd type="none" w="med" len="lg"/>
            </a:ln>
          </p:spPr>
        </p:cxnSp>
        <p:grpSp>
          <p:nvGrpSpPr>
            <p:cNvPr id="60" name="Group 12"/>
            <p:cNvGrpSpPr>
              <a:grpSpLocks/>
            </p:cNvGrpSpPr>
            <p:nvPr/>
          </p:nvGrpSpPr>
          <p:grpSpPr bwMode="auto">
            <a:xfrm>
              <a:off x="6052039" y="4171421"/>
              <a:ext cx="1398898" cy="470190"/>
              <a:chOff x="300" y="872"/>
              <a:chExt cx="1847" cy="499"/>
            </a:xfrm>
            <a:solidFill>
              <a:schemeClr val="bg1"/>
            </a:solidFill>
          </p:grpSpPr>
          <p:sp>
            <p:nvSpPr>
              <p:cNvPr id="61" name="Text Box 10"/>
              <p:cNvSpPr txBox="1">
                <a:spLocks noChangeArrowheads="1"/>
              </p:cNvSpPr>
              <p:nvPr/>
            </p:nvSpPr>
            <p:spPr bwMode="auto">
              <a:xfrm>
                <a:off x="300" y="872"/>
                <a:ext cx="1847" cy="199"/>
              </a:xfrm>
              <a:prstGeom prst="rect">
                <a:avLst/>
              </a:prstGeom>
              <a:solidFill>
                <a:schemeClr val="tx2"/>
              </a:solidFill>
              <a:ln w="12700" algn="ctr">
                <a:solidFill>
                  <a:schemeClr val="tx2"/>
                </a:solidFill>
                <a:miter lim="800000"/>
                <a:headEnd/>
                <a:tailEnd type="none" w="sm" len="med"/>
              </a:ln>
            </p:spPr>
            <p:txBody>
              <a:bodyPr lIns="36000" tIns="36000" rIns="36000" bIns="36000" anchor="ctr" anchorCtr="1"/>
              <a:lstStyle/>
              <a:p>
                <a:pPr defTabSz="957263">
                  <a:defRPr/>
                </a:pPr>
                <a:endParaRPr lang="en-US" sz="1400" b="1" dirty="0">
                  <a:solidFill>
                    <a:schemeClr val="bg1"/>
                  </a:solidFill>
                  <a:latin typeface="Arial" charset="0"/>
                  <a:cs typeface="Arial" charset="0"/>
                </a:endParaRPr>
              </a:p>
            </p:txBody>
          </p:sp>
          <p:sp>
            <p:nvSpPr>
              <p:cNvPr id="62" name="Rectangle 61"/>
              <p:cNvSpPr>
                <a:spLocks noChangeArrowheads="1"/>
              </p:cNvSpPr>
              <p:nvPr/>
            </p:nvSpPr>
            <p:spPr bwMode="auto">
              <a:xfrm>
                <a:off x="300" y="1070"/>
                <a:ext cx="1847" cy="301"/>
              </a:xfrm>
              <a:prstGeom prst="rect">
                <a:avLst/>
              </a:prstGeom>
              <a:grpFill/>
              <a:ln w="12700" algn="ctr">
                <a:solidFill>
                  <a:schemeClr val="tx2"/>
                </a:solidFill>
                <a:miter lim="800000"/>
                <a:headEnd/>
                <a:tailEnd/>
              </a:ln>
            </p:spPr>
            <p:txBody>
              <a:bodyPr lIns="36000" tIns="36000" rIns="36000" bIns="36000" anchor="ctr"/>
              <a:lstStyle/>
              <a:p>
                <a:pPr marL="359623" indent="-359623" defTabSz="957998">
                  <a:lnSpc>
                    <a:spcPct val="106000"/>
                  </a:lnSpc>
                  <a:spcBef>
                    <a:spcPts val="1344"/>
                  </a:spcBef>
                  <a:spcAft>
                    <a:spcPts val="0"/>
                  </a:spcAft>
                  <a:defRPr/>
                </a:pPr>
                <a:r>
                  <a:rPr lang="en-US" sz="1400" dirty="0">
                    <a:latin typeface="Arial"/>
                  </a:rPr>
                  <a:t>Equipment</a:t>
                </a:r>
              </a:p>
            </p:txBody>
          </p:sp>
        </p:grpSp>
        <p:grpSp>
          <p:nvGrpSpPr>
            <p:cNvPr id="63" name="Group 12"/>
            <p:cNvGrpSpPr>
              <a:grpSpLocks/>
            </p:cNvGrpSpPr>
            <p:nvPr/>
          </p:nvGrpSpPr>
          <p:grpSpPr bwMode="auto">
            <a:xfrm>
              <a:off x="6052039" y="4783335"/>
              <a:ext cx="1398898" cy="470190"/>
              <a:chOff x="300" y="872"/>
              <a:chExt cx="1847" cy="499"/>
            </a:xfrm>
            <a:solidFill>
              <a:schemeClr val="bg1"/>
            </a:solidFill>
          </p:grpSpPr>
          <p:sp>
            <p:nvSpPr>
              <p:cNvPr id="64" name="Text Box 10"/>
              <p:cNvSpPr txBox="1">
                <a:spLocks noChangeArrowheads="1"/>
              </p:cNvSpPr>
              <p:nvPr/>
            </p:nvSpPr>
            <p:spPr bwMode="auto">
              <a:xfrm>
                <a:off x="300" y="872"/>
                <a:ext cx="1847" cy="199"/>
              </a:xfrm>
              <a:prstGeom prst="rect">
                <a:avLst/>
              </a:prstGeom>
              <a:solidFill>
                <a:schemeClr val="tx2"/>
              </a:solidFill>
              <a:ln w="12700" algn="ctr">
                <a:solidFill>
                  <a:schemeClr val="tx2"/>
                </a:solidFill>
                <a:miter lim="800000"/>
                <a:headEnd/>
                <a:tailEnd type="none" w="sm" len="med"/>
              </a:ln>
            </p:spPr>
            <p:txBody>
              <a:bodyPr lIns="36000" tIns="36000" rIns="36000" bIns="36000" anchor="ctr" anchorCtr="1"/>
              <a:lstStyle/>
              <a:p>
                <a:pPr defTabSz="957263">
                  <a:defRPr/>
                </a:pPr>
                <a:endParaRPr lang="en-US" sz="1400" b="1" dirty="0">
                  <a:solidFill>
                    <a:schemeClr val="bg1"/>
                  </a:solidFill>
                  <a:latin typeface="Arial" charset="0"/>
                  <a:cs typeface="Arial" charset="0"/>
                </a:endParaRPr>
              </a:p>
            </p:txBody>
          </p:sp>
          <p:sp>
            <p:nvSpPr>
              <p:cNvPr id="65" name="Rectangle 64"/>
              <p:cNvSpPr>
                <a:spLocks noChangeArrowheads="1"/>
              </p:cNvSpPr>
              <p:nvPr/>
            </p:nvSpPr>
            <p:spPr bwMode="auto">
              <a:xfrm>
                <a:off x="300" y="1070"/>
                <a:ext cx="1847" cy="301"/>
              </a:xfrm>
              <a:prstGeom prst="rect">
                <a:avLst/>
              </a:prstGeom>
              <a:grpFill/>
              <a:ln w="12700" algn="ctr">
                <a:solidFill>
                  <a:schemeClr val="tx2"/>
                </a:solidFill>
                <a:miter lim="800000"/>
                <a:headEnd/>
                <a:tailEnd/>
              </a:ln>
            </p:spPr>
            <p:txBody>
              <a:bodyPr lIns="36000" tIns="36000" rIns="36000" bIns="36000" anchor="ctr"/>
              <a:lstStyle/>
              <a:p>
                <a:pPr marL="359623" indent="-359623" defTabSz="957998">
                  <a:lnSpc>
                    <a:spcPct val="106000"/>
                  </a:lnSpc>
                  <a:spcBef>
                    <a:spcPts val="1344"/>
                  </a:spcBef>
                  <a:spcAft>
                    <a:spcPts val="0"/>
                  </a:spcAft>
                  <a:defRPr/>
                </a:pPr>
                <a:r>
                  <a:rPr lang="en-US" sz="1400" dirty="0">
                    <a:latin typeface="Arial"/>
                  </a:rPr>
                  <a:t>Travel </a:t>
                </a:r>
              </a:p>
            </p:txBody>
          </p:sp>
        </p:grpSp>
        <p:grpSp>
          <p:nvGrpSpPr>
            <p:cNvPr id="66" name="Group 12"/>
            <p:cNvGrpSpPr>
              <a:grpSpLocks/>
            </p:cNvGrpSpPr>
            <p:nvPr/>
          </p:nvGrpSpPr>
          <p:grpSpPr bwMode="auto">
            <a:xfrm>
              <a:off x="6052039" y="5393581"/>
              <a:ext cx="1398898" cy="470190"/>
              <a:chOff x="300" y="872"/>
              <a:chExt cx="1847" cy="499"/>
            </a:xfrm>
            <a:solidFill>
              <a:schemeClr val="bg1"/>
            </a:solidFill>
          </p:grpSpPr>
          <p:sp>
            <p:nvSpPr>
              <p:cNvPr id="67" name="Text Box 10"/>
              <p:cNvSpPr txBox="1">
                <a:spLocks noChangeArrowheads="1"/>
              </p:cNvSpPr>
              <p:nvPr/>
            </p:nvSpPr>
            <p:spPr bwMode="auto">
              <a:xfrm>
                <a:off x="300" y="872"/>
                <a:ext cx="1847" cy="199"/>
              </a:xfrm>
              <a:prstGeom prst="rect">
                <a:avLst/>
              </a:prstGeom>
              <a:solidFill>
                <a:schemeClr val="tx2"/>
              </a:solidFill>
              <a:ln w="12700" algn="ctr">
                <a:solidFill>
                  <a:schemeClr val="tx2"/>
                </a:solidFill>
                <a:miter lim="800000"/>
                <a:headEnd/>
                <a:tailEnd type="none" w="sm" len="med"/>
              </a:ln>
            </p:spPr>
            <p:txBody>
              <a:bodyPr lIns="36000" tIns="36000" rIns="36000" bIns="36000" anchor="ctr" anchorCtr="1"/>
              <a:lstStyle/>
              <a:p>
                <a:pPr defTabSz="957263">
                  <a:defRPr/>
                </a:pPr>
                <a:endParaRPr lang="en-US" sz="1400" b="1" dirty="0">
                  <a:solidFill>
                    <a:schemeClr val="bg1"/>
                  </a:solidFill>
                  <a:latin typeface="Arial" charset="0"/>
                  <a:cs typeface="Arial" charset="0"/>
                </a:endParaRPr>
              </a:p>
            </p:txBody>
          </p:sp>
          <p:sp>
            <p:nvSpPr>
              <p:cNvPr id="68" name="Rectangle 67"/>
              <p:cNvSpPr>
                <a:spLocks noChangeArrowheads="1"/>
              </p:cNvSpPr>
              <p:nvPr/>
            </p:nvSpPr>
            <p:spPr bwMode="auto">
              <a:xfrm>
                <a:off x="300" y="1070"/>
                <a:ext cx="1847" cy="301"/>
              </a:xfrm>
              <a:prstGeom prst="rect">
                <a:avLst/>
              </a:prstGeom>
              <a:grpFill/>
              <a:ln w="12700" algn="ctr">
                <a:solidFill>
                  <a:schemeClr val="tx2"/>
                </a:solidFill>
                <a:miter lim="800000"/>
                <a:headEnd/>
                <a:tailEnd/>
              </a:ln>
            </p:spPr>
            <p:txBody>
              <a:bodyPr lIns="36000" tIns="36000" rIns="36000" bIns="36000" anchor="ctr"/>
              <a:lstStyle/>
              <a:p>
                <a:pPr marL="359623" indent="-359623" defTabSz="957998">
                  <a:lnSpc>
                    <a:spcPct val="106000"/>
                  </a:lnSpc>
                  <a:spcBef>
                    <a:spcPts val="1344"/>
                  </a:spcBef>
                  <a:spcAft>
                    <a:spcPts val="0"/>
                  </a:spcAft>
                  <a:defRPr/>
                </a:pPr>
                <a:r>
                  <a:rPr lang="en-US" sz="1400" dirty="0">
                    <a:latin typeface="Arial"/>
                  </a:rPr>
                  <a:t>Staff</a:t>
                </a:r>
              </a:p>
            </p:txBody>
          </p:sp>
        </p:grpSp>
        <p:grpSp>
          <p:nvGrpSpPr>
            <p:cNvPr id="69" name="Group 12"/>
            <p:cNvGrpSpPr>
              <a:grpSpLocks/>
            </p:cNvGrpSpPr>
            <p:nvPr/>
          </p:nvGrpSpPr>
          <p:grpSpPr bwMode="auto">
            <a:xfrm>
              <a:off x="6052039" y="6005498"/>
              <a:ext cx="1398898" cy="470191"/>
              <a:chOff x="300" y="872"/>
              <a:chExt cx="1847" cy="499"/>
            </a:xfrm>
            <a:solidFill>
              <a:schemeClr val="bg1"/>
            </a:solidFill>
          </p:grpSpPr>
          <p:sp>
            <p:nvSpPr>
              <p:cNvPr id="70" name="Text Box 10"/>
              <p:cNvSpPr txBox="1">
                <a:spLocks noChangeArrowheads="1"/>
              </p:cNvSpPr>
              <p:nvPr/>
            </p:nvSpPr>
            <p:spPr bwMode="auto">
              <a:xfrm>
                <a:off x="300" y="872"/>
                <a:ext cx="1847" cy="199"/>
              </a:xfrm>
              <a:prstGeom prst="rect">
                <a:avLst/>
              </a:prstGeom>
              <a:solidFill>
                <a:schemeClr val="tx2"/>
              </a:solidFill>
              <a:ln w="12700" algn="ctr">
                <a:solidFill>
                  <a:schemeClr val="tx2"/>
                </a:solidFill>
                <a:miter lim="800000"/>
                <a:headEnd/>
                <a:tailEnd type="none" w="sm" len="med"/>
              </a:ln>
            </p:spPr>
            <p:txBody>
              <a:bodyPr lIns="36000" tIns="36000" rIns="36000" bIns="36000" anchor="ctr" anchorCtr="1"/>
              <a:lstStyle/>
              <a:p>
                <a:pPr defTabSz="957263">
                  <a:defRPr/>
                </a:pPr>
                <a:endParaRPr lang="en-US" sz="1400" b="1" dirty="0">
                  <a:solidFill>
                    <a:schemeClr val="bg1"/>
                  </a:solidFill>
                  <a:latin typeface="Arial" charset="0"/>
                  <a:cs typeface="Arial" charset="0"/>
                </a:endParaRPr>
              </a:p>
            </p:txBody>
          </p:sp>
          <p:sp>
            <p:nvSpPr>
              <p:cNvPr id="71" name="Rectangle 70"/>
              <p:cNvSpPr>
                <a:spLocks noChangeArrowheads="1"/>
              </p:cNvSpPr>
              <p:nvPr/>
            </p:nvSpPr>
            <p:spPr bwMode="auto">
              <a:xfrm>
                <a:off x="300" y="1070"/>
                <a:ext cx="1847" cy="301"/>
              </a:xfrm>
              <a:prstGeom prst="rect">
                <a:avLst/>
              </a:prstGeom>
              <a:grpFill/>
              <a:ln w="12700" algn="ctr">
                <a:solidFill>
                  <a:schemeClr val="tx2"/>
                </a:solidFill>
                <a:miter lim="800000"/>
                <a:headEnd/>
                <a:tailEnd/>
              </a:ln>
            </p:spPr>
            <p:txBody>
              <a:bodyPr lIns="36000" tIns="36000" rIns="36000" bIns="36000" anchor="ctr"/>
              <a:lstStyle/>
              <a:p>
                <a:pPr marL="359623" indent="-359623" defTabSz="957998">
                  <a:lnSpc>
                    <a:spcPct val="106000"/>
                  </a:lnSpc>
                  <a:spcBef>
                    <a:spcPts val="1344"/>
                  </a:spcBef>
                  <a:spcAft>
                    <a:spcPts val="0"/>
                  </a:spcAft>
                  <a:defRPr/>
                </a:pPr>
                <a:r>
                  <a:rPr lang="en-US" sz="1400" dirty="0">
                    <a:latin typeface="Arial"/>
                  </a:rPr>
                  <a:t>Services</a:t>
                </a:r>
              </a:p>
            </p:txBody>
          </p:sp>
        </p:grpSp>
        <p:cxnSp>
          <p:nvCxnSpPr>
            <p:cNvPr id="72" name="AutoShape 17"/>
            <p:cNvCxnSpPr>
              <a:cxnSpLocks noChangeShapeType="1"/>
              <a:stCxn id="23" idx="2"/>
              <a:endCxn id="62" idx="1"/>
            </p:cNvCxnSpPr>
            <p:nvPr>
              <p:custDataLst>
                <p:tags r:id="rId23"/>
              </p:custDataLst>
            </p:nvPr>
          </p:nvCxnSpPr>
          <p:spPr bwMode="auto">
            <a:xfrm rot="5400000">
              <a:off x="5916888" y="4168919"/>
              <a:ext cx="466855" cy="195079"/>
            </a:xfrm>
            <a:prstGeom prst="bentConnector4">
              <a:avLst>
                <a:gd name="adj1" fmla="val 18062"/>
                <a:gd name="adj2" fmla="val 223138"/>
              </a:avLst>
            </a:prstGeom>
            <a:noFill/>
            <a:ln w="12700">
              <a:solidFill>
                <a:schemeClr val="tx1"/>
              </a:solidFill>
              <a:miter lim="800000"/>
              <a:headEnd type="none" w="sm" len="sm"/>
              <a:tailEnd type="none" w="med" len="lg"/>
            </a:ln>
          </p:spPr>
        </p:cxnSp>
        <p:cxnSp>
          <p:nvCxnSpPr>
            <p:cNvPr id="73" name="AutoShape 18"/>
            <p:cNvCxnSpPr>
              <a:cxnSpLocks noChangeShapeType="1"/>
              <a:stCxn id="62" idx="1"/>
              <a:endCxn id="65" idx="1"/>
            </p:cNvCxnSpPr>
            <p:nvPr>
              <p:custDataLst>
                <p:tags r:id="rId24"/>
              </p:custDataLst>
            </p:nvPr>
          </p:nvCxnSpPr>
          <p:spPr bwMode="auto">
            <a:xfrm rot="10800000" flipV="1">
              <a:off x="6052776" y="4499887"/>
              <a:ext cx="1668" cy="611915"/>
            </a:xfrm>
            <a:prstGeom prst="bentConnector3">
              <a:avLst>
                <a:gd name="adj1" fmla="val 14395466"/>
              </a:avLst>
            </a:prstGeom>
            <a:noFill/>
            <a:ln w="12700">
              <a:solidFill>
                <a:schemeClr val="tx1"/>
              </a:solidFill>
              <a:miter lim="800000"/>
              <a:headEnd type="none" w="sm" len="sm"/>
              <a:tailEnd type="none" w="med" len="lg"/>
            </a:ln>
          </p:spPr>
        </p:cxnSp>
        <p:cxnSp>
          <p:nvCxnSpPr>
            <p:cNvPr id="74" name="AutoShape 19"/>
            <p:cNvCxnSpPr>
              <a:cxnSpLocks noChangeShapeType="1"/>
              <a:stCxn id="65" idx="1"/>
              <a:endCxn id="68" idx="1"/>
            </p:cNvCxnSpPr>
            <p:nvPr>
              <p:custDataLst>
                <p:tags r:id="rId25"/>
              </p:custDataLst>
            </p:nvPr>
          </p:nvCxnSpPr>
          <p:spPr bwMode="auto">
            <a:xfrm rot="10800000" flipV="1">
              <a:off x="6052776" y="5111801"/>
              <a:ext cx="1668" cy="610247"/>
            </a:xfrm>
            <a:prstGeom prst="bentConnector3">
              <a:avLst>
                <a:gd name="adj1" fmla="val 14395466"/>
              </a:avLst>
            </a:prstGeom>
            <a:noFill/>
            <a:ln w="12700">
              <a:solidFill>
                <a:schemeClr val="tx1"/>
              </a:solidFill>
              <a:miter lim="800000"/>
              <a:headEnd type="none" w="sm" len="sm"/>
              <a:tailEnd type="none" w="med" len="lg"/>
            </a:ln>
          </p:spPr>
        </p:cxnSp>
        <p:cxnSp>
          <p:nvCxnSpPr>
            <p:cNvPr id="75" name="AutoShape 20"/>
            <p:cNvCxnSpPr>
              <a:cxnSpLocks noChangeShapeType="1"/>
              <a:stCxn id="68" idx="1"/>
              <a:endCxn id="71" idx="1"/>
            </p:cNvCxnSpPr>
            <p:nvPr>
              <p:custDataLst>
                <p:tags r:id="rId26"/>
              </p:custDataLst>
            </p:nvPr>
          </p:nvCxnSpPr>
          <p:spPr bwMode="auto">
            <a:xfrm rot="10800000" flipV="1">
              <a:off x="6052776" y="5722048"/>
              <a:ext cx="1668" cy="611914"/>
            </a:xfrm>
            <a:prstGeom prst="bentConnector3">
              <a:avLst>
                <a:gd name="adj1" fmla="val 14395466"/>
              </a:avLst>
            </a:prstGeom>
            <a:noFill/>
            <a:ln w="12700">
              <a:solidFill>
                <a:schemeClr val="tx1"/>
              </a:solidFill>
              <a:miter lim="800000"/>
              <a:headEnd type="none" w="sm" len="sm"/>
              <a:tailEnd type="none" w="med" len="lg"/>
            </a:ln>
          </p:spPr>
        </p:cxnSp>
        <p:grpSp>
          <p:nvGrpSpPr>
            <p:cNvPr id="76" name="Group 12"/>
            <p:cNvGrpSpPr>
              <a:grpSpLocks/>
            </p:cNvGrpSpPr>
            <p:nvPr/>
          </p:nvGrpSpPr>
          <p:grpSpPr bwMode="auto">
            <a:xfrm>
              <a:off x="8285033" y="4171421"/>
              <a:ext cx="1398898" cy="470190"/>
              <a:chOff x="300" y="872"/>
              <a:chExt cx="1847" cy="499"/>
            </a:xfrm>
            <a:solidFill>
              <a:schemeClr val="bg1"/>
            </a:solidFill>
          </p:grpSpPr>
          <p:sp>
            <p:nvSpPr>
              <p:cNvPr id="77" name="Text Box 10"/>
              <p:cNvSpPr txBox="1">
                <a:spLocks noChangeArrowheads="1"/>
              </p:cNvSpPr>
              <p:nvPr/>
            </p:nvSpPr>
            <p:spPr bwMode="auto">
              <a:xfrm>
                <a:off x="300" y="872"/>
                <a:ext cx="1847" cy="199"/>
              </a:xfrm>
              <a:prstGeom prst="rect">
                <a:avLst/>
              </a:prstGeom>
              <a:solidFill>
                <a:schemeClr val="tx2"/>
              </a:solidFill>
              <a:ln w="12700" algn="ctr">
                <a:solidFill>
                  <a:schemeClr val="tx2"/>
                </a:solidFill>
                <a:miter lim="800000"/>
                <a:headEnd/>
                <a:tailEnd type="none" w="sm" len="med"/>
              </a:ln>
            </p:spPr>
            <p:txBody>
              <a:bodyPr lIns="36000" tIns="36000" rIns="36000" bIns="36000" anchor="ctr" anchorCtr="1"/>
              <a:lstStyle/>
              <a:p>
                <a:pPr defTabSz="957263">
                  <a:defRPr/>
                </a:pPr>
                <a:endParaRPr lang="en-US" sz="1400" b="1" dirty="0">
                  <a:solidFill>
                    <a:schemeClr val="bg1"/>
                  </a:solidFill>
                  <a:latin typeface="Arial" charset="0"/>
                  <a:cs typeface="Arial" charset="0"/>
                </a:endParaRPr>
              </a:p>
            </p:txBody>
          </p:sp>
          <p:sp>
            <p:nvSpPr>
              <p:cNvPr id="78" name="Rectangle 77"/>
              <p:cNvSpPr>
                <a:spLocks noChangeArrowheads="1"/>
              </p:cNvSpPr>
              <p:nvPr/>
            </p:nvSpPr>
            <p:spPr bwMode="auto">
              <a:xfrm>
                <a:off x="300" y="1070"/>
                <a:ext cx="1847" cy="301"/>
              </a:xfrm>
              <a:prstGeom prst="rect">
                <a:avLst/>
              </a:prstGeom>
              <a:grpFill/>
              <a:ln w="12700" algn="ctr">
                <a:solidFill>
                  <a:schemeClr val="tx2"/>
                </a:solidFill>
                <a:miter lim="800000"/>
                <a:headEnd/>
                <a:tailEnd/>
              </a:ln>
            </p:spPr>
            <p:txBody>
              <a:bodyPr lIns="36000" tIns="36000" rIns="36000" bIns="36000" anchor="ctr"/>
              <a:lstStyle/>
              <a:p>
                <a:pPr marL="359623" indent="-359623" defTabSz="957998">
                  <a:lnSpc>
                    <a:spcPct val="106000"/>
                  </a:lnSpc>
                  <a:spcBef>
                    <a:spcPts val="1344"/>
                  </a:spcBef>
                  <a:spcAft>
                    <a:spcPts val="0"/>
                  </a:spcAft>
                  <a:defRPr/>
                </a:pPr>
                <a:r>
                  <a:rPr lang="en-US" sz="1400" dirty="0">
                    <a:latin typeface="Arial"/>
                  </a:rPr>
                  <a:t>SCOs</a:t>
                </a:r>
              </a:p>
            </p:txBody>
          </p:sp>
        </p:grpSp>
        <p:cxnSp>
          <p:nvCxnSpPr>
            <p:cNvPr id="88" name="AutoShape 17"/>
            <p:cNvCxnSpPr>
              <a:cxnSpLocks noChangeShapeType="1"/>
              <a:stCxn id="29" idx="2"/>
              <a:endCxn id="78" idx="1"/>
            </p:cNvCxnSpPr>
            <p:nvPr>
              <p:custDataLst>
                <p:tags r:id="rId27"/>
              </p:custDataLst>
            </p:nvPr>
          </p:nvCxnSpPr>
          <p:spPr bwMode="auto">
            <a:xfrm rot="5400000">
              <a:off x="8160296" y="4158081"/>
              <a:ext cx="466855" cy="216754"/>
            </a:xfrm>
            <a:prstGeom prst="bentConnector4">
              <a:avLst>
                <a:gd name="adj1" fmla="val 18061"/>
                <a:gd name="adj2" fmla="val 210610"/>
              </a:avLst>
            </a:prstGeom>
            <a:noFill/>
            <a:ln w="12700">
              <a:solidFill>
                <a:schemeClr val="tx1"/>
              </a:solidFill>
              <a:miter lim="800000"/>
              <a:headEnd type="none" w="sm" len="sm"/>
              <a:tailEnd type="none" w="med" len="lg"/>
            </a:ln>
          </p:spPr>
        </p:cxnSp>
        <p:grpSp>
          <p:nvGrpSpPr>
            <p:cNvPr id="92" name="Group 12"/>
            <p:cNvGrpSpPr>
              <a:grpSpLocks/>
            </p:cNvGrpSpPr>
            <p:nvPr/>
          </p:nvGrpSpPr>
          <p:grpSpPr bwMode="auto">
            <a:xfrm>
              <a:off x="1529282" y="4171421"/>
              <a:ext cx="1398898" cy="470190"/>
              <a:chOff x="300" y="872"/>
              <a:chExt cx="1847" cy="499"/>
            </a:xfrm>
            <a:solidFill>
              <a:schemeClr val="bg1"/>
            </a:solidFill>
          </p:grpSpPr>
          <p:sp>
            <p:nvSpPr>
              <p:cNvPr id="93" name="Text Box 10"/>
              <p:cNvSpPr txBox="1">
                <a:spLocks noChangeArrowheads="1"/>
              </p:cNvSpPr>
              <p:nvPr/>
            </p:nvSpPr>
            <p:spPr bwMode="auto">
              <a:xfrm>
                <a:off x="300" y="872"/>
                <a:ext cx="1847" cy="199"/>
              </a:xfrm>
              <a:prstGeom prst="rect">
                <a:avLst/>
              </a:prstGeom>
              <a:solidFill>
                <a:schemeClr val="tx2"/>
              </a:solidFill>
              <a:ln w="12700" algn="ctr">
                <a:solidFill>
                  <a:schemeClr val="tx2"/>
                </a:solidFill>
                <a:miter lim="800000"/>
                <a:headEnd/>
                <a:tailEnd type="none" w="sm" len="med"/>
              </a:ln>
            </p:spPr>
            <p:txBody>
              <a:bodyPr lIns="36000" tIns="36000" rIns="36000" bIns="36000" anchor="ctr" anchorCtr="1"/>
              <a:lstStyle/>
              <a:p>
                <a:pPr defTabSz="957263">
                  <a:defRPr/>
                </a:pPr>
                <a:endParaRPr lang="en-US" sz="1400" b="1" dirty="0">
                  <a:solidFill>
                    <a:schemeClr val="bg1"/>
                  </a:solidFill>
                  <a:latin typeface="Arial" charset="0"/>
                  <a:cs typeface="Arial" charset="0"/>
                </a:endParaRPr>
              </a:p>
            </p:txBody>
          </p:sp>
          <p:sp>
            <p:nvSpPr>
              <p:cNvPr id="94" name="Rectangle 93"/>
              <p:cNvSpPr>
                <a:spLocks noChangeArrowheads="1"/>
              </p:cNvSpPr>
              <p:nvPr/>
            </p:nvSpPr>
            <p:spPr bwMode="auto">
              <a:xfrm>
                <a:off x="300" y="1070"/>
                <a:ext cx="1847" cy="301"/>
              </a:xfrm>
              <a:prstGeom prst="rect">
                <a:avLst/>
              </a:prstGeom>
              <a:grpFill/>
              <a:ln w="12700" algn="ctr">
                <a:solidFill>
                  <a:schemeClr val="tx2"/>
                </a:solidFill>
                <a:miter lim="800000"/>
                <a:headEnd/>
                <a:tailEnd/>
              </a:ln>
            </p:spPr>
            <p:txBody>
              <a:bodyPr lIns="36000" tIns="36000" rIns="36000" bIns="36000" anchor="ctr"/>
              <a:lstStyle/>
              <a:p>
                <a:pPr marL="359623" indent="-359623" defTabSz="957998">
                  <a:lnSpc>
                    <a:spcPct val="106000"/>
                  </a:lnSpc>
                  <a:spcBef>
                    <a:spcPts val="1344"/>
                  </a:spcBef>
                  <a:spcAft>
                    <a:spcPts val="0"/>
                  </a:spcAft>
                  <a:defRPr/>
                </a:pPr>
                <a:r>
                  <a:rPr lang="en-US" sz="1400" dirty="0">
                    <a:latin typeface="Arial"/>
                  </a:rPr>
                  <a:t>Works</a:t>
                </a:r>
              </a:p>
            </p:txBody>
          </p:sp>
        </p:grpSp>
      </p:grpSp>
    </p:spTree>
    <p:extLst>
      <p:ext uri="{BB962C8B-B14F-4D97-AF65-F5344CB8AC3E}">
        <p14:creationId xmlns:p14="http://schemas.microsoft.com/office/powerpoint/2010/main" val="22959202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Treatment of errors </a:t>
            </a:r>
            <a:endParaRPr lang="en-GB" dirty="0"/>
          </a:p>
        </p:txBody>
      </p:sp>
      <p:sp>
        <p:nvSpPr>
          <p:cNvPr id="3" name="Parallelogram 2"/>
          <p:cNvSpPr/>
          <p:nvPr/>
        </p:nvSpPr>
        <p:spPr>
          <a:xfrm>
            <a:off x="970722" y="3629093"/>
            <a:ext cx="1398105" cy="324679"/>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a:t>
            </a:r>
            <a:r>
              <a:rPr lang="en-IE" dirty="0" err="1"/>
              <a:t>ugust</a:t>
            </a:r>
            <a:r>
              <a:rPr lang="en-IE" dirty="0"/>
              <a:t> </a:t>
            </a:r>
            <a:endParaRPr lang="en-GB" dirty="0"/>
          </a:p>
        </p:txBody>
      </p:sp>
      <p:sp>
        <p:nvSpPr>
          <p:cNvPr id="4" name="Parallelogram 3"/>
          <p:cNvSpPr/>
          <p:nvPr/>
        </p:nvSpPr>
        <p:spPr>
          <a:xfrm>
            <a:off x="2368827" y="3629093"/>
            <a:ext cx="1398105" cy="324679"/>
          </a:xfrm>
          <a:prstGeom prst="parallelogram">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Sept</a:t>
            </a:r>
            <a:endParaRPr lang="en-GB" dirty="0"/>
          </a:p>
        </p:txBody>
      </p:sp>
      <p:sp>
        <p:nvSpPr>
          <p:cNvPr id="5" name="Parallelogram 4"/>
          <p:cNvSpPr/>
          <p:nvPr/>
        </p:nvSpPr>
        <p:spPr>
          <a:xfrm>
            <a:off x="3766932" y="3629093"/>
            <a:ext cx="1398105" cy="324679"/>
          </a:xfrm>
          <a:prstGeom prst="parallelogram">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O</a:t>
            </a:r>
            <a:r>
              <a:rPr lang="en-IE" dirty="0" err="1"/>
              <a:t>ct</a:t>
            </a:r>
            <a:endParaRPr lang="en-GB" dirty="0"/>
          </a:p>
        </p:txBody>
      </p:sp>
      <p:sp>
        <p:nvSpPr>
          <p:cNvPr id="6" name="Parallelogram 5"/>
          <p:cNvSpPr/>
          <p:nvPr/>
        </p:nvSpPr>
        <p:spPr>
          <a:xfrm>
            <a:off x="5165037" y="3629093"/>
            <a:ext cx="1398105" cy="324679"/>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Nov</a:t>
            </a:r>
            <a:endParaRPr lang="en-GB" dirty="0"/>
          </a:p>
        </p:txBody>
      </p:sp>
      <p:sp>
        <p:nvSpPr>
          <p:cNvPr id="7" name="Parallelogram 6"/>
          <p:cNvSpPr/>
          <p:nvPr/>
        </p:nvSpPr>
        <p:spPr>
          <a:xfrm>
            <a:off x="6571457" y="3660730"/>
            <a:ext cx="1398105" cy="324679"/>
          </a:xfrm>
          <a:prstGeom prst="parallelogram">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Dec</a:t>
            </a:r>
            <a:endParaRPr lang="en-GB" dirty="0"/>
          </a:p>
        </p:txBody>
      </p:sp>
      <p:sp>
        <p:nvSpPr>
          <p:cNvPr id="8" name="Parallelogram 7"/>
          <p:cNvSpPr/>
          <p:nvPr/>
        </p:nvSpPr>
        <p:spPr>
          <a:xfrm>
            <a:off x="7961247" y="3629093"/>
            <a:ext cx="1398105" cy="324679"/>
          </a:xfrm>
          <a:prstGeom prst="parallelogram">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Jan</a:t>
            </a:r>
            <a:endParaRPr lang="en-GB" dirty="0"/>
          </a:p>
        </p:txBody>
      </p:sp>
      <p:sp>
        <p:nvSpPr>
          <p:cNvPr id="12" name="Parallelogram 11"/>
          <p:cNvSpPr/>
          <p:nvPr/>
        </p:nvSpPr>
        <p:spPr>
          <a:xfrm>
            <a:off x="9359352" y="3629093"/>
            <a:ext cx="1398105" cy="324679"/>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Feb</a:t>
            </a:r>
            <a:endParaRPr lang="en-GB" dirty="0"/>
          </a:p>
        </p:txBody>
      </p:sp>
      <p:sp>
        <p:nvSpPr>
          <p:cNvPr id="13" name="TextBox 12"/>
          <p:cNvSpPr txBox="1"/>
          <p:nvPr/>
        </p:nvSpPr>
        <p:spPr>
          <a:xfrm>
            <a:off x="1146314" y="2450156"/>
            <a:ext cx="1222514" cy="584775"/>
          </a:xfrm>
          <a:prstGeom prst="rect">
            <a:avLst/>
          </a:prstGeom>
          <a:noFill/>
        </p:spPr>
        <p:txBody>
          <a:bodyPr wrap="square" rtlCol="0" anchor="b" anchorCtr="0">
            <a:spAutoFit/>
          </a:bodyPr>
          <a:lstStyle/>
          <a:p>
            <a:r>
              <a:rPr lang="en-IE" sz="1600" dirty="0"/>
              <a:t>AA draws sample </a:t>
            </a:r>
            <a:endParaRPr lang="en-GB" sz="1600" dirty="0"/>
          </a:p>
        </p:txBody>
      </p:sp>
      <p:cxnSp>
        <p:nvCxnSpPr>
          <p:cNvPr id="14" name="Straight Connector 13"/>
          <p:cNvCxnSpPr/>
          <p:nvPr/>
        </p:nvCxnSpPr>
        <p:spPr bwMode="auto">
          <a:xfrm flipV="1">
            <a:off x="1684715" y="3197118"/>
            <a:ext cx="0" cy="431975"/>
          </a:xfrm>
          <a:prstGeom prst="line">
            <a:avLst/>
          </a:prstGeom>
          <a:noFill/>
          <a:ln w="12700" cap="flat" cmpd="sng" algn="ctr">
            <a:solidFill>
              <a:schemeClr val="accent2"/>
            </a:solidFill>
            <a:prstDash val="solid"/>
            <a:round/>
            <a:headEnd type="none" w="med" len="med"/>
            <a:tailEnd type="oval" w="med" len="med"/>
          </a:ln>
          <a:effectLst/>
        </p:spPr>
      </p:cxnSp>
      <p:sp>
        <p:nvSpPr>
          <p:cNvPr id="15" name="TextBox 14"/>
          <p:cNvSpPr txBox="1"/>
          <p:nvPr/>
        </p:nvSpPr>
        <p:spPr>
          <a:xfrm>
            <a:off x="3942523" y="2203934"/>
            <a:ext cx="1222514" cy="830997"/>
          </a:xfrm>
          <a:prstGeom prst="rect">
            <a:avLst/>
          </a:prstGeom>
          <a:noFill/>
        </p:spPr>
        <p:txBody>
          <a:bodyPr wrap="square" rtlCol="0" anchor="b" anchorCtr="0">
            <a:spAutoFit/>
          </a:bodyPr>
          <a:lstStyle/>
          <a:p>
            <a:r>
              <a:rPr lang="en-IE" sz="1600" dirty="0"/>
              <a:t>MA finds an irregularity</a:t>
            </a:r>
            <a:endParaRPr lang="en-GB" sz="1600" dirty="0"/>
          </a:p>
        </p:txBody>
      </p:sp>
      <p:cxnSp>
        <p:nvCxnSpPr>
          <p:cNvPr id="16" name="Straight Connector 15"/>
          <p:cNvCxnSpPr/>
          <p:nvPr/>
        </p:nvCxnSpPr>
        <p:spPr bwMode="auto">
          <a:xfrm flipV="1">
            <a:off x="4467673" y="3197117"/>
            <a:ext cx="0" cy="431975"/>
          </a:xfrm>
          <a:prstGeom prst="line">
            <a:avLst/>
          </a:prstGeom>
          <a:noFill/>
          <a:ln w="12700" cap="flat" cmpd="sng" algn="ctr">
            <a:solidFill>
              <a:schemeClr val="accent5"/>
            </a:solidFill>
            <a:prstDash val="solid"/>
            <a:round/>
            <a:headEnd type="none" w="med" len="med"/>
            <a:tailEnd type="oval" w="med" len="med"/>
          </a:ln>
          <a:effectLst/>
        </p:spPr>
      </p:cxnSp>
      <p:cxnSp>
        <p:nvCxnSpPr>
          <p:cNvPr id="17" name="Straight Connector 16"/>
          <p:cNvCxnSpPr/>
          <p:nvPr/>
        </p:nvCxnSpPr>
        <p:spPr bwMode="auto">
          <a:xfrm flipV="1">
            <a:off x="7270510" y="3197116"/>
            <a:ext cx="0" cy="431975"/>
          </a:xfrm>
          <a:prstGeom prst="line">
            <a:avLst/>
          </a:prstGeom>
          <a:noFill/>
          <a:ln w="12700" cap="flat" cmpd="sng" algn="ctr">
            <a:solidFill>
              <a:schemeClr val="tx2"/>
            </a:solidFill>
            <a:prstDash val="solid"/>
            <a:round/>
            <a:headEnd type="none" w="med" len="med"/>
            <a:tailEnd type="oval" w="med" len="med"/>
          </a:ln>
          <a:effectLst/>
        </p:spPr>
      </p:cxnSp>
      <p:cxnSp>
        <p:nvCxnSpPr>
          <p:cNvPr id="18" name="Straight Connector 17"/>
          <p:cNvCxnSpPr/>
          <p:nvPr/>
        </p:nvCxnSpPr>
        <p:spPr bwMode="auto">
          <a:xfrm flipV="1">
            <a:off x="10058404" y="3197118"/>
            <a:ext cx="0" cy="431975"/>
          </a:xfrm>
          <a:prstGeom prst="line">
            <a:avLst/>
          </a:prstGeom>
          <a:noFill/>
          <a:ln w="12700" cap="flat" cmpd="sng" algn="ctr">
            <a:solidFill>
              <a:schemeClr val="accent2"/>
            </a:solidFill>
            <a:prstDash val="solid"/>
            <a:round/>
            <a:headEnd type="none" w="med" len="med"/>
            <a:tailEnd type="oval" w="med" len="med"/>
          </a:ln>
          <a:effectLst/>
        </p:spPr>
      </p:cxnSp>
      <p:sp>
        <p:nvSpPr>
          <p:cNvPr id="19" name="TextBox 18"/>
          <p:cNvSpPr txBox="1"/>
          <p:nvPr/>
        </p:nvSpPr>
        <p:spPr>
          <a:xfrm>
            <a:off x="6659253" y="2450156"/>
            <a:ext cx="1222514" cy="584775"/>
          </a:xfrm>
          <a:prstGeom prst="rect">
            <a:avLst/>
          </a:prstGeom>
          <a:noFill/>
        </p:spPr>
        <p:txBody>
          <a:bodyPr wrap="square" rtlCol="0" anchor="b" anchorCtr="0">
            <a:spAutoFit/>
          </a:bodyPr>
          <a:lstStyle/>
          <a:p>
            <a:r>
              <a:rPr lang="en-GB" sz="1600" dirty="0"/>
              <a:t>Calculation of TER</a:t>
            </a:r>
          </a:p>
        </p:txBody>
      </p:sp>
      <p:sp>
        <p:nvSpPr>
          <p:cNvPr id="20" name="TextBox 19"/>
          <p:cNvSpPr txBox="1"/>
          <p:nvPr/>
        </p:nvSpPr>
        <p:spPr>
          <a:xfrm>
            <a:off x="9447147" y="2203934"/>
            <a:ext cx="1222514" cy="830997"/>
          </a:xfrm>
          <a:prstGeom prst="rect">
            <a:avLst/>
          </a:prstGeom>
          <a:noFill/>
        </p:spPr>
        <p:txBody>
          <a:bodyPr wrap="square" rtlCol="0" anchor="b" anchorCtr="0">
            <a:spAutoFit/>
          </a:bodyPr>
          <a:lstStyle/>
          <a:p>
            <a:r>
              <a:rPr lang="en-IE" sz="1600" dirty="0"/>
              <a:t>Assurance package is submitted</a:t>
            </a:r>
            <a:endParaRPr lang="en-GB" sz="1600" dirty="0"/>
          </a:p>
        </p:txBody>
      </p:sp>
      <p:cxnSp>
        <p:nvCxnSpPr>
          <p:cNvPr id="21" name="Straight Connector 20"/>
          <p:cNvCxnSpPr/>
          <p:nvPr/>
        </p:nvCxnSpPr>
        <p:spPr bwMode="auto">
          <a:xfrm>
            <a:off x="3067879" y="3953772"/>
            <a:ext cx="0" cy="431975"/>
          </a:xfrm>
          <a:prstGeom prst="line">
            <a:avLst/>
          </a:prstGeom>
          <a:noFill/>
          <a:ln w="12700" cap="flat" cmpd="sng" algn="ctr">
            <a:solidFill>
              <a:schemeClr val="tx2"/>
            </a:solidFill>
            <a:prstDash val="solid"/>
            <a:round/>
            <a:headEnd type="none" w="med" len="med"/>
            <a:tailEnd type="oval" w="med" len="med"/>
          </a:ln>
          <a:effectLst/>
        </p:spPr>
      </p:cxnSp>
      <p:cxnSp>
        <p:nvCxnSpPr>
          <p:cNvPr id="22" name="Straight Connector 21"/>
          <p:cNvCxnSpPr/>
          <p:nvPr/>
        </p:nvCxnSpPr>
        <p:spPr bwMode="auto">
          <a:xfrm>
            <a:off x="5864089" y="3953772"/>
            <a:ext cx="0" cy="431975"/>
          </a:xfrm>
          <a:prstGeom prst="line">
            <a:avLst/>
          </a:prstGeom>
          <a:noFill/>
          <a:ln w="12700" cap="flat" cmpd="sng" algn="ctr">
            <a:solidFill>
              <a:schemeClr val="accent2"/>
            </a:solidFill>
            <a:prstDash val="solid"/>
            <a:round/>
            <a:headEnd type="none" w="med" len="med"/>
            <a:tailEnd type="oval" w="med" len="med"/>
          </a:ln>
          <a:effectLst/>
        </p:spPr>
      </p:cxnSp>
      <p:cxnSp>
        <p:nvCxnSpPr>
          <p:cNvPr id="23" name="Straight Connector 22"/>
          <p:cNvCxnSpPr/>
          <p:nvPr/>
        </p:nvCxnSpPr>
        <p:spPr bwMode="auto">
          <a:xfrm>
            <a:off x="8666927" y="3953771"/>
            <a:ext cx="0" cy="431975"/>
          </a:xfrm>
          <a:prstGeom prst="line">
            <a:avLst/>
          </a:prstGeom>
          <a:noFill/>
          <a:ln w="12700" cap="flat" cmpd="sng" algn="ctr">
            <a:solidFill>
              <a:schemeClr val="accent5"/>
            </a:solidFill>
            <a:prstDash val="solid"/>
            <a:round/>
            <a:headEnd type="none" w="med" len="med"/>
            <a:tailEnd type="oval" w="med" len="med"/>
          </a:ln>
          <a:effectLst/>
        </p:spPr>
      </p:cxnSp>
      <p:sp>
        <p:nvSpPr>
          <p:cNvPr id="25" name="TextBox 24"/>
          <p:cNvSpPr txBox="1"/>
          <p:nvPr/>
        </p:nvSpPr>
        <p:spPr>
          <a:xfrm>
            <a:off x="2544418" y="4547934"/>
            <a:ext cx="1222514" cy="830997"/>
          </a:xfrm>
          <a:prstGeom prst="rect">
            <a:avLst/>
          </a:prstGeom>
          <a:noFill/>
        </p:spPr>
        <p:txBody>
          <a:bodyPr wrap="square" rtlCol="0" anchor="t" anchorCtr="0">
            <a:spAutoFit/>
          </a:bodyPr>
          <a:lstStyle/>
          <a:p>
            <a:r>
              <a:rPr lang="en-IE" sz="1600" dirty="0"/>
              <a:t>AA starts </a:t>
            </a:r>
            <a:r>
              <a:rPr lang="en-IE" sz="1600" dirty="0" err="1"/>
              <a:t>AoO</a:t>
            </a:r>
            <a:endParaRPr lang="en-GB" sz="1600" dirty="0"/>
          </a:p>
          <a:p>
            <a:endParaRPr lang="en-GB" sz="1600" dirty="0"/>
          </a:p>
        </p:txBody>
      </p:sp>
      <p:sp>
        <p:nvSpPr>
          <p:cNvPr id="26" name="TextBox 25"/>
          <p:cNvSpPr txBox="1"/>
          <p:nvPr/>
        </p:nvSpPr>
        <p:spPr>
          <a:xfrm>
            <a:off x="5252832" y="4548729"/>
            <a:ext cx="1222514" cy="1077218"/>
          </a:xfrm>
          <a:prstGeom prst="rect">
            <a:avLst/>
          </a:prstGeom>
          <a:noFill/>
        </p:spPr>
        <p:txBody>
          <a:bodyPr wrap="square" rtlCol="0" anchor="t" anchorCtr="0">
            <a:spAutoFit/>
          </a:bodyPr>
          <a:lstStyle/>
          <a:p>
            <a:r>
              <a:rPr lang="en-IE" sz="1600" dirty="0"/>
              <a:t>AA finds the same error as MA</a:t>
            </a:r>
            <a:endParaRPr lang="en-GB" sz="1600" dirty="0"/>
          </a:p>
        </p:txBody>
      </p:sp>
      <p:sp>
        <p:nvSpPr>
          <p:cNvPr id="27" name="TextBox 26"/>
          <p:cNvSpPr txBox="1"/>
          <p:nvPr/>
        </p:nvSpPr>
        <p:spPr>
          <a:xfrm>
            <a:off x="8055670" y="4538756"/>
            <a:ext cx="1222514" cy="830997"/>
          </a:xfrm>
          <a:prstGeom prst="rect">
            <a:avLst/>
          </a:prstGeom>
          <a:noFill/>
        </p:spPr>
        <p:txBody>
          <a:bodyPr wrap="square" rtlCol="0" anchor="t" anchorCtr="0">
            <a:spAutoFit/>
          </a:bodyPr>
          <a:lstStyle/>
          <a:p>
            <a:r>
              <a:rPr lang="en-IE" sz="1600" dirty="0"/>
              <a:t>Accounts exclude the irregularity</a:t>
            </a:r>
            <a:endParaRPr lang="en-GB" sz="1600" dirty="0"/>
          </a:p>
        </p:txBody>
      </p:sp>
    </p:spTree>
    <p:extLst>
      <p:ext uri="{BB962C8B-B14F-4D97-AF65-F5344CB8AC3E}">
        <p14:creationId xmlns:p14="http://schemas.microsoft.com/office/powerpoint/2010/main" val="16986764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DE196-9C7B-DEE7-E767-19C445F0E895}"/>
              </a:ext>
            </a:extLst>
          </p:cNvPr>
          <p:cNvSpPr>
            <a:spLocks noGrp="1"/>
          </p:cNvSpPr>
          <p:nvPr>
            <p:ph type="ctrTitle"/>
          </p:nvPr>
        </p:nvSpPr>
        <p:spPr/>
        <p:txBody>
          <a:bodyPr/>
          <a:lstStyle/>
          <a:p>
            <a:r>
              <a:rPr lang="en-GB" dirty="0"/>
              <a:t>Auditing in a new environment for </a:t>
            </a:r>
            <a:br>
              <a:rPr lang="hr-HR" dirty="0"/>
            </a:br>
            <a:r>
              <a:rPr lang="en-GB" dirty="0"/>
              <a:t>first level controls</a:t>
            </a:r>
            <a:r>
              <a:rPr lang="hr-HR" dirty="0"/>
              <a:t>: R</a:t>
            </a:r>
            <a:r>
              <a:rPr lang="en-GB" dirty="0" err="1"/>
              <a:t>isk</a:t>
            </a:r>
            <a:r>
              <a:rPr lang="en-GB" dirty="0"/>
              <a:t> based </a:t>
            </a:r>
            <a:br>
              <a:rPr lang="hr-HR" dirty="0"/>
            </a:br>
            <a:r>
              <a:rPr lang="en-GB" dirty="0"/>
              <a:t>management verifications (HR)</a:t>
            </a:r>
            <a:endParaRPr lang="en-IE" dirty="0"/>
          </a:p>
        </p:txBody>
      </p:sp>
      <p:sp>
        <p:nvSpPr>
          <p:cNvPr id="7" name="Subtitle 2">
            <a:extLst>
              <a:ext uri="{FF2B5EF4-FFF2-40B4-BE49-F238E27FC236}">
                <a16:creationId xmlns:a16="http://schemas.microsoft.com/office/drawing/2014/main" id="{97B958FA-4C51-6CE9-E0C2-2799F0296569}"/>
              </a:ext>
            </a:extLst>
          </p:cNvPr>
          <p:cNvSpPr>
            <a:spLocks noGrp="1"/>
          </p:cNvSpPr>
          <p:nvPr>
            <p:ph type="subTitle" idx="1"/>
          </p:nvPr>
        </p:nvSpPr>
        <p:spPr>
          <a:xfrm>
            <a:off x="1063625" y="4693931"/>
            <a:ext cx="10064750" cy="898525"/>
          </a:xfrm>
        </p:spPr>
        <p:txBody>
          <a:bodyPr/>
          <a:lstStyle/>
          <a:p>
            <a:r>
              <a:rPr lang="hr-HR" sz="2800" dirty="0">
                <a:solidFill>
                  <a:srgbClr val="FFC000"/>
                </a:solidFill>
                <a:latin typeface="+mj-lt"/>
              </a:rPr>
              <a:t>Goran </a:t>
            </a:r>
            <a:r>
              <a:rPr lang="hr-HR" sz="2800" dirty="0" err="1">
                <a:solidFill>
                  <a:srgbClr val="FFC000"/>
                </a:solidFill>
                <a:latin typeface="+mj-lt"/>
              </a:rPr>
              <a:t>Zakanji</a:t>
            </a:r>
            <a:r>
              <a:rPr lang="hr-HR" sz="2800" dirty="0">
                <a:solidFill>
                  <a:srgbClr val="FFC000"/>
                </a:solidFill>
                <a:latin typeface="+mj-lt"/>
              </a:rPr>
              <a:t> (AA Croatia)</a:t>
            </a:r>
            <a:endParaRPr lang="en-US" sz="2800" dirty="0">
              <a:solidFill>
                <a:srgbClr val="FFC000"/>
              </a:solidFill>
              <a:latin typeface="+mj-lt"/>
            </a:endParaRPr>
          </a:p>
          <a:p>
            <a:endParaRPr lang="en-US" dirty="0">
              <a:solidFill>
                <a:srgbClr val="FFC000"/>
              </a:solidFill>
              <a:latin typeface="+mj-lt"/>
            </a:endParaRPr>
          </a:p>
          <a:p>
            <a:endParaRPr lang="en-US" sz="2800" dirty="0">
              <a:solidFill>
                <a:srgbClr val="FFFF00"/>
              </a:solidFill>
              <a:latin typeface="+mj-lt"/>
            </a:endParaRPr>
          </a:p>
        </p:txBody>
      </p:sp>
      <p:sp>
        <p:nvSpPr>
          <p:cNvPr id="9" name="Text Placeholder 8">
            <a:extLst>
              <a:ext uri="{FF2B5EF4-FFF2-40B4-BE49-F238E27FC236}">
                <a16:creationId xmlns:a16="http://schemas.microsoft.com/office/drawing/2014/main" id="{C5CECF38-44F5-9F37-1A97-8848A227E1FC}"/>
              </a:ext>
            </a:extLst>
          </p:cNvPr>
          <p:cNvSpPr>
            <a:spLocks noGrp="1"/>
          </p:cNvSpPr>
          <p:nvPr>
            <p:ph type="body" sz="quarter" idx="13"/>
          </p:nvPr>
        </p:nvSpPr>
        <p:spPr>
          <a:xfrm>
            <a:off x="6485744" y="5063458"/>
            <a:ext cx="5040313" cy="528998"/>
          </a:xfrm>
        </p:spPr>
        <p:txBody>
          <a:bodyPr/>
          <a:lstStyle/>
          <a:p>
            <a:pPr>
              <a:lnSpc>
                <a:spcPct val="150000"/>
              </a:lnSpc>
            </a:pPr>
            <a:r>
              <a:rPr lang="en-US" sz="2400" dirty="0">
                <a:latin typeface="Roboto (Body)"/>
              </a:rPr>
              <a:t>Email: </a:t>
            </a:r>
            <a:r>
              <a:rPr lang="hr-HR" sz="2400" dirty="0">
                <a:latin typeface="Roboto (Body)"/>
              </a:rPr>
              <a:t>	goran.zakanji@arpa.hr</a:t>
            </a:r>
            <a:endParaRPr lang="en-US" sz="2400" dirty="0">
              <a:latin typeface="Roboto (Body)"/>
            </a:endParaRPr>
          </a:p>
          <a:p>
            <a:pPr>
              <a:lnSpc>
                <a:spcPct val="150000"/>
              </a:lnSpc>
            </a:pPr>
            <a:r>
              <a:rPr lang="en-US" sz="2400" dirty="0">
                <a:latin typeface="Roboto (Body)"/>
              </a:rPr>
              <a:t>Mobile: </a:t>
            </a:r>
            <a:r>
              <a:rPr lang="hr-HR" sz="2400" dirty="0">
                <a:latin typeface="Roboto (Body)"/>
              </a:rPr>
              <a:t>	</a:t>
            </a:r>
            <a:r>
              <a:rPr lang="en-US" sz="2400" dirty="0">
                <a:latin typeface="Roboto (Body)"/>
              </a:rPr>
              <a:t>+</a:t>
            </a:r>
            <a:r>
              <a:rPr lang="hr-HR" sz="2400" dirty="0">
                <a:latin typeface="Roboto (Body)"/>
              </a:rPr>
              <a:t>385994585963</a:t>
            </a:r>
            <a:endParaRPr lang="en-US" sz="2400" dirty="0">
              <a:latin typeface="Roboto (Body)"/>
            </a:endParaRPr>
          </a:p>
          <a:p>
            <a:endParaRPr lang="en-IE" dirty="0"/>
          </a:p>
        </p:txBody>
      </p:sp>
    </p:spTree>
    <p:extLst>
      <p:ext uri="{BB962C8B-B14F-4D97-AF65-F5344CB8AC3E}">
        <p14:creationId xmlns:p14="http://schemas.microsoft.com/office/powerpoint/2010/main" val="4929871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Pentagon 81"/>
          <p:cNvSpPr/>
          <p:nvPr/>
        </p:nvSpPr>
        <p:spPr>
          <a:xfrm>
            <a:off x="2724749" y="1951488"/>
            <a:ext cx="1366077" cy="437745"/>
          </a:xfrm>
          <a:prstGeom prst="homePlate">
            <a:avLst/>
          </a:prstGeom>
          <a:pattFill prst="wdUpDiag">
            <a:fgClr>
              <a:srgbClr val="FF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400" dirty="0"/>
          </a:p>
        </p:txBody>
      </p:sp>
      <p:sp>
        <p:nvSpPr>
          <p:cNvPr id="2" name="Title 1"/>
          <p:cNvSpPr>
            <a:spLocks noGrp="1"/>
          </p:cNvSpPr>
          <p:nvPr>
            <p:ph type="ctrTitle"/>
          </p:nvPr>
        </p:nvSpPr>
        <p:spPr/>
        <p:txBody>
          <a:bodyPr/>
          <a:lstStyle/>
          <a:p>
            <a:r>
              <a:rPr lang="en-US" dirty="0"/>
              <a:t>MCS management verification </a:t>
            </a:r>
          </a:p>
        </p:txBody>
      </p:sp>
      <p:sp>
        <p:nvSpPr>
          <p:cNvPr id="3" name="Subtitle 2"/>
          <p:cNvSpPr>
            <a:spLocks noGrp="1"/>
          </p:cNvSpPr>
          <p:nvPr>
            <p:ph type="subTitle" idx="1"/>
          </p:nvPr>
        </p:nvSpPr>
        <p:spPr>
          <a:xfrm>
            <a:off x="204290" y="1010728"/>
            <a:ext cx="11326220" cy="360000"/>
          </a:xfrm>
        </p:spPr>
        <p:txBody>
          <a:bodyPr/>
          <a:lstStyle/>
          <a:p>
            <a:r>
              <a:rPr lang="en-US" dirty="0"/>
              <a:t>Verification TimeLine </a:t>
            </a:r>
          </a:p>
        </p:txBody>
      </p:sp>
      <p:cxnSp>
        <p:nvCxnSpPr>
          <p:cNvPr id="8" name="Straight Connector 7"/>
          <p:cNvCxnSpPr>
            <a:stCxn id="9" idx="2"/>
            <a:endCxn id="10" idx="2"/>
          </p:cNvCxnSpPr>
          <p:nvPr/>
        </p:nvCxnSpPr>
        <p:spPr>
          <a:xfrm>
            <a:off x="160079" y="5656719"/>
            <a:ext cx="11139205" cy="11260"/>
          </a:xfrm>
          <a:prstGeom prst="line">
            <a:avLst/>
          </a:prstGeom>
          <a:ln w="28575">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160079" y="5466795"/>
            <a:ext cx="379847" cy="379847"/>
          </a:xfrm>
          <a:prstGeom prst="ellipse">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11299284" y="5478055"/>
            <a:ext cx="379847" cy="379847"/>
          </a:xfrm>
          <a:prstGeom prst="ellipse">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p:cNvSpPr/>
          <p:nvPr/>
        </p:nvSpPr>
        <p:spPr>
          <a:xfrm>
            <a:off x="160079" y="5478056"/>
            <a:ext cx="379847" cy="37984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p:nvPr/>
        </p:nvSpPr>
        <p:spPr>
          <a:xfrm>
            <a:off x="2765913" y="5466795"/>
            <a:ext cx="379847" cy="3798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3836433" y="5466795"/>
            <a:ext cx="379847" cy="3798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p:cNvSpPr/>
          <p:nvPr/>
        </p:nvSpPr>
        <p:spPr>
          <a:xfrm>
            <a:off x="6143019" y="5466795"/>
            <a:ext cx="379847" cy="37984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p:cNvSpPr/>
          <p:nvPr/>
        </p:nvSpPr>
        <p:spPr>
          <a:xfrm>
            <a:off x="9110221" y="5466795"/>
            <a:ext cx="379847" cy="37984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375483" y="5066297"/>
            <a:ext cx="1742082" cy="400110"/>
          </a:xfrm>
          <a:prstGeom prst="rect">
            <a:avLst/>
          </a:prstGeom>
        </p:spPr>
        <p:txBody>
          <a:bodyPr wrap="square">
            <a:spAutoFit/>
          </a:bodyPr>
          <a:lstStyle/>
          <a:p>
            <a:pPr algn="ctr"/>
            <a:r>
              <a:rPr lang="en-US" sz="2000" b="1" dirty="0">
                <a:solidFill>
                  <a:schemeClr val="accent1"/>
                </a:solidFill>
              </a:rPr>
              <a:t>01/03/N </a:t>
            </a:r>
            <a:endParaRPr lang="en-US" sz="2000" b="1" i="0" dirty="0">
              <a:solidFill>
                <a:schemeClr val="accent1"/>
              </a:solidFill>
              <a:effectLst/>
            </a:endParaRPr>
          </a:p>
        </p:txBody>
      </p:sp>
      <p:sp>
        <p:nvSpPr>
          <p:cNvPr id="19" name="Rectangle 18"/>
          <p:cNvSpPr/>
          <p:nvPr/>
        </p:nvSpPr>
        <p:spPr>
          <a:xfrm>
            <a:off x="2697579" y="5068279"/>
            <a:ext cx="2645133" cy="400110"/>
          </a:xfrm>
          <a:prstGeom prst="rect">
            <a:avLst/>
          </a:prstGeom>
        </p:spPr>
        <p:txBody>
          <a:bodyPr wrap="square">
            <a:spAutoFit/>
          </a:bodyPr>
          <a:lstStyle/>
          <a:p>
            <a:pPr algn="ctr"/>
            <a:r>
              <a:rPr lang="en-US" sz="2000" b="1" dirty="0">
                <a:solidFill>
                  <a:schemeClr val="accent3"/>
                </a:solidFill>
              </a:rPr>
              <a:t>31/7/N</a:t>
            </a:r>
            <a:endParaRPr lang="en-US" sz="2000" b="1" i="0" dirty="0">
              <a:solidFill>
                <a:schemeClr val="accent3"/>
              </a:solidFill>
              <a:effectLst/>
            </a:endParaRPr>
          </a:p>
        </p:txBody>
      </p:sp>
      <p:sp>
        <p:nvSpPr>
          <p:cNvPr id="20" name="Rectangle 19"/>
          <p:cNvSpPr/>
          <p:nvPr/>
        </p:nvSpPr>
        <p:spPr>
          <a:xfrm>
            <a:off x="5503111" y="5066297"/>
            <a:ext cx="1659661" cy="400110"/>
          </a:xfrm>
          <a:prstGeom prst="rect">
            <a:avLst/>
          </a:prstGeom>
        </p:spPr>
        <p:txBody>
          <a:bodyPr wrap="square">
            <a:spAutoFit/>
          </a:bodyPr>
          <a:lstStyle/>
          <a:p>
            <a:pPr algn="ctr"/>
            <a:r>
              <a:rPr lang="en-US" sz="2000" b="1" dirty="0">
                <a:solidFill>
                  <a:schemeClr val="accent5"/>
                </a:solidFill>
              </a:rPr>
              <a:t>30/09/N </a:t>
            </a:r>
            <a:endParaRPr lang="en-US" sz="2000" b="1" i="0" dirty="0">
              <a:solidFill>
                <a:schemeClr val="accent5"/>
              </a:solidFill>
              <a:effectLst/>
            </a:endParaRPr>
          </a:p>
        </p:txBody>
      </p:sp>
      <p:sp>
        <p:nvSpPr>
          <p:cNvPr id="21" name="Rectangle 20"/>
          <p:cNvSpPr/>
          <p:nvPr/>
        </p:nvSpPr>
        <p:spPr>
          <a:xfrm>
            <a:off x="2010111" y="5066491"/>
            <a:ext cx="1891450" cy="400110"/>
          </a:xfrm>
          <a:prstGeom prst="rect">
            <a:avLst/>
          </a:prstGeom>
        </p:spPr>
        <p:txBody>
          <a:bodyPr wrap="square">
            <a:spAutoFit/>
          </a:bodyPr>
          <a:lstStyle/>
          <a:p>
            <a:pPr algn="ctr"/>
            <a:r>
              <a:rPr lang="en-US" sz="2000" b="1" dirty="0">
                <a:solidFill>
                  <a:schemeClr val="accent2"/>
                </a:solidFill>
              </a:rPr>
              <a:t>30/6/N </a:t>
            </a:r>
            <a:endParaRPr lang="en-US" sz="2000" b="1" i="0" dirty="0">
              <a:solidFill>
                <a:schemeClr val="accent2"/>
              </a:solidFill>
              <a:effectLst/>
            </a:endParaRPr>
          </a:p>
        </p:txBody>
      </p:sp>
      <p:sp>
        <p:nvSpPr>
          <p:cNvPr id="23" name="Rectangle 22"/>
          <p:cNvSpPr/>
          <p:nvPr/>
        </p:nvSpPr>
        <p:spPr>
          <a:xfrm>
            <a:off x="7892803" y="5066491"/>
            <a:ext cx="2752243" cy="400110"/>
          </a:xfrm>
          <a:prstGeom prst="rect">
            <a:avLst/>
          </a:prstGeom>
        </p:spPr>
        <p:txBody>
          <a:bodyPr wrap="square">
            <a:spAutoFit/>
          </a:bodyPr>
          <a:lstStyle/>
          <a:p>
            <a:pPr algn="ctr"/>
            <a:r>
              <a:rPr lang="en-US" sz="2000" b="1" dirty="0">
                <a:solidFill>
                  <a:schemeClr val="accent6"/>
                </a:solidFill>
              </a:rPr>
              <a:t>31/12/N </a:t>
            </a:r>
          </a:p>
        </p:txBody>
      </p:sp>
      <p:sp>
        <p:nvSpPr>
          <p:cNvPr id="60" name="Rectangle 59"/>
          <p:cNvSpPr/>
          <p:nvPr/>
        </p:nvSpPr>
        <p:spPr>
          <a:xfrm>
            <a:off x="10566476" y="5084196"/>
            <a:ext cx="1742082" cy="400110"/>
          </a:xfrm>
          <a:prstGeom prst="rect">
            <a:avLst/>
          </a:prstGeom>
        </p:spPr>
        <p:txBody>
          <a:bodyPr wrap="square">
            <a:spAutoFit/>
          </a:bodyPr>
          <a:lstStyle/>
          <a:p>
            <a:pPr algn="ctr"/>
            <a:r>
              <a:rPr lang="en-US" sz="2000" b="1" dirty="0">
                <a:solidFill>
                  <a:schemeClr val="accent1"/>
                </a:solidFill>
              </a:rPr>
              <a:t>15/02/N+1</a:t>
            </a:r>
          </a:p>
        </p:txBody>
      </p:sp>
      <p:cxnSp>
        <p:nvCxnSpPr>
          <p:cNvPr id="6" name="Straight Connector 5"/>
          <p:cNvCxnSpPr>
            <a:stCxn id="13" idx="6"/>
            <a:endCxn id="14" idx="2"/>
          </p:cNvCxnSpPr>
          <p:nvPr/>
        </p:nvCxnSpPr>
        <p:spPr>
          <a:xfrm>
            <a:off x="3145760" y="5656719"/>
            <a:ext cx="690673" cy="0"/>
          </a:xfrm>
          <a:prstGeom prst="line">
            <a:avLst/>
          </a:pr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a:stCxn id="17" idx="6"/>
          </p:cNvCxnSpPr>
          <p:nvPr/>
        </p:nvCxnSpPr>
        <p:spPr>
          <a:xfrm>
            <a:off x="9490068" y="5656719"/>
            <a:ext cx="424307" cy="11261"/>
          </a:xfrm>
          <a:prstGeom prst="straightConnector1">
            <a:avLst/>
          </a:prstGeom>
          <a:ln w="50800">
            <a:solidFill>
              <a:srgbClr val="FF0000"/>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76" name="Left Brace 75"/>
          <p:cNvSpPr/>
          <p:nvPr/>
        </p:nvSpPr>
        <p:spPr>
          <a:xfrm rot="16200000">
            <a:off x="3353086" y="5415354"/>
            <a:ext cx="278282" cy="1070042"/>
          </a:xfrm>
          <a:prstGeom prst="leftBrace">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7" name="Left Brace 76"/>
          <p:cNvSpPr/>
          <p:nvPr/>
        </p:nvSpPr>
        <p:spPr>
          <a:xfrm rot="16200000">
            <a:off x="9473367" y="5690543"/>
            <a:ext cx="278282" cy="603734"/>
          </a:xfrm>
          <a:prstGeom prst="leftBrace">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8" name="TextBox 77"/>
          <p:cNvSpPr txBox="1"/>
          <p:nvPr/>
        </p:nvSpPr>
        <p:spPr>
          <a:xfrm>
            <a:off x="2362686" y="6205292"/>
            <a:ext cx="2256819" cy="584775"/>
          </a:xfrm>
          <a:prstGeom prst="rect">
            <a:avLst/>
          </a:prstGeom>
          <a:solidFill>
            <a:schemeClr val="bg1"/>
          </a:solidFill>
        </p:spPr>
        <p:txBody>
          <a:bodyPr wrap="square" rtlCol="0">
            <a:spAutoFit/>
          </a:bodyPr>
          <a:lstStyle/>
          <a:p>
            <a:pPr algn="ctr"/>
            <a:r>
              <a:rPr lang="en-US" sz="1600" dirty="0">
                <a:solidFill>
                  <a:srgbClr val="176490"/>
                </a:solidFill>
              </a:rPr>
              <a:t>June Payment Application</a:t>
            </a:r>
          </a:p>
        </p:txBody>
      </p:sp>
      <p:sp>
        <p:nvSpPr>
          <p:cNvPr id="79" name="TextBox 78"/>
          <p:cNvSpPr txBox="1"/>
          <p:nvPr/>
        </p:nvSpPr>
        <p:spPr>
          <a:xfrm>
            <a:off x="8484098" y="6200406"/>
            <a:ext cx="2256819" cy="584775"/>
          </a:xfrm>
          <a:prstGeom prst="rect">
            <a:avLst/>
          </a:prstGeom>
          <a:solidFill>
            <a:schemeClr val="bg1"/>
          </a:solidFill>
        </p:spPr>
        <p:txBody>
          <a:bodyPr wrap="square" rtlCol="0">
            <a:spAutoFit/>
          </a:bodyPr>
          <a:lstStyle/>
          <a:p>
            <a:pPr algn="ctr"/>
            <a:r>
              <a:rPr lang="en-US" sz="1600" dirty="0">
                <a:solidFill>
                  <a:srgbClr val="176490"/>
                </a:solidFill>
              </a:rPr>
              <a:t>December Payment Application</a:t>
            </a:r>
          </a:p>
        </p:txBody>
      </p:sp>
      <p:sp>
        <p:nvSpPr>
          <p:cNvPr id="81" name="Pentagon 80"/>
          <p:cNvSpPr/>
          <p:nvPr/>
        </p:nvSpPr>
        <p:spPr>
          <a:xfrm>
            <a:off x="539926" y="1939839"/>
            <a:ext cx="2605834" cy="455729"/>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t>MA verification and supervision (Quarterly</a:t>
            </a:r>
            <a:r>
              <a:rPr lang="en-US" sz="1400" dirty="0"/>
              <a:t>)</a:t>
            </a:r>
          </a:p>
        </p:txBody>
      </p:sp>
      <p:sp>
        <p:nvSpPr>
          <p:cNvPr id="84" name="Pentagon 83"/>
          <p:cNvSpPr/>
          <p:nvPr/>
        </p:nvSpPr>
        <p:spPr>
          <a:xfrm>
            <a:off x="4090827" y="2933982"/>
            <a:ext cx="2432040" cy="437745"/>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t>MA verification and supervision (Quarterly</a:t>
            </a:r>
            <a:r>
              <a:rPr lang="en-US" sz="1400" dirty="0"/>
              <a:t>)</a:t>
            </a:r>
            <a:endParaRPr lang="en-US" sz="1200" dirty="0"/>
          </a:p>
        </p:txBody>
      </p:sp>
      <p:sp>
        <p:nvSpPr>
          <p:cNvPr id="85" name="Pentagon 84"/>
          <p:cNvSpPr/>
          <p:nvPr/>
        </p:nvSpPr>
        <p:spPr>
          <a:xfrm>
            <a:off x="9379972" y="3395801"/>
            <a:ext cx="534403" cy="437745"/>
          </a:xfrm>
          <a:prstGeom prst="homePlate">
            <a:avLst/>
          </a:prstGeom>
          <a:pattFill prst="wdUpDiag">
            <a:fgClr>
              <a:srgbClr val="FF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400" dirty="0"/>
          </a:p>
        </p:txBody>
      </p:sp>
      <p:sp>
        <p:nvSpPr>
          <p:cNvPr id="86" name="Pentagon 85"/>
          <p:cNvSpPr/>
          <p:nvPr/>
        </p:nvSpPr>
        <p:spPr>
          <a:xfrm>
            <a:off x="6522867" y="3384541"/>
            <a:ext cx="3041932" cy="437745"/>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t>MA verification and supervision (Quarterly</a:t>
            </a:r>
            <a:r>
              <a:rPr lang="en-US" sz="1400" dirty="0"/>
              <a:t>)</a:t>
            </a:r>
            <a:endParaRPr lang="en-US" sz="1200" dirty="0"/>
          </a:p>
        </p:txBody>
      </p:sp>
      <p:sp>
        <p:nvSpPr>
          <p:cNvPr id="87" name="Pentagon 86"/>
          <p:cNvSpPr/>
          <p:nvPr/>
        </p:nvSpPr>
        <p:spPr>
          <a:xfrm>
            <a:off x="9310641" y="3932847"/>
            <a:ext cx="603734" cy="437745"/>
          </a:xfrm>
          <a:prstGeom prst="homePlate">
            <a:avLst/>
          </a:prstGeom>
          <a:pattFill prst="wdUpDiag">
            <a:fgClr>
              <a:srgbClr val="FF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400" dirty="0"/>
          </a:p>
        </p:txBody>
      </p:sp>
      <p:sp>
        <p:nvSpPr>
          <p:cNvPr id="88" name="Pentagon 87"/>
          <p:cNvSpPr/>
          <p:nvPr/>
        </p:nvSpPr>
        <p:spPr>
          <a:xfrm>
            <a:off x="8200417" y="3932847"/>
            <a:ext cx="1289651" cy="437745"/>
          </a:xfrm>
          <a:prstGeom prst="homePlat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t>AF Dec PA verifications</a:t>
            </a:r>
          </a:p>
        </p:txBody>
      </p:sp>
      <p:sp>
        <p:nvSpPr>
          <p:cNvPr id="89" name="Pentagon 88"/>
          <p:cNvSpPr/>
          <p:nvPr/>
        </p:nvSpPr>
        <p:spPr>
          <a:xfrm>
            <a:off x="2950739" y="2496237"/>
            <a:ext cx="1076509" cy="437745"/>
          </a:xfrm>
          <a:prstGeom prst="homePlate">
            <a:avLst/>
          </a:prstGeom>
          <a:pattFill prst="wdUpDiag">
            <a:fgClr>
              <a:srgbClr val="FF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400" dirty="0"/>
          </a:p>
        </p:txBody>
      </p:sp>
      <p:sp>
        <p:nvSpPr>
          <p:cNvPr id="90" name="Pentagon 89"/>
          <p:cNvSpPr/>
          <p:nvPr/>
        </p:nvSpPr>
        <p:spPr>
          <a:xfrm>
            <a:off x="1887167" y="2496237"/>
            <a:ext cx="1258594" cy="437745"/>
          </a:xfrm>
          <a:prstGeom prst="homePlat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t>AF June PA verifications</a:t>
            </a:r>
          </a:p>
        </p:txBody>
      </p:sp>
      <p:sp>
        <p:nvSpPr>
          <p:cNvPr id="91" name="Chevron 90"/>
          <p:cNvSpPr/>
          <p:nvPr/>
        </p:nvSpPr>
        <p:spPr>
          <a:xfrm>
            <a:off x="217179" y="4474039"/>
            <a:ext cx="11461951" cy="437745"/>
          </a:xfrm>
          <a:prstGeom prst="chevr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solidFill>
                  <a:srgbClr val="176490"/>
                </a:solidFill>
              </a:rPr>
              <a:t>IB2 verifications (continuous)</a:t>
            </a:r>
          </a:p>
        </p:txBody>
      </p:sp>
      <p:sp>
        <p:nvSpPr>
          <p:cNvPr id="92" name="Pentagon 91"/>
          <p:cNvSpPr/>
          <p:nvPr/>
        </p:nvSpPr>
        <p:spPr>
          <a:xfrm>
            <a:off x="123586" y="1508818"/>
            <a:ext cx="416340" cy="437745"/>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400" dirty="0"/>
          </a:p>
        </p:txBody>
      </p:sp>
    </p:spTree>
    <p:extLst>
      <p:ext uri="{BB962C8B-B14F-4D97-AF65-F5344CB8AC3E}">
        <p14:creationId xmlns:p14="http://schemas.microsoft.com/office/powerpoint/2010/main" val="32044872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ound Same Side Corner Rectangle 49"/>
          <p:cNvSpPr/>
          <p:nvPr/>
        </p:nvSpPr>
        <p:spPr>
          <a:xfrm rot="16200000" flipH="1">
            <a:off x="5615314" y="1932862"/>
            <a:ext cx="735309" cy="1638323"/>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ound Same Side Corner Rectangle 47"/>
          <p:cNvSpPr/>
          <p:nvPr/>
        </p:nvSpPr>
        <p:spPr>
          <a:xfrm rot="5400000">
            <a:off x="5896082" y="4679832"/>
            <a:ext cx="735309" cy="1638000"/>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ound Same Side Corner Rectangle 45"/>
          <p:cNvSpPr/>
          <p:nvPr/>
        </p:nvSpPr>
        <p:spPr>
          <a:xfrm rot="16200000" flipH="1">
            <a:off x="4236106" y="3305347"/>
            <a:ext cx="735309" cy="1638323"/>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ound Same Side Corner Rectangle 43"/>
          <p:cNvSpPr/>
          <p:nvPr/>
        </p:nvSpPr>
        <p:spPr>
          <a:xfrm rot="5400000">
            <a:off x="7195345" y="3305514"/>
            <a:ext cx="735309" cy="1638000"/>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Freeform 37"/>
          <p:cNvSpPr/>
          <p:nvPr/>
        </p:nvSpPr>
        <p:spPr>
          <a:xfrm>
            <a:off x="6784624" y="1959429"/>
            <a:ext cx="1882677" cy="1174939"/>
          </a:xfrm>
          <a:custGeom>
            <a:avLst/>
            <a:gdLst>
              <a:gd name="connsiteX0" fmla="*/ 0 w 1882677"/>
              <a:gd name="connsiteY0" fmla="*/ 0 h 1174939"/>
              <a:gd name="connsiteX1" fmla="*/ 685813 w 1882677"/>
              <a:gd name="connsiteY1" fmla="*/ 398694 h 1174939"/>
              <a:gd name="connsiteX2" fmla="*/ 788534 w 1882677"/>
              <a:gd name="connsiteY2" fmla="*/ 788327 h 1174939"/>
              <a:gd name="connsiteX3" fmla="*/ 788534 w 1882677"/>
              <a:gd name="connsiteY3" fmla="*/ 791347 h 1174939"/>
              <a:gd name="connsiteX4" fmla="*/ 978870 w 1882677"/>
              <a:gd name="connsiteY4" fmla="*/ 984653 h 1174939"/>
              <a:gd name="connsiteX5" fmla="*/ 1882677 w 1882677"/>
              <a:gd name="connsiteY5" fmla="*/ 984653 h 1174939"/>
              <a:gd name="connsiteX6" fmla="*/ 1882677 w 1882677"/>
              <a:gd name="connsiteY6" fmla="*/ 1174939 h 1174939"/>
              <a:gd name="connsiteX7" fmla="*/ 1875858 w 1882677"/>
              <a:gd name="connsiteY7" fmla="*/ 1174939 h 1174939"/>
              <a:gd name="connsiteX8" fmla="*/ 927510 w 1882677"/>
              <a:gd name="connsiteY8" fmla="*/ 1174939 h 1174939"/>
              <a:gd name="connsiteX9" fmla="*/ 586114 w 1882677"/>
              <a:gd name="connsiteY9" fmla="*/ 869878 h 1174939"/>
              <a:gd name="connsiteX10" fmla="*/ 583092 w 1882677"/>
              <a:gd name="connsiteY10" fmla="*/ 788327 h 1174939"/>
              <a:gd name="connsiteX11" fmla="*/ 0 w 1882677"/>
              <a:gd name="connsiteY11" fmla="*/ 205388 h 1174939"/>
              <a:gd name="connsiteX12" fmla="*/ 0 w 1882677"/>
              <a:gd name="connsiteY12" fmla="*/ 0 h 1174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2677" h="1174939">
                <a:moveTo>
                  <a:pt x="0" y="0"/>
                </a:moveTo>
                <a:cubicBezTo>
                  <a:pt x="293057" y="0"/>
                  <a:pt x="549859" y="160082"/>
                  <a:pt x="685813" y="398694"/>
                </a:cubicBezTo>
                <a:cubicBezTo>
                  <a:pt x="752280" y="513470"/>
                  <a:pt x="788534" y="646368"/>
                  <a:pt x="788534" y="788327"/>
                </a:cubicBezTo>
                <a:cubicBezTo>
                  <a:pt x="788534" y="788327"/>
                  <a:pt x="788534" y="788327"/>
                  <a:pt x="788534" y="791347"/>
                </a:cubicBezTo>
                <a:cubicBezTo>
                  <a:pt x="788534" y="897062"/>
                  <a:pt x="873128" y="984653"/>
                  <a:pt x="978870" y="984653"/>
                </a:cubicBezTo>
                <a:lnTo>
                  <a:pt x="1882677" y="984653"/>
                </a:lnTo>
                <a:lnTo>
                  <a:pt x="1882677" y="1174939"/>
                </a:lnTo>
                <a:lnTo>
                  <a:pt x="1875858" y="1174939"/>
                </a:lnTo>
                <a:cubicBezTo>
                  <a:pt x="1668354" y="1174939"/>
                  <a:pt x="1366528" y="1174939"/>
                  <a:pt x="927510" y="1174939"/>
                </a:cubicBezTo>
                <a:cubicBezTo>
                  <a:pt x="752280" y="1174939"/>
                  <a:pt x="604241" y="1045062"/>
                  <a:pt x="586114" y="869878"/>
                </a:cubicBezTo>
                <a:cubicBezTo>
                  <a:pt x="586114" y="842694"/>
                  <a:pt x="583092" y="815511"/>
                  <a:pt x="583092" y="788327"/>
                </a:cubicBezTo>
                <a:cubicBezTo>
                  <a:pt x="583092" y="465143"/>
                  <a:pt x="320248" y="205388"/>
                  <a:pt x="0" y="205388"/>
                </a:cubicBezTo>
                <a:cubicBezTo>
                  <a:pt x="0" y="205388"/>
                  <a:pt x="0" y="205388"/>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4"/>
          <p:cNvSpPr>
            <a:spLocks noGrp="1"/>
          </p:cNvSpPr>
          <p:nvPr>
            <p:ph type="ctrTitle"/>
          </p:nvPr>
        </p:nvSpPr>
        <p:spPr/>
        <p:txBody>
          <a:bodyPr/>
          <a:lstStyle/>
          <a:p>
            <a:r>
              <a:rPr lang="en-US" dirty="0"/>
              <a:t>RBMV development chronology</a:t>
            </a:r>
          </a:p>
        </p:txBody>
      </p:sp>
      <p:sp>
        <p:nvSpPr>
          <p:cNvPr id="6" name="Subtitle 5"/>
          <p:cNvSpPr>
            <a:spLocks noGrp="1"/>
          </p:cNvSpPr>
          <p:nvPr>
            <p:ph type="subTitle" idx="1"/>
          </p:nvPr>
        </p:nvSpPr>
        <p:spPr/>
        <p:txBody>
          <a:bodyPr/>
          <a:lstStyle/>
          <a:p>
            <a:r>
              <a:rPr lang="en-US" dirty="0"/>
              <a:t>Steps in the development</a:t>
            </a:r>
            <a:r>
              <a:rPr lang="hr-HR" dirty="0"/>
              <a:t> </a:t>
            </a:r>
            <a:r>
              <a:rPr lang="hr-HR" dirty="0" err="1"/>
              <a:t>and</a:t>
            </a:r>
            <a:r>
              <a:rPr lang="hr-HR" dirty="0"/>
              <a:t> </a:t>
            </a:r>
            <a:r>
              <a:rPr lang="hr-HR" dirty="0" err="1"/>
              <a:t>updating</a:t>
            </a:r>
            <a:r>
              <a:rPr lang="en-US" dirty="0"/>
              <a:t> </a:t>
            </a:r>
          </a:p>
        </p:txBody>
      </p:sp>
      <p:sp>
        <p:nvSpPr>
          <p:cNvPr id="29" name="Freeform 7"/>
          <p:cNvSpPr>
            <a:spLocks/>
          </p:cNvSpPr>
          <p:nvPr/>
        </p:nvSpPr>
        <p:spPr bwMode="auto">
          <a:xfrm flipH="1" flipV="1">
            <a:off x="5409323" y="4710028"/>
            <a:ext cx="789776" cy="1577607"/>
          </a:xfrm>
          <a:custGeom>
            <a:avLst/>
            <a:gdLst>
              <a:gd name="T0" fmla="*/ 0 w 261"/>
              <a:gd name="T1" fmla="*/ 261 h 522"/>
              <a:gd name="T2" fmla="*/ 132 w 261"/>
              <a:gd name="T3" fmla="*/ 489 h 522"/>
              <a:gd name="T4" fmla="*/ 133 w 261"/>
              <a:gd name="T5" fmla="*/ 489 h 522"/>
              <a:gd name="T6" fmla="*/ 159 w 261"/>
              <a:gd name="T7" fmla="*/ 502 h 522"/>
              <a:gd name="T8" fmla="*/ 256 w 261"/>
              <a:gd name="T9" fmla="*/ 522 h 522"/>
              <a:gd name="T10" fmla="*/ 261 w 261"/>
              <a:gd name="T11" fmla="*/ 522 h 522"/>
              <a:gd name="T12" fmla="*/ 261 w 261"/>
              <a:gd name="T13" fmla="*/ 455 h 522"/>
              <a:gd name="T14" fmla="*/ 256 w 261"/>
              <a:gd name="T15" fmla="*/ 455 h 522"/>
              <a:gd name="T16" fmla="*/ 256 w 261"/>
              <a:gd name="T17" fmla="*/ 455 h 522"/>
              <a:gd name="T18" fmla="*/ 68 w 261"/>
              <a:gd name="T19" fmla="*/ 252 h 522"/>
              <a:gd name="T20" fmla="*/ 254 w 261"/>
              <a:gd name="T21" fmla="*/ 68 h 522"/>
              <a:gd name="T22" fmla="*/ 261 w 261"/>
              <a:gd name="T23" fmla="*/ 68 h 522"/>
              <a:gd name="T24" fmla="*/ 261 w 261"/>
              <a:gd name="T25" fmla="*/ 0 h 522"/>
              <a:gd name="T26" fmla="*/ 0 w 261"/>
              <a:gd name="T27" fmla="*/ 261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1" h="522">
                <a:moveTo>
                  <a:pt x="0" y="261"/>
                </a:moveTo>
                <a:cubicBezTo>
                  <a:pt x="0" y="359"/>
                  <a:pt x="53" y="444"/>
                  <a:pt x="132" y="489"/>
                </a:cubicBezTo>
                <a:cubicBezTo>
                  <a:pt x="132" y="489"/>
                  <a:pt x="132" y="489"/>
                  <a:pt x="133" y="489"/>
                </a:cubicBezTo>
                <a:cubicBezTo>
                  <a:pt x="141" y="493"/>
                  <a:pt x="150" y="498"/>
                  <a:pt x="159" y="502"/>
                </a:cubicBezTo>
                <a:cubicBezTo>
                  <a:pt x="189" y="514"/>
                  <a:pt x="222" y="522"/>
                  <a:pt x="256" y="522"/>
                </a:cubicBezTo>
                <a:cubicBezTo>
                  <a:pt x="258" y="522"/>
                  <a:pt x="259" y="522"/>
                  <a:pt x="261" y="522"/>
                </a:cubicBezTo>
                <a:cubicBezTo>
                  <a:pt x="261" y="455"/>
                  <a:pt x="261" y="455"/>
                  <a:pt x="261" y="455"/>
                </a:cubicBezTo>
                <a:cubicBezTo>
                  <a:pt x="259" y="455"/>
                  <a:pt x="258" y="455"/>
                  <a:pt x="256" y="455"/>
                </a:cubicBezTo>
                <a:cubicBezTo>
                  <a:pt x="256" y="455"/>
                  <a:pt x="256" y="455"/>
                  <a:pt x="256" y="455"/>
                </a:cubicBezTo>
                <a:cubicBezTo>
                  <a:pt x="149" y="452"/>
                  <a:pt x="63" y="361"/>
                  <a:pt x="68" y="252"/>
                </a:cubicBezTo>
                <a:cubicBezTo>
                  <a:pt x="73" y="152"/>
                  <a:pt x="154" y="71"/>
                  <a:pt x="254" y="68"/>
                </a:cubicBezTo>
                <a:cubicBezTo>
                  <a:pt x="256" y="68"/>
                  <a:pt x="259" y="68"/>
                  <a:pt x="261" y="68"/>
                </a:cubicBezTo>
                <a:cubicBezTo>
                  <a:pt x="261" y="0"/>
                  <a:pt x="261" y="0"/>
                  <a:pt x="261" y="0"/>
                </a:cubicBezTo>
                <a:cubicBezTo>
                  <a:pt x="117" y="0"/>
                  <a:pt x="0" y="117"/>
                  <a:pt x="0" y="26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5"/>
          <p:cNvSpPr>
            <a:spLocks/>
          </p:cNvSpPr>
          <p:nvPr/>
        </p:nvSpPr>
        <p:spPr bwMode="auto">
          <a:xfrm>
            <a:off x="4619546" y="3334728"/>
            <a:ext cx="1579553" cy="1577607"/>
          </a:xfrm>
          <a:custGeom>
            <a:avLst/>
            <a:gdLst>
              <a:gd name="T0" fmla="*/ 523 w 523"/>
              <a:gd name="T1" fmla="*/ 253 h 522"/>
              <a:gd name="T2" fmla="*/ 523 w 523"/>
              <a:gd name="T3" fmla="*/ 253 h 522"/>
              <a:gd name="T4" fmla="*/ 489 w 523"/>
              <a:gd name="T5" fmla="*/ 132 h 522"/>
              <a:gd name="T6" fmla="*/ 489 w 523"/>
              <a:gd name="T7" fmla="*/ 132 h 522"/>
              <a:gd name="T8" fmla="*/ 262 w 523"/>
              <a:gd name="T9" fmla="*/ 0 h 522"/>
              <a:gd name="T10" fmla="*/ 0 w 523"/>
              <a:gd name="T11" fmla="*/ 261 h 522"/>
              <a:gd name="T12" fmla="*/ 0 w 523"/>
              <a:gd name="T13" fmla="*/ 264 h 522"/>
              <a:gd name="T14" fmla="*/ 133 w 523"/>
              <a:gd name="T15" fmla="*/ 488 h 522"/>
              <a:gd name="T16" fmla="*/ 256 w 523"/>
              <a:gd name="T17" fmla="*/ 522 h 522"/>
              <a:gd name="T18" fmla="*/ 262 w 523"/>
              <a:gd name="T19" fmla="*/ 522 h 522"/>
              <a:gd name="T20" fmla="*/ 262 w 523"/>
              <a:gd name="T21" fmla="*/ 522 h 522"/>
              <a:gd name="T22" fmla="*/ 267 w 523"/>
              <a:gd name="T23" fmla="*/ 522 h 522"/>
              <a:gd name="T24" fmla="*/ 391 w 523"/>
              <a:gd name="T25" fmla="*/ 488 h 522"/>
              <a:gd name="T26" fmla="*/ 267 w 523"/>
              <a:gd name="T27" fmla="*/ 455 h 522"/>
              <a:gd name="T28" fmla="*/ 262 w 523"/>
              <a:gd name="T29" fmla="*/ 455 h 522"/>
              <a:gd name="T30" fmla="*/ 262 w 523"/>
              <a:gd name="T31" fmla="*/ 455 h 522"/>
              <a:gd name="T32" fmla="*/ 256 w 523"/>
              <a:gd name="T33" fmla="*/ 455 h 522"/>
              <a:gd name="T34" fmla="*/ 68 w 523"/>
              <a:gd name="T35" fmla="*/ 264 h 522"/>
              <a:gd name="T36" fmla="*/ 68 w 523"/>
              <a:gd name="T37" fmla="*/ 261 h 522"/>
              <a:gd name="T38" fmla="*/ 262 w 523"/>
              <a:gd name="T39" fmla="*/ 67 h 522"/>
              <a:gd name="T40" fmla="*/ 455 w 523"/>
              <a:gd name="T41" fmla="*/ 253 h 522"/>
              <a:gd name="T42" fmla="*/ 455 w 523"/>
              <a:gd name="T43" fmla="*/ 253 h 522"/>
              <a:gd name="T44" fmla="*/ 455 w 523"/>
              <a:gd name="T45" fmla="*/ 261 h 522"/>
              <a:gd name="T46" fmla="*/ 455 w 523"/>
              <a:gd name="T47" fmla="*/ 264 h 522"/>
              <a:gd name="T48" fmla="*/ 523 w 523"/>
              <a:gd name="T49" fmla="*/ 264 h 522"/>
              <a:gd name="T50" fmla="*/ 523 w 523"/>
              <a:gd name="T51" fmla="*/ 261 h 522"/>
              <a:gd name="T52" fmla="*/ 523 w 523"/>
              <a:gd name="T53" fmla="*/ 253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3" h="522">
                <a:moveTo>
                  <a:pt x="523" y="253"/>
                </a:moveTo>
                <a:cubicBezTo>
                  <a:pt x="523" y="253"/>
                  <a:pt x="523" y="253"/>
                  <a:pt x="523" y="253"/>
                </a:cubicBezTo>
                <a:cubicBezTo>
                  <a:pt x="522" y="209"/>
                  <a:pt x="510" y="168"/>
                  <a:pt x="489" y="132"/>
                </a:cubicBezTo>
                <a:cubicBezTo>
                  <a:pt x="489" y="132"/>
                  <a:pt x="489" y="132"/>
                  <a:pt x="489" y="132"/>
                </a:cubicBezTo>
                <a:cubicBezTo>
                  <a:pt x="444" y="53"/>
                  <a:pt x="359" y="0"/>
                  <a:pt x="262" y="0"/>
                </a:cubicBezTo>
                <a:cubicBezTo>
                  <a:pt x="117" y="0"/>
                  <a:pt x="0" y="117"/>
                  <a:pt x="0" y="261"/>
                </a:cubicBezTo>
                <a:cubicBezTo>
                  <a:pt x="0" y="262"/>
                  <a:pt x="0" y="263"/>
                  <a:pt x="0" y="264"/>
                </a:cubicBezTo>
                <a:cubicBezTo>
                  <a:pt x="1" y="360"/>
                  <a:pt x="55" y="444"/>
                  <a:pt x="133" y="488"/>
                </a:cubicBezTo>
                <a:cubicBezTo>
                  <a:pt x="169" y="509"/>
                  <a:pt x="211" y="521"/>
                  <a:pt x="256" y="522"/>
                </a:cubicBezTo>
                <a:cubicBezTo>
                  <a:pt x="258" y="522"/>
                  <a:pt x="260" y="522"/>
                  <a:pt x="262" y="522"/>
                </a:cubicBezTo>
                <a:cubicBezTo>
                  <a:pt x="262" y="522"/>
                  <a:pt x="262" y="522"/>
                  <a:pt x="262" y="522"/>
                </a:cubicBezTo>
                <a:cubicBezTo>
                  <a:pt x="264" y="522"/>
                  <a:pt x="265" y="522"/>
                  <a:pt x="267" y="522"/>
                </a:cubicBezTo>
                <a:cubicBezTo>
                  <a:pt x="312" y="521"/>
                  <a:pt x="354" y="509"/>
                  <a:pt x="391" y="488"/>
                </a:cubicBezTo>
                <a:cubicBezTo>
                  <a:pt x="354" y="468"/>
                  <a:pt x="312" y="455"/>
                  <a:pt x="267" y="455"/>
                </a:cubicBezTo>
                <a:cubicBezTo>
                  <a:pt x="265" y="455"/>
                  <a:pt x="264" y="455"/>
                  <a:pt x="262" y="455"/>
                </a:cubicBezTo>
                <a:cubicBezTo>
                  <a:pt x="262" y="455"/>
                  <a:pt x="262" y="455"/>
                  <a:pt x="262" y="455"/>
                </a:cubicBezTo>
                <a:cubicBezTo>
                  <a:pt x="260" y="455"/>
                  <a:pt x="258" y="455"/>
                  <a:pt x="256" y="455"/>
                </a:cubicBezTo>
                <a:cubicBezTo>
                  <a:pt x="153" y="452"/>
                  <a:pt x="70" y="368"/>
                  <a:pt x="68" y="264"/>
                </a:cubicBezTo>
                <a:cubicBezTo>
                  <a:pt x="68" y="263"/>
                  <a:pt x="68" y="262"/>
                  <a:pt x="68" y="261"/>
                </a:cubicBezTo>
                <a:cubicBezTo>
                  <a:pt x="68" y="154"/>
                  <a:pt x="155" y="67"/>
                  <a:pt x="262" y="67"/>
                </a:cubicBezTo>
                <a:cubicBezTo>
                  <a:pt x="366" y="67"/>
                  <a:pt x="451" y="150"/>
                  <a:pt x="455" y="253"/>
                </a:cubicBezTo>
                <a:cubicBezTo>
                  <a:pt x="455" y="253"/>
                  <a:pt x="455" y="253"/>
                  <a:pt x="455" y="253"/>
                </a:cubicBezTo>
                <a:cubicBezTo>
                  <a:pt x="455" y="256"/>
                  <a:pt x="455" y="258"/>
                  <a:pt x="455" y="261"/>
                </a:cubicBezTo>
                <a:cubicBezTo>
                  <a:pt x="455" y="262"/>
                  <a:pt x="455" y="263"/>
                  <a:pt x="455" y="264"/>
                </a:cubicBezTo>
                <a:cubicBezTo>
                  <a:pt x="523" y="264"/>
                  <a:pt x="523" y="264"/>
                  <a:pt x="523" y="264"/>
                </a:cubicBezTo>
                <a:cubicBezTo>
                  <a:pt x="523" y="263"/>
                  <a:pt x="523" y="262"/>
                  <a:pt x="523" y="261"/>
                </a:cubicBezTo>
                <a:cubicBezTo>
                  <a:pt x="523" y="258"/>
                  <a:pt x="523" y="256"/>
                  <a:pt x="523" y="253"/>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p:nvSpPr>
        <p:spPr bwMode="auto">
          <a:xfrm>
            <a:off x="5992901" y="1959429"/>
            <a:ext cx="789776" cy="1577607"/>
          </a:xfrm>
          <a:custGeom>
            <a:avLst/>
            <a:gdLst>
              <a:gd name="T0" fmla="*/ 0 w 261"/>
              <a:gd name="T1" fmla="*/ 261 h 522"/>
              <a:gd name="T2" fmla="*/ 132 w 261"/>
              <a:gd name="T3" fmla="*/ 489 h 522"/>
              <a:gd name="T4" fmla="*/ 133 w 261"/>
              <a:gd name="T5" fmla="*/ 489 h 522"/>
              <a:gd name="T6" fmla="*/ 159 w 261"/>
              <a:gd name="T7" fmla="*/ 502 h 522"/>
              <a:gd name="T8" fmla="*/ 256 w 261"/>
              <a:gd name="T9" fmla="*/ 522 h 522"/>
              <a:gd name="T10" fmla="*/ 261 w 261"/>
              <a:gd name="T11" fmla="*/ 522 h 522"/>
              <a:gd name="T12" fmla="*/ 261 w 261"/>
              <a:gd name="T13" fmla="*/ 455 h 522"/>
              <a:gd name="T14" fmla="*/ 256 w 261"/>
              <a:gd name="T15" fmla="*/ 455 h 522"/>
              <a:gd name="T16" fmla="*/ 256 w 261"/>
              <a:gd name="T17" fmla="*/ 455 h 522"/>
              <a:gd name="T18" fmla="*/ 68 w 261"/>
              <a:gd name="T19" fmla="*/ 252 h 522"/>
              <a:gd name="T20" fmla="*/ 254 w 261"/>
              <a:gd name="T21" fmla="*/ 68 h 522"/>
              <a:gd name="T22" fmla="*/ 261 w 261"/>
              <a:gd name="T23" fmla="*/ 68 h 522"/>
              <a:gd name="T24" fmla="*/ 261 w 261"/>
              <a:gd name="T25" fmla="*/ 0 h 522"/>
              <a:gd name="T26" fmla="*/ 0 w 261"/>
              <a:gd name="T27" fmla="*/ 261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1" h="522">
                <a:moveTo>
                  <a:pt x="0" y="261"/>
                </a:moveTo>
                <a:cubicBezTo>
                  <a:pt x="0" y="359"/>
                  <a:pt x="53" y="444"/>
                  <a:pt x="132" y="489"/>
                </a:cubicBezTo>
                <a:cubicBezTo>
                  <a:pt x="132" y="489"/>
                  <a:pt x="132" y="489"/>
                  <a:pt x="133" y="489"/>
                </a:cubicBezTo>
                <a:cubicBezTo>
                  <a:pt x="141" y="493"/>
                  <a:pt x="150" y="498"/>
                  <a:pt x="159" y="502"/>
                </a:cubicBezTo>
                <a:cubicBezTo>
                  <a:pt x="189" y="514"/>
                  <a:pt x="222" y="522"/>
                  <a:pt x="256" y="522"/>
                </a:cubicBezTo>
                <a:cubicBezTo>
                  <a:pt x="258" y="522"/>
                  <a:pt x="259" y="522"/>
                  <a:pt x="261" y="522"/>
                </a:cubicBezTo>
                <a:cubicBezTo>
                  <a:pt x="261" y="455"/>
                  <a:pt x="261" y="455"/>
                  <a:pt x="261" y="455"/>
                </a:cubicBezTo>
                <a:cubicBezTo>
                  <a:pt x="259" y="455"/>
                  <a:pt x="258" y="455"/>
                  <a:pt x="256" y="455"/>
                </a:cubicBezTo>
                <a:cubicBezTo>
                  <a:pt x="256" y="455"/>
                  <a:pt x="256" y="455"/>
                  <a:pt x="256" y="455"/>
                </a:cubicBezTo>
                <a:cubicBezTo>
                  <a:pt x="149" y="452"/>
                  <a:pt x="63" y="361"/>
                  <a:pt x="68" y="252"/>
                </a:cubicBezTo>
                <a:cubicBezTo>
                  <a:pt x="73" y="152"/>
                  <a:pt x="154" y="71"/>
                  <a:pt x="254" y="68"/>
                </a:cubicBezTo>
                <a:cubicBezTo>
                  <a:pt x="256" y="68"/>
                  <a:pt x="259" y="68"/>
                  <a:pt x="261" y="68"/>
                </a:cubicBezTo>
                <a:cubicBezTo>
                  <a:pt x="261" y="0"/>
                  <a:pt x="261" y="0"/>
                  <a:pt x="261" y="0"/>
                </a:cubicBezTo>
                <a:cubicBezTo>
                  <a:pt x="117" y="0"/>
                  <a:pt x="0" y="117"/>
                  <a:pt x="0" y="26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p:nvSpPr>
        <p:spPr bwMode="auto">
          <a:xfrm>
            <a:off x="5992901" y="3334728"/>
            <a:ext cx="1581498" cy="1577607"/>
          </a:xfrm>
          <a:custGeom>
            <a:avLst/>
            <a:gdLst>
              <a:gd name="T0" fmla="*/ 390 w 523"/>
              <a:gd name="T1" fmla="*/ 34 h 522"/>
              <a:gd name="T2" fmla="*/ 390 w 523"/>
              <a:gd name="T3" fmla="*/ 34 h 522"/>
              <a:gd name="T4" fmla="*/ 311 w 523"/>
              <a:gd name="T5" fmla="*/ 4 h 522"/>
              <a:gd name="T6" fmla="*/ 267 w 523"/>
              <a:gd name="T7" fmla="*/ 0 h 522"/>
              <a:gd name="T8" fmla="*/ 262 w 523"/>
              <a:gd name="T9" fmla="*/ 0 h 522"/>
              <a:gd name="T10" fmla="*/ 262 w 523"/>
              <a:gd name="T11" fmla="*/ 67 h 522"/>
              <a:gd name="T12" fmla="*/ 267 w 523"/>
              <a:gd name="T13" fmla="*/ 67 h 522"/>
              <a:gd name="T14" fmla="*/ 267 w 523"/>
              <a:gd name="T15" fmla="*/ 67 h 522"/>
              <a:gd name="T16" fmla="*/ 455 w 523"/>
              <a:gd name="T17" fmla="*/ 261 h 522"/>
              <a:gd name="T18" fmla="*/ 455 w 523"/>
              <a:gd name="T19" fmla="*/ 264 h 522"/>
              <a:gd name="T20" fmla="*/ 261 w 523"/>
              <a:gd name="T21" fmla="*/ 455 h 522"/>
              <a:gd name="T22" fmla="*/ 68 w 523"/>
              <a:gd name="T23" fmla="*/ 269 h 522"/>
              <a:gd name="T24" fmla="*/ 68 w 523"/>
              <a:gd name="T25" fmla="*/ 269 h 522"/>
              <a:gd name="T26" fmla="*/ 68 w 523"/>
              <a:gd name="T27" fmla="*/ 264 h 522"/>
              <a:gd name="T28" fmla="*/ 0 w 523"/>
              <a:gd name="T29" fmla="*/ 264 h 522"/>
              <a:gd name="T30" fmla="*/ 0 w 523"/>
              <a:gd name="T31" fmla="*/ 269 h 522"/>
              <a:gd name="T32" fmla="*/ 0 w 523"/>
              <a:gd name="T33" fmla="*/ 269 h 522"/>
              <a:gd name="T34" fmla="*/ 34 w 523"/>
              <a:gd name="T35" fmla="*/ 390 h 522"/>
              <a:gd name="T36" fmla="*/ 34 w 523"/>
              <a:gd name="T37" fmla="*/ 390 h 522"/>
              <a:gd name="T38" fmla="*/ 261 w 523"/>
              <a:gd name="T39" fmla="*/ 522 h 522"/>
              <a:gd name="T40" fmla="*/ 523 w 523"/>
              <a:gd name="T41" fmla="*/ 264 h 522"/>
              <a:gd name="T42" fmla="*/ 523 w 523"/>
              <a:gd name="T43" fmla="*/ 264 h 522"/>
              <a:gd name="T44" fmla="*/ 523 w 523"/>
              <a:gd name="T45" fmla="*/ 261 h 522"/>
              <a:gd name="T46" fmla="*/ 390 w 523"/>
              <a:gd name="T47" fmla="*/ 34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3" h="522">
                <a:moveTo>
                  <a:pt x="390" y="34"/>
                </a:moveTo>
                <a:cubicBezTo>
                  <a:pt x="390" y="34"/>
                  <a:pt x="390" y="34"/>
                  <a:pt x="390" y="34"/>
                </a:cubicBezTo>
                <a:cubicBezTo>
                  <a:pt x="366" y="20"/>
                  <a:pt x="339" y="10"/>
                  <a:pt x="311" y="4"/>
                </a:cubicBezTo>
                <a:cubicBezTo>
                  <a:pt x="297" y="2"/>
                  <a:pt x="282" y="0"/>
                  <a:pt x="267" y="0"/>
                </a:cubicBezTo>
                <a:cubicBezTo>
                  <a:pt x="265" y="0"/>
                  <a:pt x="263" y="0"/>
                  <a:pt x="262" y="0"/>
                </a:cubicBezTo>
                <a:cubicBezTo>
                  <a:pt x="262" y="67"/>
                  <a:pt x="262" y="67"/>
                  <a:pt x="262" y="67"/>
                </a:cubicBezTo>
                <a:cubicBezTo>
                  <a:pt x="263" y="67"/>
                  <a:pt x="265" y="67"/>
                  <a:pt x="267" y="67"/>
                </a:cubicBezTo>
                <a:cubicBezTo>
                  <a:pt x="267" y="67"/>
                  <a:pt x="267" y="67"/>
                  <a:pt x="267" y="67"/>
                </a:cubicBezTo>
                <a:cubicBezTo>
                  <a:pt x="371" y="70"/>
                  <a:pt x="455" y="156"/>
                  <a:pt x="455" y="261"/>
                </a:cubicBezTo>
                <a:cubicBezTo>
                  <a:pt x="455" y="262"/>
                  <a:pt x="455" y="263"/>
                  <a:pt x="455" y="264"/>
                </a:cubicBezTo>
                <a:cubicBezTo>
                  <a:pt x="453" y="370"/>
                  <a:pt x="367" y="455"/>
                  <a:pt x="261" y="455"/>
                </a:cubicBezTo>
                <a:cubicBezTo>
                  <a:pt x="157" y="455"/>
                  <a:pt x="72" y="372"/>
                  <a:pt x="68" y="269"/>
                </a:cubicBezTo>
                <a:cubicBezTo>
                  <a:pt x="68" y="269"/>
                  <a:pt x="68" y="269"/>
                  <a:pt x="68" y="269"/>
                </a:cubicBezTo>
                <a:cubicBezTo>
                  <a:pt x="68" y="267"/>
                  <a:pt x="68" y="266"/>
                  <a:pt x="68" y="264"/>
                </a:cubicBezTo>
                <a:cubicBezTo>
                  <a:pt x="0" y="264"/>
                  <a:pt x="0" y="264"/>
                  <a:pt x="0" y="264"/>
                </a:cubicBezTo>
                <a:cubicBezTo>
                  <a:pt x="0" y="266"/>
                  <a:pt x="0" y="268"/>
                  <a:pt x="0" y="269"/>
                </a:cubicBezTo>
                <a:cubicBezTo>
                  <a:pt x="0" y="269"/>
                  <a:pt x="0" y="269"/>
                  <a:pt x="0" y="269"/>
                </a:cubicBezTo>
                <a:cubicBezTo>
                  <a:pt x="2" y="313"/>
                  <a:pt x="14" y="354"/>
                  <a:pt x="34" y="390"/>
                </a:cubicBezTo>
                <a:cubicBezTo>
                  <a:pt x="34" y="390"/>
                  <a:pt x="34" y="390"/>
                  <a:pt x="34" y="390"/>
                </a:cubicBezTo>
                <a:cubicBezTo>
                  <a:pt x="79" y="469"/>
                  <a:pt x="164" y="522"/>
                  <a:pt x="261" y="522"/>
                </a:cubicBezTo>
                <a:cubicBezTo>
                  <a:pt x="405" y="522"/>
                  <a:pt x="521" y="407"/>
                  <a:pt x="523" y="264"/>
                </a:cubicBezTo>
                <a:cubicBezTo>
                  <a:pt x="523" y="264"/>
                  <a:pt x="523" y="264"/>
                  <a:pt x="523" y="264"/>
                </a:cubicBezTo>
                <a:cubicBezTo>
                  <a:pt x="523" y="263"/>
                  <a:pt x="523" y="262"/>
                  <a:pt x="523" y="261"/>
                </a:cubicBezTo>
                <a:cubicBezTo>
                  <a:pt x="523" y="163"/>
                  <a:pt x="470" y="78"/>
                  <a:pt x="390" y="3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 name="Freeform 11"/>
          <p:cNvSpPr>
            <a:spLocks noEditPoints="1"/>
          </p:cNvSpPr>
          <p:nvPr/>
        </p:nvSpPr>
        <p:spPr bwMode="auto">
          <a:xfrm>
            <a:off x="6197771" y="3539600"/>
            <a:ext cx="1167702" cy="1167864"/>
          </a:xfrm>
          <a:prstGeom prst="ellipse">
            <a:avLst/>
          </a:pr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 name="Freeform 13"/>
          <p:cNvSpPr>
            <a:spLocks noEditPoints="1"/>
          </p:cNvSpPr>
          <p:nvPr/>
        </p:nvSpPr>
        <p:spPr bwMode="auto">
          <a:xfrm>
            <a:off x="4826363" y="4914900"/>
            <a:ext cx="1167702" cy="1167864"/>
          </a:xfrm>
          <a:prstGeom prst="ellipse">
            <a:avLst/>
          </a:pr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Freeform 15"/>
          <p:cNvSpPr>
            <a:spLocks noEditPoints="1"/>
          </p:cNvSpPr>
          <p:nvPr/>
        </p:nvSpPr>
        <p:spPr bwMode="auto">
          <a:xfrm>
            <a:off x="4826363" y="3539600"/>
            <a:ext cx="1167702" cy="1167864"/>
          </a:xfrm>
          <a:prstGeom prst="ellipse">
            <a:avLst/>
          </a:pr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17"/>
          <p:cNvSpPr>
            <a:spLocks noEditPoints="1"/>
          </p:cNvSpPr>
          <p:nvPr/>
        </p:nvSpPr>
        <p:spPr bwMode="auto">
          <a:xfrm>
            <a:off x="6201662" y="2164300"/>
            <a:ext cx="1167702" cy="1167864"/>
          </a:xfrm>
          <a:prstGeom prst="ellipse">
            <a:avLst/>
          </a:pr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noEditPoints="1"/>
          </p:cNvSpPr>
          <p:nvPr/>
        </p:nvSpPr>
        <p:spPr bwMode="auto">
          <a:xfrm>
            <a:off x="6372103" y="3713955"/>
            <a:ext cx="819040" cy="819154"/>
          </a:xfrm>
          <a:prstGeom prst="ellipse">
            <a:avLst/>
          </a:prstGeom>
          <a:solidFill>
            <a:schemeClr val="accent3"/>
          </a:solidFill>
          <a:ln>
            <a:noFill/>
          </a:ln>
          <a:effectLst>
            <a:outerShdw blurRad="63500" sx="102000" sy="102000" algn="ctr"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a:r>
              <a:rPr lang="en-US" sz="2000" b="1" dirty="0">
                <a:solidFill>
                  <a:schemeClr val="bg1"/>
                </a:solidFill>
              </a:rPr>
              <a:t>03</a:t>
            </a:r>
          </a:p>
        </p:txBody>
      </p:sp>
      <p:sp>
        <p:nvSpPr>
          <p:cNvPr id="22" name="Freeform 11"/>
          <p:cNvSpPr>
            <a:spLocks noEditPoints="1"/>
          </p:cNvSpPr>
          <p:nvPr/>
        </p:nvSpPr>
        <p:spPr bwMode="auto">
          <a:xfrm>
            <a:off x="4996966" y="3713955"/>
            <a:ext cx="819040" cy="819154"/>
          </a:xfrm>
          <a:prstGeom prst="ellipse">
            <a:avLst/>
          </a:prstGeom>
          <a:solidFill>
            <a:schemeClr val="accent2"/>
          </a:solidFill>
          <a:ln>
            <a:noFill/>
          </a:ln>
          <a:effectLst>
            <a:outerShdw blurRad="63500" sx="102000" sy="102000" algn="ctr"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a:r>
              <a:rPr lang="en-US" sz="2000" b="1" dirty="0">
                <a:solidFill>
                  <a:schemeClr val="bg1"/>
                </a:solidFill>
              </a:rPr>
              <a:t>02</a:t>
            </a:r>
          </a:p>
        </p:txBody>
      </p:sp>
      <p:sp>
        <p:nvSpPr>
          <p:cNvPr id="23" name="Freeform 11"/>
          <p:cNvSpPr>
            <a:spLocks noEditPoints="1"/>
          </p:cNvSpPr>
          <p:nvPr/>
        </p:nvSpPr>
        <p:spPr bwMode="auto">
          <a:xfrm>
            <a:off x="5000695" y="5089255"/>
            <a:ext cx="819040" cy="819154"/>
          </a:xfrm>
          <a:prstGeom prst="ellipse">
            <a:avLst/>
          </a:prstGeom>
          <a:solidFill>
            <a:schemeClr val="accent1"/>
          </a:solidFill>
          <a:ln>
            <a:noFill/>
          </a:ln>
          <a:effectLst>
            <a:outerShdw blurRad="63500" sx="102000" sy="102000" algn="ctr"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a:r>
              <a:rPr lang="en-US" sz="2000" b="1" dirty="0">
                <a:solidFill>
                  <a:schemeClr val="bg1"/>
                </a:solidFill>
              </a:rPr>
              <a:t>01</a:t>
            </a:r>
          </a:p>
        </p:txBody>
      </p:sp>
      <p:sp>
        <p:nvSpPr>
          <p:cNvPr id="24" name="Freeform 11"/>
          <p:cNvSpPr>
            <a:spLocks noEditPoints="1"/>
          </p:cNvSpPr>
          <p:nvPr/>
        </p:nvSpPr>
        <p:spPr bwMode="auto">
          <a:xfrm>
            <a:off x="6375994" y="2338655"/>
            <a:ext cx="819040" cy="819154"/>
          </a:xfrm>
          <a:prstGeom prst="ellipse">
            <a:avLst/>
          </a:prstGeom>
          <a:solidFill>
            <a:schemeClr val="accent4"/>
          </a:solidFill>
          <a:ln>
            <a:noFill/>
          </a:ln>
          <a:effectLst>
            <a:outerShdw blurRad="63500" sx="102000" sy="102000" algn="ctr"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a:r>
              <a:rPr lang="en-US" sz="2000" b="1" dirty="0">
                <a:solidFill>
                  <a:schemeClr val="bg1"/>
                </a:solidFill>
              </a:rPr>
              <a:t>04</a:t>
            </a:r>
          </a:p>
        </p:txBody>
      </p:sp>
      <p:sp>
        <p:nvSpPr>
          <p:cNvPr id="36" name="Freeform 35"/>
          <p:cNvSpPr/>
          <p:nvPr/>
        </p:nvSpPr>
        <p:spPr>
          <a:xfrm>
            <a:off x="8667300" y="2944082"/>
            <a:ext cx="3524699" cy="190286"/>
          </a:xfrm>
          <a:custGeom>
            <a:avLst/>
            <a:gdLst>
              <a:gd name="connsiteX0" fmla="*/ 0 w 297292"/>
              <a:gd name="connsiteY0" fmla="*/ 0 h 190286"/>
              <a:gd name="connsiteX1" fmla="*/ 297292 w 297292"/>
              <a:gd name="connsiteY1" fmla="*/ 0 h 190286"/>
              <a:gd name="connsiteX2" fmla="*/ 297292 w 297292"/>
              <a:gd name="connsiteY2" fmla="*/ 190286 h 190286"/>
              <a:gd name="connsiteX3" fmla="*/ 47257 w 297292"/>
              <a:gd name="connsiteY3" fmla="*/ 190286 h 190286"/>
              <a:gd name="connsiteX4" fmla="*/ 0 w 297292"/>
              <a:gd name="connsiteY4" fmla="*/ 190286 h 190286"/>
              <a:gd name="connsiteX5" fmla="*/ 0 w 297292"/>
              <a:gd name="connsiteY5" fmla="*/ 0 h 19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92" h="190286">
                <a:moveTo>
                  <a:pt x="0" y="0"/>
                </a:moveTo>
                <a:lnTo>
                  <a:pt x="297292" y="0"/>
                </a:lnTo>
                <a:cubicBezTo>
                  <a:pt x="297292" y="0"/>
                  <a:pt x="297292" y="0"/>
                  <a:pt x="297292" y="190286"/>
                </a:cubicBezTo>
                <a:cubicBezTo>
                  <a:pt x="297292" y="190286"/>
                  <a:pt x="297292" y="190286"/>
                  <a:pt x="47257" y="190286"/>
                </a:cubicBezTo>
                <a:lnTo>
                  <a:pt x="0" y="190286"/>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Freeform 39"/>
          <p:cNvSpPr/>
          <p:nvPr/>
        </p:nvSpPr>
        <p:spPr>
          <a:xfrm flipH="1" flipV="1">
            <a:off x="3540245" y="5110749"/>
            <a:ext cx="1882677" cy="1174939"/>
          </a:xfrm>
          <a:custGeom>
            <a:avLst/>
            <a:gdLst>
              <a:gd name="connsiteX0" fmla="*/ 0 w 1882677"/>
              <a:gd name="connsiteY0" fmla="*/ 0 h 1174939"/>
              <a:gd name="connsiteX1" fmla="*/ 685813 w 1882677"/>
              <a:gd name="connsiteY1" fmla="*/ 398694 h 1174939"/>
              <a:gd name="connsiteX2" fmla="*/ 788534 w 1882677"/>
              <a:gd name="connsiteY2" fmla="*/ 788327 h 1174939"/>
              <a:gd name="connsiteX3" fmla="*/ 788534 w 1882677"/>
              <a:gd name="connsiteY3" fmla="*/ 791347 h 1174939"/>
              <a:gd name="connsiteX4" fmla="*/ 978870 w 1882677"/>
              <a:gd name="connsiteY4" fmla="*/ 984653 h 1174939"/>
              <a:gd name="connsiteX5" fmla="*/ 1882677 w 1882677"/>
              <a:gd name="connsiteY5" fmla="*/ 984653 h 1174939"/>
              <a:gd name="connsiteX6" fmla="*/ 1882677 w 1882677"/>
              <a:gd name="connsiteY6" fmla="*/ 1174939 h 1174939"/>
              <a:gd name="connsiteX7" fmla="*/ 1875858 w 1882677"/>
              <a:gd name="connsiteY7" fmla="*/ 1174939 h 1174939"/>
              <a:gd name="connsiteX8" fmla="*/ 927510 w 1882677"/>
              <a:gd name="connsiteY8" fmla="*/ 1174939 h 1174939"/>
              <a:gd name="connsiteX9" fmla="*/ 586114 w 1882677"/>
              <a:gd name="connsiteY9" fmla="*/ 869878 h 1174939"/>
              <a:gd name="connsiteX10" fmla="*/ 583092 w 1882677"/>
              <a:gd name="connsiteY10" fmla="*/ 788327 h 1174939"/>
              <a:gd name="connsiteX11" fmla="*/ 0 w 1882677"/>
              <a:gd name="connsiteY11" fmla="*/ 205388 h 1174939"/>
              <a:gd name="connsiteX12" fmla="*/ 0 w 1882677"/>
              <a:gd name="connsiteY12" fmla="*/ 0 h 1174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2677" h="1174939">
                <a:moveTo>
                  <a:pt x="0" y="0"/>
                </a:moveTo>
                <a:cubicBezTo>
                  <a:pt x="293057" y="0"/>
                  <a:pt x="549859" y="160082"/>
                  <a:pt x="685813" y="398694"/>
                </a:cubicBezTo>
                <a:cubicBezTo>
                  <a:pt x="752280" y="513470"/>
                  <a:pt x="788534" y="646368"/>
                  <a:pt x="788534" y="788327"/>
                </a:cubicBezTo>
                <a:cubicBezTo>
                  <a:pt x="788534" y="788327"/>
                  <a:pt x="788534" y="788327"/>
                  <a:pt x="788534" y="791347"/>
                </a:cubicBezTo>
                <a:cubicBezTo>
                  <a:pt x="788534" y="897062"/>
                  <a:pt x="873128" y="984653"/>
                  <a:pt x="978870" y="984653"/>
                </a:cubicBezTo>
                <a:lnTo>
                  <a:pt x="1882677" y="984653"/>
                </a:lnTo>
                <a:lnTo>
                  <a:pt x="1882677" y="1174939"/>
                </a:lnTo>
                <a:lnTo>
                  <a:pt x="1875858" y="1174939"/>
                </a:lnTo>
                <a:cubicBezTo>
                  <a:pt x="1668354" y="1174939"/>
                  <a:pt x="1366528" y="1174939"/>
                  <a:pt x="927510" y="1174939"/>
                </a:cubicBezTo>
                <a:cubicBezTo>
                  <a:pt x="752280" y="1174939"/>
                  <a:pt x="604241" y="1045062"/>
                  <a:pt x="586114" y="869878"/>
                </a:cubicBezTo>
                <a:cubicBezTo>
                  <a:pt x="586114" y="842694"/>
                  <a:pt x="583092" y="815511"/>
                  <a:pt x="583092" y="788327"/>
                </a:cubicBezTo>
                <a:cubicBezTo>
                  <a:pt x="583092" y="465143"/>
                  <a:pt x="320248" y="205388"/>
                  <a:pt x="0" y="205388"/>
                </a:cubicBezTo>
                <a:cubicBezTo>
                  <a:pt x="0" y="205388"/>
                  <a:pt x="0" y="205388"/>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Freeform 40"/>
          <p:cNvSpPr/>
          <p:nvPr/>
        </p:nvSpPr>
        <p:spPr>
          <a:xfrm>
            <a:off x="0" y="5111184"/>
            <a:ext cx="3540245" cy="190286"/>
          </a:xfrm>
          <a:custGeom>
            <a:avLst/>
            <a:gdLst>
              <a:gd name="connsiteX0" fmla="*/ 0 w 297292"/>
              <a:gd name="connsiteY0" fmla="*/ 0 h 190286"/>
              <a:gd name="connsiteX1" fmla="*/ 297292 w 297292"/>
              <a:gd name="connsiteY1" fmla="*/ 0 h 190286"/>
              <a:gd name="connsiteX2" fmla="*/ 297292 w 297292"/>
              <a:gd name="connsiteY2" fmla="*/ 190286 h 190286"/>
              <a:gd name="connsiteX3" fmla="*/ 47257 w 297292"/>
              <a:gd name="connsiteY3" fmla="*/ 190286 h 190286"/>
              <a:gd name="connsiteX4" fmla="*/ 0 w 297292"/>
              <a:gd name="connsiteY4" fmla="*/ 190286 h 190286"/>
              <a:gd name="connsiteX5" fmla="*/ 0 w 297292"/>
              <a:gd name="connsiteY5" fmla="*/ 0 h 19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92" h="190286">
                <a:moveTo>
                  <a:pt x="0" y="0"/>
                </a:moveTo>
                <a:lnTo>
                  <a:pt x="297292" y="0"/>
                </a:lnTo>
                <a:cubicBezTo>
                  <a:pt x="297292" y="0"/>
                  <a:pt x="297292" y="0"/>
                  <a:pt x="297292" y="190286"/>
                </a:cubicBezTo>
                <a:cubicBezTo>
                  <a:pt x="297292" y="190286"/>
                  <a:pt x="297292" y="190286"/>
                  <a:pt x="47257" y="190286"/>
                </a:cubicBezTo>
                <a:lnTo>
                  <a:pt x="0" y="19028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Freeform 50"/>
          <p:cNvSpPr>
            <a:spLocks/>
          </p:cNvSpPr>
          <p:nvPr/>
        </p:nvSpPr>
        <p:spPr bwMode="auto">
          <a:xfrm>
            <a:off x="6367184" y="5323150"/>
            <a:ext cx="349662" cy="351378"/>
          </a:xfrm>
          <a:custGeom>
            <a:avLst/>
            <a:gdLst>
              <a:gd name="connsiteX0" fmla="*/ 35779 w 323459"/>
              <a:gd name="connsiteY0" fmla="*/ 228682 h 325048"/>
              <a:gd name="connsiteX1" fmla="*/ 97949 w 323459"/>
              <a:gd name="connsiteY1" fmla="*/ 290703 h 325048"/>
              <a:gd name="connsiteX2" fmla="*/ 33075 w 323459"/>
              <a:gd name="connsiteY2" fmla="*/ 317669 h 325048"/>
              <a:gd name="connsiteX3" fmla="*/ 1990 w 323459"/>
              <a:gd name="connsiteY3" fmla="*/ 323062 h 325048"/>
              <a:gd name="connsiteX4" fmla="*/ 7396 w 323459"/>
              <a:gd name="connsiteY4" fmla="*/ 293400 h 325048"/>
              <a:gd name="connsiteX5" fmla="*/ 35779 w 323459"/>
              <a:gd name="connsiteY5" fmla="*/ 228682 h 325048"/>
              <a:gd name="connsiteX6" fmla="*/ 223959 w 323459"/>
              <a:gd name="connsiteY6" fmla="*/ 31832 h 325048"/>
              <a:gd name="connsiteX7" fmla="*/ 291623 w 323459"/>
              <a:gd name="connsiteY7" fmla="*/ 97910 h 325048"/>
              <a:gd name="connsiteX8" fmla="*/ 110283 w 323459"/>
              <a:gd name="connsiteY8" fmla="*/ 282657 h 325048"/>
              <a:gd name="connsiteX9" fmla="*/ 43973 w 323459"/>
              <a:gd name="connsiteY9" fmla="*/ 216580 h 325048"/>
              <a:gd name="connsiteX10" fmla="*/ 68332 w 323459"/>
              <a:gd name="connsiteY10" fmla="*/ 188261 h 325048"/>
              <a:gd name="connsiteX11" fmla="*/ 223959 w 323459"/>
              <a:gd name="connsiteY11" fmla="*/ 31832 h 325048"/>
              <a:gd name="connsiteX12" fmla="*/ 262496 w 323459"/>
              <a:gd name="connsiteY12" fmla="*/ 15 h 325048"/>
              <a:gd name="connsiteX13" fmla="*/ 273776 w 323459"/>
              <a:gd name="connsiteY13" fmla="*/ 3897 h 325048"/>
              <a:gd name="connsiteX14" fmla="*/ 318226 w 323459"/>
              <a:gd name="connsiteY14" fmla="*/ 49816 h 325048"/>
              <a:gd name="connsiteX15" fmla="*/ 319573 w 323459"/>
              <a:gd name="connsiteY15" fmla="*/ 71425 h 325048"/>
              <a:gd name="connsiteX16" fmla="*/ 302063 w 323459"/>
              <a:gd name="connsiteY16" fmla="*/ 88982 h 325048"/>
              <a:gd name="connsiteX17" fmla="*/ 236061 w 323459"/>
              <a:gd name="connsiteY17" fmla="*/ 21455 h 325048"/>
              <a:gd name="connsiteX18" fmla="*/ 252225 w 323459"/>
              <a:gd name="connsiteY18" fmla="*/ 5248 h 325048"/>
              <a:gd name="connsiteX19" fmla="*/ 262496 w 323459"/>
              <a:gd name="connsiteY19" fmla="*/ 15 h 32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3459" h="325048">
                <a:moveTo>
                  <a:pt x="35779" y="228682"/>
                </a:moveTo>
                <a:lnTo>
                  <a:pt x="97949" y="290703"/>
                </a:lnTo>
                <a:cubicBezTo>
                  <a:pt x="97949" y="290703"/>
                  <a:pt x="97949" y="290703"/>
                  <a:pt x="33075" y="317669"/>
                </a:cubicBezTo>
                <a:cubicBezTo>
                  <a:pt x="10099" y="327107"/>
                  <a:pt x="3342" y="325759"/>
                  <a:pt x="1990" y="323062"/>
                </a:cubicBezTo>
                <a:cubicBezTo>
                  <a:pt x="-713" y="321714"/>
                  <a:pt x="-2064" y="314973"/>
                  <a:pt x="7396" y="293400"/>
                </a:cubicBezTo>
                <a:cubicBezTo>
                  <a:pt x="7396" y="293400"/>
                  <a:pt x="7396" y="293400"/>
                  <a:pt x="35779" y="228682"/>
                </a:cubicBezTo>
                <a:close/>
                <a:moveTo>
                  <a:pt x="223959" y="31832"/>
                </a:moveTo>
                <a:lnTo>
                  <a:pt x="291623" y="97910"/>
                </a:lnTo>
                <a:cubicBezTo>
                  <a:pt x="291623" y="97910"/>
                  <a:pt x="291623" y="97910"/>
                  <a:pt x="110283" y="282657"/>
                </a:cubicBezTo>
                <a:cubicBezTo>
                  <a:pt x="110283" y="282657"/>
                  <a:pt x="110283" y="282657"/>
                  <a:pt x="43973" y="216580"/>
                </a:cubicBezTo>
                <a:cubicBezTo>
                  <a:pt x="43973" y="216580"/>
                  <a:pt x="68332" y="188261"/>
                  <a:pt x="68332" y="188261"/>
                </a:cubicBezTo>
                <a:cubicBezTo>
                  <a:pt x="68332" y="188261"/>
                  <a:pt x="68332" y="188261"/>
                  <a:pt x="223959" y="31832"/>
                </a:cubicBezTo>
                <a:close/>
                <a:moveTo>
                  <a:pt x="262496" y="15"/>
                </a:moveTo>
                <a:cubicBezTo>
                  <a:pt x="266368" y="-154"/>
                  <a:pt x="270409" y="1196"/>
                  <a:pt x="273776" y="3897"/>
                </a:cubicBezTo>
                <a:cubicBezTo>
                  <a:pt x="273776" y="3897"/>
                  <a:pt x="273776" y="3897"/>
                  <a:pt x="318226" y="49816"/>
                </a:cubicBezTo>
                <a:cubicBezTo>
                  <a:pt x="324961" y="55218"/>
                  <a:pt x="324961" y="64672"/>
                  <a:pt x="319573" y="71425"/>
                </a:cubicBezTo>
                <a:cubicBezTo>
                  <a:pt x="319573" y="71425"/>
                  <a:pt x="319573" y="71425"/>
                  <a:pt x="302063" y="88982"/>
                </a:cubicBezTo>
                <a:cubicBezTo>
                  <a:pt x="292634" y="79528"/>
                  <a:pt x="258960" y="45764"/>
                  <a:pt x="236061" y="21455"/>
                </a:cubicBezTo>
                <a:cubicBezTo>
                  <a:pt x="236061" y="21455"/>
                  <a:pt x="236061" y="21455"/>
                  <a:pt x="252225" y="5248"/>
                </a:cubicBezTo>
                <a:cubicBezTo>
                  <a:pt x="254919" y="1872"/>
                  <a:pt x="258623" y="183"/>
                  <a:pt x="262496" y="15"/>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en-US" dirty="0"/>
          </a:p>
        </p:txBody>
      </p:sp>
      <p:grpSp>
        <p:nvGrpSpPr>
          <p:cNvPr id="52" name="Group 51"/>
          <p:cNvGrpSpPr/>
          <p:nvPr/>
        </p:nvGrpSpPr>
        <p:grpSpPr>
          <a:xfrm>
            <a:off x="5504115" y="2558963"/>
            <a:ext cx="384406" cy="386120"/>
            <a:chOff x="4791075" y="5402263"/>
            <a:chExt cx="355600" cy="357187"/>
          </a:xfrm>
          <a:solidFill>
            <a:schemeClr val="bg1"/>
          </a:solidFill>
        </p:grpSpPr>
        <p:sp>
          <p:nvSpPr>
            <p:cNvPr id="53" name="Freeform 25"/>
            <p:cNvSpPr>
              <a:spLocks noEditPoints="1"/>
            </p:cNvSpPr>
            <p:nvPr/>
          </p:nvSpPr>
          <p:spPr bwMode="auto">
            <a:xfrm>
              <a:off x="4791075" y="5402263"/>
              <a:ext cx="355600" cy="357187"/>
            </a:xfrm>
            <a:custGeom>
              <a:avLst/>
              <a:gdLst>
                <a:gd name="T0" fmla="*/ 132 w 264"/>
                <a:gd name="T1" fmla="*/ 0 h 265"/>
                <a:gd name="T2" fmla="*/ 0 w 264"/>
                <a:gd name="T3" fmla="*/ 133 h 265"/>
                <a:gd name="T4" fmla="*/ 132 w 264"/>
                <a:gd name="T5" fmla="*/ 265 h 265"/>
                <a:gd name="T6" fmla="*/ 264 w 264"/>
                <a:gd name="T7" fmla="*/ 133 h 265"/>
                <a:gd name="T8" fmla="*/ 132 w 264"/>
                <a:gd name="T9" fmla="*/ 0 h 265"/>
                <a:gd name="T10" fmla="*/ 132 w 264"/>
                <a:gd name="T11" fmla="*/ 246 h 265"/>
                <a:gd name="T12" fmla="*/ 19 w 264"/>
                <a:gd name="T13" fmla="*/ 133 h 265"/>
                <a:gd name="T14" fmla="*/ 132 w 264"/>
                <a:gd name="T15" fmla="*/ 20 h 265"/>
                <a:gd name="T16" fmla="*/ 245 w 264"/>
                <a:gd name="T17" fmla="*/ 133 h 265"/>
                <a:gd name="T18" fmla="*/ 132 w 264"/>
                <a:gd name="T19" fmla="*/ 246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 h="265">
                  <a:moveTo>
                    <a:pt x="132" y="0"/>
                  </a:moveTo>
                  <a:cubicBezTo>
                    <a:pt x="59" y="0"/>
                    <a:pt x="0" y="60"/>
                    <a:pt x="0" y="133"/>
                  </a:cubicBezTo>
                  <a:cubicBezTo>
                    <a:pt x="0" y="206"/>
                    <a:pt x="59" y="265"/>
                    <a:pt x="132" y="265"/>
                  </a:cubicBezTo>
                  <a:cubicBezTo>
                    <a:pt x="205" y="265"/>
                    <a:pt x="264" y="206"/>
                    <a:pt x="264" y="133"/>
                  </a:cubicBezTo>
                  <a:cubicBezTo>
                    <a:pt x="264" y="60"/>
                    <a:pt x="205" y="0"/>
                    <a:pt x="132" y="0"/>
                  </a:cubicBezTo>
                  <a:close/>
                  <a:moveTo>
                    <a:pt x="132" y="246"/>
                  </a:moveTo>
                  <a:cubicBezTo>
                    <a:pt x="70" y="246"/>
                    <a:pt x="19" y="195"/>
                    <a:pt x="19" y="133"/>
                  </a:cubicBezTo>
                  <a:cubicBezTo>
                    <a:pt x="19" y="71"/>
                    <a:pt x="70" y="20"/>
                    <a:pt x="132" y="20"/>
                  </a:cubicBezTo>
                  <a:cubicBezTo>
                    <a:pt x="194" y="20"/>
                    <a:pt x="245" y="71"/>
                    <a:pt x="245" y="133"/>
                  </a:cubicBezTo>
                  <a:cubicBezTo>
                    <a:pt x="245" y="195"/>
                    <a:pt x="194" y="246"/>
                    <a:pt x="132"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26"/>
            <p:cNvSpPr>
              <a:spLocks/>
            </p:cNvSpPr>
            <p:nvPr/>
          </p:nvSpPr>
          <p:spPr bwMode="auto">
            <a:xfrm>
              <a:off x="4960938" y="5438775"/>
              <a:ext cx="17463" cy="34925"/>
            </a:xfrm>
            <a:custGeom>
              <a:avLst/>
              <a:gdLst>
                <a:gd name="T0" fmla="*/ 6 w 13"/>
                <a:gd name="T1" fmla="*/ 26 h 26"/>
                <a:gd name="T2" fmla="*/ 13 w 13"/>
                <a:gd name="T3" fmla="*/ 19 h 26"/>
                <a:gd name="T4" fmla="*/ 13 w 13"/>
                <a:gd name="T5" fmla="*/ 6 h 26"/>
                <a:gd name="T6" fmla="*/ 6 w 13"/>
                <a:gd name="T7" fmla="*/ 0 h 26"/>
                <a:gd name="T8" fmla="*/ 0 w 13"/>
                <a:gd name="T9" fmla="*/ 6 h 26"/>
                <a:gd name="T10" fmla="*/ 0 w 13"/>
                <a:gd name="T11" fmla="*/ 19 h 26"/>
                <a:gd name="T12" fmla="*/ 6 w 13"/>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13" h="26">
                  <a:moveTo>
                    <a:pt x="6" y="26"/>
                  </a:moveTo>
                  <a:cubicBezTo>
                    <a:pt x="10" y="26"/>
                    <a:pt x="13" y="23"/>
                    <a:pt x="13" y="19"/>
                  </a:cubicBezTo>
                  <a:cubicBezTo>
                    <a:pt x="13" y="6"/>
                    <a:pt x="13" y="6"/>
                    <a:pt x="13" y="6"/>
                  </a:cubicBezTo>
                  <a:cubicBezTo>
                    <a:pt x="13" y="2"/>
                    <a:pt x="10" y="0"/>
                    <a:pt x="6" y="0"/>
                  </a:cubicBezTo>
                  <a:cubicBezTo>
                    <a:pt x="2" y="0"/>
                    <a:pt x="0" y="2"/>
                    <a:pt x="0" y="6"/>
                  </a:cubicBezTo>
                  <a:cubicBezTo>
                    <a:pt x="0" y="19"/>
                    <a:pt x="0" y="19"/>
                    <a:pt x="0" y="19"/>
                  </a:cubicBezTo>
                  <a:cubicBezTo>
                    <a:pt x="0" y="23"/>
                    <a:pt x="2"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27"/>
            <p:cNvSpPr>
              <a:spLocks/>
            </p:cNvSpPr>
            <p:nvPr/>
          </p:nvSpPr>
          <p:spPr bwMode="auto">
            <a:xfrm>
              <a:off x="4960938" y="5688013"/>
              <a:ext cx="17463" cy="34925"/>
            </a:xfrm>
            <a:custGeom>
              <a:avLst/>
              <a:gdLst>
                <a:gd name="T0" fmla="*/ 6 w 13"/>
                <a:gd name="T1" fmla="*/ 0 h 26"/>
                <a:gd name="T2" fmla="*/ 0 w 13"/>
                <a:gd name="T3" fmla="*/ 6 h 26"/>
                <a:gd name="T4" fmla="*/ 0 w 13"/>
                <a:gd name="T5" fmla="*/ 19 h 26"/>
                <a:gd name="T6" fmla="*/ 6 w 13"/>
                <a:gd name="T7" fmla="*/ 26 h 26"/>
                <a:gd name="T8" fmla="*/ 13 w 13"/>
                <a:gd name="T9" fmla="*/ 19 h 26"/>
                <a:gd name="T10" fmla="*/ 13 w 13"/>
                <a:gd name="T11" fmla="*/ 6 h 26"/>
                <a:gd name="T12" fmla="*/ 6 w 1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3" h="26">
                  <a:moveTo>
                    <a:pt x="6" y="0"/>
                  </a:moveTo>
                  <a:cubicBezTo>
                    <a:pt x="2" y="0"/>
                    <a:pt x="0" y="3"/>
                    <a:pt x="0" y="6"/>
                  </a:cubicBezTo>
                  <a:cubicBezTo>
                    <a:pt x="0" y="19"/>
                    <a:pt x="0" y="19"/>
                    <a:pt x="0" y="19"/>
                  </a:cubicBezTo>
                  <a:cubicBezTo>
                    <a:pt x="0" y="23"/>
                    <a:pt x="2" y="26"/>
                    <a:pt x="6" y="26"/>
                  </a:cubicBezTo>
                  <a:cubicBezTo>
                    <a:pt x="10" y="26"/>
                    <a:pt x="13" y="23"/>
                    <a:pt x="13" y="19"/>
                  </a:cubicBezTo>
                  <a:cubicBezTo>
                    <a:pt x="13" y="6"/>
                    <a:pt x="13" y="6"/>
                    <a:pt x="13" y="6"/>
                  </a:cubicBezTo>
                  <a:cubicBezTo>
                    <a:pt x="13" y="3"/>
                    <a:pt x="1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28"/>
            <p:cNvSpPr>
              <a:spLocks/>
            </p:cNvSpPr>
            <p:nvPr/>
          </p:nvSpPr>
          <p:spPr bwMode="auto">
            <a:xfrm>
              <a:off x="4827588" y="5572125"/>
              <a:ext cx="33338" cy="17462"/>
            </a:xfrm>
            <a:custGeom>
              <a:avLst/>
              <a:gdLst>
                <a:gd name="T0" fmla="*/ 19 w 25"/>
                <a:gd name="T1" fmla="*/ 0 h 13"/>
                <a:gd name="T2" fmla="*/ 6 w 25"/>
                <a:gd name="T3" fmla="*/ 0 h 13"/>
                <a:gd name="T4" fmla="*/ 0 w 25"/>
                <a:gd name="T5" fmla="*/ 6 h 13"/>
                <a:gd name="T6" fmla="*/ 6 w 25"/>
                <a:gd name="T7" fmla="*/ 13 h 13"/>
                <a:gd name="T8" fmla="*/ 19 w 25"/>
                <a:gd name="T9" fmla="*/ 13 h 13"/>
                <a:gd name="T10" fmla="*/ 25 w 25"/>
                <a:gd name="T11" fmla="*/ 6 h 13"/>
                <a:gd name="T12" fmla="*/ 19 w 25"/>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5" h="13">
                  <a:moveTo>
                    <a:pt x="19" y="0"/>
                  </a:moveTo>
                  <a:cubicBezTo>
                    <a:pt x="6" y="0"/>
                    <a:pt x="6" y="0"/>
                    <a:pt x="6" y="0"/>
                  </a:cubicBezTo>
                  <a:cubicBezTo>
                    <a:pt x="2" y="0"/>
                    <a:pt x="0" y="2"/>
                    <a:pt x="0" y="6"/>
                  </a:cubicBezTo>
                  <a:cubicBezTo>
                    <a:pt x="0" y="10"/>
                    <a:pt x="2" y="13"/>
                    <a:pt x="6" y="13"/>
                  </a:cubicBezTo>
                  <a:cubicBezTo>
                    <a:pt x="19" y="13"/>
                    <a:pt x="19" y="13"/>
                    <a:pt x="19" y="13"/>
                  </a:cubicBezTo>
                  <a:cubicBezTo>
                    <a:pt x="23" y="13"/>
                    <a:pt x="25" y="10"/>
                    <a:pt x="25" y="6"/>
                  </a:cubicBezTo>
                  <a:cubicBezTo>
                    <a:pt x="25" y="2"/>
                    <a:pt x="23"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29"/>
            <p:cNvSpPr>
              <a:spLocks/>
            </p:cNvSpPr>
            <p:nvPr/>
          </p:nvSpPr>
          <p:spPr bwMode="auto">
            <a:xfrm>
              <a:off x="5076825" y="5572125"/>
              <a:ext cx="34925" cy="17462"/>
            </a:xfrm>
            <a:custGeom>
              <a:avLst/>
              <a:gdLst>
                <a:gd name="T0" fmla="*/ 19 w 26"/>
                <a:gd name="T1" fmla="*/ 0 h 13"/>
                <a:gd name="T2" fmla="*/ 6 w 26"/>
                <a:gd name="T3" fmla="*/ 0 h 13"/>
                <a:gd name="T4" fmla="*/ 0 w 26"/>
                <a:gd name="T5" fmla="*/ 6 h 13"/>
                <a:gd name="T6" fmla="*/ 6 w 26"/>
                <a:gd name="T7" fmla="*/ 13 h 13"/>
                <a:gd name="T8" fmla="*/ 19 w 26"/>
                <a:gd name="T9" fmla="*/ 13 h 13"/>
                <a:gd name="T10" fmla="*/ 26 w 26"/>
                <a:gd name="T11" fmla="*/ 6 h 13"/>
                <a:gd name="T12" fmla="*/ 19 w 26"/>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6" h="13">
                  <a:moveTo>
                    <a:pt x="19" y="0"/>
                  </a:moveTo>
                  <a:cubicBezTo>
                    <a:pt x="6" y="0"/>
                    <a:pt x="6" y="0"/>
                    <a:pt x="6" y="0"/>
                  </a:cubicBezTo>
                  <a:cubicBezTo>
                    <a:pt x="3" y="0"/>
                    <a:pt x="0" y="2"/>
                    <a:pt x="0" y="6"/>
                  </a:cubicBezTo>
                  <a:cubicBezTo>
                    <a:pt x="0" y="10"/>
                    <a:pt x="3" y="13"/>
                    <a:pt x="6" y="13"/>
                  </a:cubicBezTo>
                  <a:cubicBezTo>
                    <a:pt x="19" y="13"/>
                    <a:pt x="19" y="13"/>
                    <a:pt x="19" y="13"/>
                  </a:cubicBezTo>
                  <a:cubicBezTo>
                    <a:pt x="23" y="13"/>
                    <a:pt x="26" y="10"/>
                    <a:pt x="26" y="6"/>
                  </a:cubicBezTo>
                  <a:cubicBezTo>
                    <a:pt x="26" y="2"/>
                    <a:pt x="23"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30"/>
            <p:cNvSpPr>
              <a:spLocks/>
            </p:cNvSpPr>
            <p:nvPr/>
          </p:nvSpPr>
          <p:spPr bwMode="auto">
            <a:xfrm>
              <a:off x="4872038" y="5495925"/>
              <a:ext cx="127000" cy="166687"/>
            </a:xfrm>
            <a:custGeom>
              <a:avLst/>
              <a:gdLst>
                <a:gd name="T0" fmla="*/ 79 w 94"/>
                <a:gd name="T1" fmla="*/ 48 h 123"/>
                <a:gd name="T2" fmla="*/ 79 w 94"/>
                <a:gd name="T3" fmla="*/ 7 h 123"/>
                <a:gd name="T4" fmla="*/ 72 w 94"/>
                <a:gd name="T5" fmla="*/ 0 h 123"/>
                <a:gd name="T6" fmla="*/ 66 w 94"/>
                <a:gd name="T7" fmla="*/ 7 h 123"/>
                <a:gd name="T8" fmla="*/ 66 w 94"/>
                <a:gd name="T9" fmla="*/ 49 h 123"/>
                <a:gd name="T10" fmla="*/ 59 w 94"/>
                <a:gd name="T11" fmla="*/ 68 h 123"/>
                <a:gd name="T12" fmla="*/ 4 w 94"/>
                <a:gd name="T13" fmla="*/ 110 h 123"/>
                <a:gd name="T14" fmla="*/ 3 w 94"/>
                <a:gd name="T15" fmla="*/ 120 h 123"/>
                <a:gd name="T16" fmla="*/ 12 w 94"/>
                <a:gd name="T17" fmla="*/ 121 h 123"/>
                <a:gd name="T18" fmla="*/ 69 w 94"/>
                <a:gd name="T19" fmla="*/ 76 h 123"/>
                <a:gd name="T20" fmla="*/ 79 w 94"/>
                <a:gd name="T21" fmla="*/ 4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123">
                  <a:moveTo>
                    <a:pt x="79" y="48"/>
                  </a:moveTo>
                  <a:cubicBezTo>
                    <a:pt x="79" y="7"/>
                    <a:pt x="79" y="7"/>
                    <a:pt x="79" y="7"/>
                  </a:cubicBezTo>
                  <a:cubicBezTo>
                    <a:pt x="79" y="3"/>
                    <a:pt x="76" y="0"/>
                    <a:pt x="72" y="0"/>
                  </a:cubicBezTo>
                  <a:cubicBezTo>
                    <a:pt x="68" y="0"/>
                    <a:pt x="66" y="3"/>
                    <a:pt x="66" y="7"/>
                  </a:cubicBezTo>
                  <a:cubicBezTo>
                    <a:pt x="66" y="49"/>
                    <a:pt x="66" y="49"/>
                    <a:pt x="66" y="49"/>
                  </a:cubicBezTo>
                  <a:cubicBezTo>
                    <a:pt x="59" y="52"/>
                    <a:pt x="55" y="60"/>
                    <a:pt x="59" y="68"/>
                  </a:cubicBezTo>
                  <a:cubicBezTo>
                    <a:pt x="4" y="110"/>
                    <a:pt x="4" y="110"/>
                    <a:pt x="4" y="110"/>
                  </a:cubicBezTo>
                  <a:cubicBezTo>
                    <a:pt x="1" y="113"/>
                    <a:pt x="0" y="117"/>
                    <a:pt x="3" y="120"/>
                  </a:cubicBezTo>
                  <a:cubicBezTo>
                    <a:pt x="5" y="122"/>
                    <a:pt x="9" y="123"/>
                    <a:pt x="12" y="121"/>
                  </a:cubicBezTo>
                  <a:cubicBezTo>
                    <a:pt x="69" y="76"/>
                    <a:pt x="69" y="76"/>
                    <a:pt x="69" y="76"/>
                  </a:cubicBezTo>
                  <a:cubicBezTo>
                    <a:pt x="86" y="80"/>
                    <a:pt x="94" y="56"/>
                    <a:pt x="7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9" name="Group 58"/>
          <p:cNvGrpSpPr/>
          <p:nvPr/>
        </p:nvGrpSpPr>
        <p:grpSpPr>
          <a:xfrm>
            <a:off x="7717621" y="3960627"/>
            <a:ext cx="389556" cy="327774"/>
            <a:chOff x="4791075" y="4451350"/>
            <a:chExt cx="360363" cy="303212"/>
          </a:xfrm>
          <a:solidFill>
            <a:schemeClr val="bg1"/>
          </a:solidFill>
        </p:grpSpPr>
        <p:sp>
          <p:nvSpPr>
            <p:cNvPr id="60" name="Freeform 31"/>
            <p:cNvSpPr>
              <a:spLocks/>
            </p:cNvSpPr>
            <p:nvPr/>
          </p:nvSpPr>
          <p:spPr bwMode="auto">
            <a:xfrm>
              <a:off x="5018088" y="4451350"/>
              <a:ext cx="133350" cy="134937"/>
            </a:xfrm>
            <a:custGeom>
              <a:avLst/>
              <a:gdLst>
                <a:gd name="T0" fmla="*/ 84 w 99"/>
                <a:gd name="T1" fmla="*/ 84 h 100"/>
                <a:gd name="T2" fmla="*/ 94 w 99"/>
                <a:gd name="T3" fmla="*/ 39 h 100"/>
                <a:gd name="T4" fmla="*/ 74 w 99"/>
                <a:gd name="T5" fmla="*/ 58 h 100"/>
                <a:gd name="T6" fmla="*/ 44 w 99"/>
                <a:gd name="T7" fmla="*/ 58 h 100"/>
                <a:gd name="T8" fmla="*/ 41 w 99"/>
                <a:gd name="T9" fmla="*/ 55 h 100"/>
                <a:gd name="T10" fmla="*/ 41 w 99"/>
                <a:gd name="T11" fmla="*/ 25 h 100"/>
                <a:gd name="T12" fmla="*/ 60 w 99"/>
                <a:gd name="T13" fmla="*/ 6 h 100"/>
                <a:gd name="T14" fmla="*/ 15 w 99"/>
                <a:gd name="T15" fmla="*/ 15 h 100"/>
                <a:gd name="T16" fmla="*/ 7 w 99"/>
                <a:gd name="T17" fmla="*/ 64 h 100"/>
                <a:gd name="T18" fmla="*/ 18 w 99"/>
                <a:gd name="T19" fmla="*/ 81 h 100"/>
                <a:gd name="T20" fmla="*/ 35 w 99"/>
                <a:gd name="T21" fmla="*/ 92 h 100"/>
                <a:gd name="T22" fmla="*/ 84 w 99"/>
                <a:gd name="T23" fmla="*/ 8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100">
                  <a:moveTo>
                    <a:pt x="84" y="84"/>
                  </a:moveTo>
                  <a:cubicBezTo>
                    <a:pt x="96" y="73"/>
                    <a:pt x="99" y="55"/>
                    <a:pt x="94" y="39"/>
                  </a:cubicBezTo>
                  <a:cubicBezTo>
                    <a:pt x="74" y="58"/>
                    <a:pt x="74" y="58"/>
                    <a:pt x="74" y="58"/>
                  </a:cubicBezTo>
                  <a:cubicBezTo>
                    <a:pt x="66" y="67"/>
                    <a:pt x="52" y="67"/>
                    <a:pt x="44" y="58"/>
                  </a:cubicBezTo>
                  <a:cubicBezTo>
                    <a:pt x="41" y="55"/>
                    <a:pt x="41" y="55"/>
                    <a:pt x="41" y="55"/>
                  </a:cubicBezTo>
                  <a:cubicBezTo>
                    <a:pt x="33" y="47"/>
                    <a:pt x="33" y="33"/>
                    <a:pt x="41" y="25"/>
                  </a:cubicBezTo>
                  <a:cubicBezTo>
                    <a:pt x="60" y="6"/>
                    <a:pt x="60" y="6"/>
                    <a:pt x="60" y="6"/>
                  </a:cubicBezTo>
                  <a:cubicBezTo>
                    <a:pt x="44" y="0"/>
                    <a:pt x="27" y="3"/>
                    <a:pt x="15" y="15"/>
                  </a:cubicBezTo>
                  <a:cubicBezTo>
                    <a:pt x="2" y="28"/>
                    <a:pt x="0" y="47"/>
                    <a:pt x="7" y="64"/>
                  </a:cubicBezTo>
                  <a:cubicBezTo>
                    <a:pt x="9" y="70"/>
                    <a:pt x="13" y="76"/>
                    <a:pt x="18" y="81"/>
                  </a:cubicBezTo>
                  <a:cubicBezTo>
                    <a:pt x="23" y="86"/>
                    <a:pt x="29" y="90"/>
                    <a:pt x="35" y="92"/>
                  </a:cubicBezTo>
                  <a:cubicBezTo>
                    <a:pt x="52" y="100"/>
                    <a:pt x="72" y="97"/>
                    <a:pt x="8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32"/>
            <p:cNvSpPr>
              <a:spLocks noEditPoints="1"/>
            </p:cNvSpPr>
            <p:nvPr/>
          </p:nvSpPr>
          <p:spPr bwMode="auto">
            <a:xfrm>
              <a:off x="4848225" y="4537075"/>
              <a:ext cx="215900" cy="217487"/>
            </a:xfrm>
            <a:custGeom>
              <a:avLst/>
              <a:gdLst>
                <a:gd name="T0" fmla="*/ 160 w 160"/>
                <a:gd name="T1" fmla="*/ 28 h 161"/>
                <a:gd name="T2" fmla="*/ 143 w 160"/>
                <a:gd name="T3" fmla="*/ 17 h 161"/>
                <a:gd name="T4" fmla="*/ 132 w 160"/>
                <a:gd name="T5" fmla="*/ 0 h 161"/>
                <a:gd name="T6" fmla="*/ 128 w 160"/>
                <a:gd name="T7" fmla="*/ 3 h 161"/>
                <a:gd name="T8" fmla="*/ 8 w 160"/>
                <a:gd name="T9" fmla="*/ 124 h 161"/>
                <a:gd name="T10" fmla="*/ 8 w 160"/>
                <a:gd name="T11" fmla="*/ 152 h 161"/>
                <a:gd name="T12" fmla="*/ 8 w 160"/>
                <a:gd name="T13" fmla="*/ 153 h 161"/>
                <a:gd name="T14" fmla="*/ 37 w 160"/>
                <a:gd name="T15" fmla="*/ 153 h 161"/>
                <a:gd name="T16" fmla="*/ 157 w 160"/>
                <a:gd name="T17" fmla="*/ 32 h 161"/>
                <a:gd name="T18" fmla="*/ 160 w 160"/>
                <a:gd name="T19" fmla="*/ 28 h 161"/>
                <a:gd name="T20" fmla="*/ 17 w 160"/>
                <a:gd name="T21" fmla="*/ 144 h 161"/>
                <a:gd name="T22" fmla="*/ 17 w 160"/>
                <a:gd name="T23" fmla="*/ 134 h 161"/>
                <a:gd name="T24" fmla="*/ 26 w 160"/>
                <a:gd name="T25" fmla="*/ 134 h 161"/>
                <a:gd name="T26" fmla="*/ 26 w 160"/>
                <a:gd name="T27" fmla="*/ 144 h 161"/>
                <a:gd name="T28" fmla="*/ 17 w 160"/>
                <a:gd name="T29" fmla="*/ 14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161">
                  <a:moveTo>
                    <a:pt x="160" y="28"/>
                  </a:moveTo>
                  <a:cubicBezTo>
                    <a:pt x="154" y="26"/>
                    <a:pt x="148" y="22"/>
                    <a:pt x="143" y="17"/>
                  </a:cubicBezTo>
                  <a:cubicBezTo>
                    <a:pt x="138" y="12"/>
                    <a:pt x="134" y="6"/>
                    <a:pt x="132" y="0"/>
                  </a:cubicBezTo>
                  <a:cubicBezTo>
                    <a:pt x="130" y="1"/>
                    <a:pt x="129" y="2"/>
                    <a:pt x="128" y="3"/>
                  </a:cubicBezTo>
                  <a:cubicBezTo>
                    <a:pt x="8" y="124"/>
                    <a:pt x="8" y="124"/>
                    <a:pt x="8" y="124"/>
                  </a:cubicBezTo>
                  <a:cubicBezTo>
                    <a:pt x="0" y="132"/>
                    <a:pt x="0" y="144"/>
                    <a:pt x="8" y="152"/>
                  </a:cubicBezTo>
                  <a:cubicBezTo>
                    <a:pt x="8" y="153"/>
                    <a:pt x="8" y="153"/>
                    <a:pt x="8" y="153"/>
                  </a:cubicBezTo>
                  <a:cubicBezTo>
                    <a:pt x="16" y="161"/>
                    <a:pt x="29" y="161"/>
                    <a:pt x="37" y="153"/>
                  </a:cubicBezTo>
                  <a:cubicBezTo>
                    <a:pt x="157" y="32"/>
                    <a:pt x="157" y="32"/>
                    <a:pt x="157" y="32"/>
                  </a:cubicBezTo>
                  <a:cubicBezTo>
                    <a:pt x="158" y="31"/>
                    <a:pt x="159" y="30"/>
                    <a:pt x="160" y="28"/>
                  </a:cubicBezTo>
                  <a:close/>
                  <a:moveTo>
                    <a:pt x="17" y="144"/>
                  </a:moveTo>
                  <a:cubicBezTo>
                    <a:pt x="14" y="141"/>
                    <a:pt x="14" y="137"/>
                    <a:pt x="17" y="134"/>
                  </a:cubicBezTo>
                  <a:cubicBezTo>
                    <a:pt x="19" y="132"/>
                    <a:pt x="23" y="132"/>
                    <a:pt x="26" y="134"/>
                  </a:cubicBezTo>
                  <a:cubicBezTo>
                    <a:pt x="28" y="137"/>
                    <a:pt x="28" y="141"/>
                    <a:pt x="26" y="144"/>
                  </a:cubicBezTo>
                  <a:cubicBezTo>
                    <a:pt x="23" y="146"/>
                    <a:pt x="19" y="146"/>
                    <a:pt x="17"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33"/>
            <p:cNvSpPr>
              <a:spLocks/>
            </p:cNvSpPr>
            <p:nvPr/>
          </p:nvSpPr>
          <p:spPr bwMode="auto">
            <a:xfrm>
              <a:off x="4818063" y="4470400"/>
              <a:ext cx="282575" cy="284162"/>
            </a:xfrm>
            <a:custGeom>
              <a:avLst/>
              <a:gdLst>
                <a:gd name="T0" fmla="*/ 31 w 210"/>
                <a:gd name="T1" fmla="*/ 7 h 210"/>
                <a:gd name="T2" fmla="*/ 7 w 210"/>
                <a:gd name="T3" fmla="*/ 7 h 210"/>
                <a:gd name="T4" fmla="*/ 6 w 210"/>
                <a:gd name="T5" fmla="*/ 7 h 210"/>
                <a:gd name="T6" fmla="*/ 6 w 210"/>
                <a:gd name="T7" fmla="*/ 32 h 210"/>
                <a:gd name="T8" fmla="*/ 170 w 210"/>
                <a:gd name="T9" fmla="*/ 201 h 210"/>
                <a:gd name="T10" fmla="*/ 201 w 210"/>
                <a:gd name="T11" fmla="*/ 202 h 210"/>
                <a:gd name="T12" fmla="*/ 201 w 210"/>
                <a:gd name="T13" fmla="*/ 201 h 210"/>
                <a:gd name="T14" fmla="*/ 201 w 210"/>
                <a:gd name="T15" fmla="*/ 170 h 210"/>
                <a:gd name="T16" fmla="*/ 31 w 210"/>
                <a:gd name="T17" fmla="*/ 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210">
                  <a:moveTo>
                    <a:pt x="31" y="7"/>
                  </a:moveTo>
                  <a:cubicBezTo>
                    <a:pt x="24" y="0"/>
                    <a:pt x="13" y="0"/>
                    <a:pt x="7" y="7"/>
                  </a:cubicBezTo>
                  <a:cubicBezTo>
                    <a:pt x="6" y="7"/>
                    <a:pt x="6" y="7"/>
                    <a:pt x="6" y="7"/>
                  </a:cubicBezTo>
                  <a:cubicBezTo>
                    <a:pt x="0" y="14"/>
                    <a:pt x="0" y="25"/>
                    <a:pt x="6" y="32"/>
                  </a:cubicBezTo>
                  <a:cubicBezTo>
                    <a:pt x="170" y="201"/>
                    <a:pt x="170" y="201"/>
                    <a:pt x="170" y="201"/>
                  </a:cubicBezTo>
                  <a:cubicBezTo>
                    <a:pt x="178" y="210"/>
                    <a:pt x="192" y="210"/>
                    <a:pt x="201" y="202"/>
                  </a:cubicBezTo>
                  <a:cubicBezTo>
                    <a:pt x="201" y="201"/>
                    <a:pt x="201" y="201"/>
                    <a:pt x="201" y="201"/>
                  </a:cubicBezTo>
                  <a:cubicBezTo>
                    <a:pt x="210" y="193"/>
                    <a:pt x="209" y="179"/>
                    <a:pt x="201" y="170"/>
                  </a:cubicBezTo>
                  <a:lnTo>
                    <a:pt x="31"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34"/>
            <p:cNvSpPr>
              <a:spLocks/>
            </p:cNvSpPr>
            <p:nvPr/>
          </p:nvSpPr>
          <p:spPr bwMode="auto">
            <a:xfrm>
              <a:off x="4791075" y="4451350"/>
              <a:ext cx="163513" cy="136525"/>
            </a:xfrm>
            <a:custGeom>
              <a:avLst/>
              <a:gdLst>
                <a:gd name="T0" fmla="*/ 103 w 103"/>
                <a:gd name="T1" fmla="*/ 8 h 86"/>
                <a:gd name="T2" fmla="*/ 61 w 103"/>
                <a:gd name="T3" fmla="*/ 0 h 86"/>
                <a:gd name="T4" fmla="*/ 0 w 103"/>
                <a:gd name="T5" fmla="*/ 61 h 86"/>
                <a:gd name="T6" fmla="*/ 24 w 103"/>
                <a:gd name="T7" fmla="*/ 86 h 86"/>
                <a:gd name="T8" fmla="*/ 47 w 103"/>
                <a:gd name="T9" fmla="*/ 64 h 86"/>
                <a:gd name="T10" fmla="*/ 66 w 103"/>
                <a:gd name="T11" fmla="*/ 45 h 86"/>
                <a:gd name="T12" fmla="*/ 103 w 103"/>
                <a:gd name="T13" fmla="*/ 8 h 86"/>
              </a:gdLst>
              <a:ahLst/>
              <a:cxnLst>
                <a:cxn ang="0">
                  <a:pos x="T0" y="T1"/>
                </a:cxn>
                <a:cxn ang="0">
                  <a:pos x="T2" y="T3"/>
                </a:cxn>
                <a:cxn ang="0">
                  <a:pos x="T4" y="T5"/>
                </a:cxn>
                <a:cxn ang="0">
                  <a:pos x="T6" y="T7"/>
                </a:cxn>
                <a:cxn ang="0">
                  <a:pos x="T8" y="T9"/>
                </a:cxn>
                <a:cxn ang="0">
                  <a:pos x="T10" y="T11"/>
                </a:cxn>
                <a:cxn ang="0">
                  <a:pos x="T12" y="T13"/>
                </a:cxn>
              </a:cxnLst>
              <a:rect l="0" t="0" r="r" b="b"/>
              <a:pathLst>
                <a:path w="103" h="86">
                  <a:moveTo>
                    <a:pt x="103" y="8"/>
                  </a:moveTo>
                  <a:lnTo>
                    <a:pt x="61" y="0"/>
                  </a:lnTo>
                  <a:lnTo>
                    <a:pt x="0" y="61"/>
                  </a:lnTo>
                  <a:lnTo>
                    <a:pt x="24" y="86"/>
                  </a:lnTo>
                  <a:lnTo>
                    <a:pt x="47" y="64"/>
                  </a:lnTo>
                  <a:lnTo>
                    <a:pt x="66" y="45"/>
                  </a:lnTo>
                  <a:lnTo>
                    <a:pt x="103"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4" name="Group 63"/>
          <p:cNvGrpSpPr/>
          <p:nvPr/>
        </p:nvGrpSpPr>
        <p:grpSpPr>
          <a:xfrm>
            <a:off x="4105615" y="3930590"/>
            <a:ext cx="380976" cy="387836"/>
            <a:chOff x="4792663" y="3446463"/>
            <a:chExt cx="352425" cy="358774"/>
          </a:xfrm>
          <a:solidFill>
            <a:schemeClr val="bg1"/>
          </a:solidFill>
        </p:grpSpPr>
        <p:sp>
          <p:nvSpPr>
            <p:cNvPr id="65" name="Freeform 35"/>
            <p:cNvSpPr>
              <a:spLocks/>
            </p:cNvSpPr>
            <p:nvPr/>
          </p:nvSpPr>
          <p:spPr bwMode="auto">
            <a:xfrm>
              <a:off x="4959350" y="3446463"/>
              <a:ext cx="9525" cy="39687"/>
            </a:xfrm>
            <a:custGeom>
              <a:avLst/>
              <a:gdLst>
                <a:gd name="T0" fmla="*/ 7 w 7"/>
                <a:gd name="T1" fmla="*/ 26 h 29"/>
                <a:gd name="T2" fmla="*/ 3 w 7"/>
                <a:gd name="T3" fmla="*/ 29 h 29"/>
                <a:gd name="T4" fmla="*/ 3 w 7"/>
                <a:gd name="T5" fmla="*/ 29 h 29"/>
                <a:gd name="T6" fmla="*/ 0 w 7"/>
                <a:gd name="T7" fmla="*/ 26 h 29"/>
                <a:gd name="T8" fmla="*/ 0 w 7"/>
                <a:gd name="T9" fmla="*/ 3 h 29"/>
                <a:gd name="T10" fmla="*/ 3 w 7"/>
                <a:gd name="T11" fmla="*/ 0 h 29"/>
                <a:gd name="T12" fmla="*/ 3 w 7"/>
                <a:gd name="T13" fmla="*/ 0 h 29"/>
                <a:gd name="T14" fmla="*/ 7 w 7"/>
                <a:gd name="T15" fmla="*/ 3 h 29"/>
                <a:gd name="T16" fmla="*/ 7 w 7"/>
                <a:gd name="T17"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9">
                  <a:moveTo>
                    <a:pt x="7" y="26"/>
                  </a:moveTo>
                  <a:cubicBezTo>
                    <a:pt x="7" y="28"/>
                    <a:pt x="5" y="29"/>
                    <a:pt x="3" y="29"/>
                  </a:cubicBezTo>
                  <a:cubicBezTo>
                    <a:pt x="3" y="29"/>
                    <a:pt x="3" y="29"/>
                    <a:pt x="3" y="29"/>
                  </a:cubicBezTo>
                  <a:cubicBezTo>
                    <a:pt x="1" y="29"/>
                    <a:pt x="0" y="28"/>
                    <a:pt x="0" y="26"/>
                  </a:cubicBezTo>
                  <a:cubicBezTo>
                    <a:pt x="0" y="3"/>
                    <a:pt x="0" y="3"/>
                    <a:pt x="0" y="3"/>
                  </a:cubicBezTo>
                  <a:cubicBezTo>
                    <a:pt x="0" y="2"/>
                    <a:pt x="1" y="0"/>
                    <a:pt x="3" y="0"/>
                  </a:cubicBezTo>
                  <a:cubicBezTo>
                    <a:pt x="3" y="0"/>
                    <a:pt x="3" y="0"/>
                    <a:pt x="3" y="0"/>
                  </a:cubicBezTo>
                  <a:cubicBezTo>
                    <a:pt x="5" y="0"/>
                    <a:pt x="7" y="2"/>
                    <a:pt x="7" y="3"/>
                  </a:cubicBezTo>
                  <a:lnTo>
                    <a:pt x="7"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36"/>
            <p:cNvSpPr>
              <a:spLocks/>
            </p:cNvSpPr>
            <p:nvPr/>
          </p:nvSpPr>
          <p:spPr bwMode="auto">
            <a:xfrm>
              <a:off x="4830763" y="3506788"/>
              <a:ext cx="34925" cy="30162"/>
            </a:xfrm>
            <a:custGeom>
              <a:avLst/>
              <a:gdLst>
                <a:gd name="T0" fmla="*/ 24 w 25"/>
                <a:gd name="T1" fmla="*/ 17 h 23"/>
                <a:gd name="T2" fmla="*/ 23 w 25"/>
                <a:gd name="T3" fmla="*/ 21 h 23"/>
                <a:gd name="T4" fmla="*/ 23 w 25"/>
                <a:gd name="T5" fmla="*/ 21 h 23"/>
                <a:gd name="T6" fmla="*/ 18 w 25"/>
                <a:gd name="T7" fmla="*/ 22 h 23"/>
                <a:gd name="T8" fmla="*/ 2 w 25"/>
                <a:gd name="T9" fmla="*/ 7 h 23"/>
                <a:gd name="T10" fmla="*/ 2 w 25"/>
                <a:gd name="T11" fmla="*/ 2 h 23"/>
                <a:gd name="T12" fmla="*/ 2 w 25"/>
                <a:gd name="T13" fmla="*/ 2 h 23"/>
                <a:gd name="T14" fmla="*/ 7 w 25"/>
                <a:gd name="T15" fmla="*/ 1 h 23"/>
                <a:gd name="T16" fmla="*/ 24 w 25"/>
                <a:gd name="T1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3">
                  <a:moveTo>
                    <a:pt x="24" y="17"/>
                  </a:moveTo>
                  <a:cubicBezTo>
                    <a:pt x="25" y="18"/>
                    <a:pt x="25" y="20"/>
                    <a:pt x="23" y="21"/>
                  </a:cubicBezTo>
                  <a:cubicBezTo>
                    <a:pt x="23" y="21"/>
                    <a:pt x="23" y="21"/>
                    <a:pt x="23" y="21"/>
                  </a:cubicBezTo>
                  <a:cubicBezTo>
                    <a:pt x="22" y="23"/>
                    <a:pt x="20" y="23"/>
                    <a:pt x="18" y="22"/>
                  </a:cubicBezTo>
                  <a:cubicBezTo>
                    <a:pt x="2" y="7"/>
                    <a:pt x="2" y="7"/>
                    <a:pt x="2" y="7"/>
                  </a:cubicBezTo>
                  <a:cubicBezTo>
                    <a:pt x="0" y="6"/>
                    <a:pt x="1" y="4"/>
                    <a:pt x="2" y="2"/>
                  </a:cubicBezTo>
                  <a:cubicBezTo>
                    <a:pt x="2" y="2"/>
                    <a:pt x="2" y="2"/>
                    <a:pt x="2" y="2"/>
                  </a:cubicBezTo>
                  <a:cubicBezTo>
                    <a:pt x="3" y="1"/>
                    <a:pt x="6" y="0"/>
                    <a:pt x="7" y="1"/>
                  </a:cubicBezTo>
                  <a:lnTo>
                    <a:pt x="24"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37"/>
            <p:cNvSpPr>
              <a:spLocks/>
            </p:cNvSpPr>
            <p:nvPr/>
          </p:nvSpPr>
          <p:spPr bwMode="auto">
            <a:xfrm>
              <a:off x="4792663" y="3638550"/>
              <a:ext cx="38100" cy="14287"/>
            </a:xfrm>
            <a:custGeom>
              <a:avLst/>
              <a:gdLst>
                <a:gd name="T0" fmla="*/ 26 w 29"/>
                <a:gd name="T1" fmla="*/ 0 h 10"/>
                <a:gd name="T2" fmla="*/ 29 w 29"/>
                <a:gd name="T3" fmla="*/ 4 h 10"/>
                <a:gd name="T4" fmla="*/ 29 w 29"/>
                <a:gd name="T5" fmla="*/ 4 h 10"/>
                <a:gd name="T6" fmla="*/ 26 w 29"/>
                <a:gd name="T7" fmla="*/ 8 h 10"/>
                <a:gd name="T8" fmla="*/ 4 w 29"/>
                <a:gd name="T9" fmla="*/ 10 h 10"/>
                <a:gd name="T10" fmla="*/ 1 w 29"/>
                <a:gd name="T11" fmla="*/ 7 h 10"/>
                <a:gd name="T12" fmla="*/ 1 w 29"/>
                <a:gd name="T13" fmla="*/ 7 h 10"/>
                <a:gd name="T14" fmla="*/ 3 w 29"/>
                <a:gd name="T15" fmla="*/ 2 h 10"/>
                <a:gd name="T16" fmla="*/ 26 w 2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
                  <a:moveTo>
                    <a:pt x="26" y="0"/>
                  </a:moveTo>
                  <a:cubicBezTo>
                    <a:pt x="27" y="0"/>
                    <a:pt x="29" y="1"/>
                    <a:pt x="29" y="4"/>
                  </a:cubicBezTo>
                  <a:cubicBezTo>
                    <a:pt x="29" y="4"/>
                    <a:pt x="29" y="4"/>
                    <a:pt x="29" y="4"/>
                  </a:cubicBezTo>
                  <a:cubicBezTo>
                    <a:pt x="29" y="6"/>
                    <a:pt x="28" y="7"/>
                    <a:pt x="26" y="8"/>
                  </a:cubicBezTo>
                  <a:cubicBezTo>
                    <a:pt x="4" y="10"/>
                    <a:pt x="4" y="10"/>
                    <a:pt x="4" y="10"/>
                  </a:cubicBezTo>
                  <a:cubicBezTo>
                    <a:pt x="2" y="10"/>
                    <a:pt x="1" y="9"/>
                    <a:pt x="1" y="7"/>
                  </a:cubicBezTo>
                  <a:cubicBezTo>
                    <a:pt x="1" y="7"/>
                    <a:pt x="1" y="7"/>
                    <a:pt x="1" y="7"/>
                  </a:cubicBezTo>
                  <a:cubicBezTo>
                    <a:pt x="0" y="4"/>
                    <a:pt x="2" y="3"/>
                    <a:pt x="3" y="2"/>
                  </a:cubicBez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38"/>
            <p:cNvSpPr>
              <a:spLocks/>
            </p:cNvSpPr>
            <p:nvPr/>
          </p:nvSpPr>
          <p:spPr bwMode="auto">
            <a:xfrm>
              <a:off x="5106988" y="3629025"/>
              <a:ext cx="38100" cy="14287"/>
            </a:xfrm>
            <a:custGeom>
              <a:avLst/>
              <a:gdLst>
                <a:gd name="T0" fmla="*/ 3 w 29"/>
                <a:gd name="T1" fmla="*/ 8 h 10"/>
                <a:gd name="T2" fmla="*/ 0 w 29"/>
                <a:gd name="T3" fmla="*/ 4 h 10"/>
                <a:gd name="T4" fmla="*/ 0 w 29"/>
                <a:gd name="T5" fmla="*/ 4 h 10"/>
                <a:gd name="T6" fmla="*/ 3 w 29"/>
                <a:gd name="T7" fmla="*/ 0 h 10"/>
                <a:gd name="T8" fmla="*/ 26 w 29"/>
                <a:gd name="T9" fmla="*/ 3 h 10"/>
                <a:gd name="T10" fmla="*/ 29 w 29"/>
                <a:gd name="T11" fmla="*/ 7 h 10"/>
                <a:gd name="T12" fmla="*/ 29 w 29"/>
                <a:gd name="T13" fmla="*/ 7 h 10"/>
                <a:gd name="T14" fmla="*/ 25 w 29"/>
                <a:gd name="T15" fmla="*/ 10 h 10"/>
                <a:gd name="T16" fmla="*/ 3 w 29"/>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
                  <a:moveTo>
                    <a:pt x="3" y="8"/>
                  </a:moveTo>
                  <a:cubicBezTo>
                    <a:pt x="1" y="8"/>
                    <a:pt x="0" y="6"/>
                    <a:pt x="0" y="4"/>
                  </a:cubicBezTo>
                  <a:cubicBezTo>
                    <a:pt x="0" y="4"/>
                    <a:pt x="0" y="4"/>
                    <a:pt x="0" y="4"/>
                  </a:cubicBezTo>
                  <a:cubicBezTo>
                    <a:pt x="0" y="2"/>
                    <a:pt x="2" y="0"/>
                    <a:pt x="3" y="0"/>
                  </a:cubicBezTo>
                  <a:cubicBezTo>
                    <a:pt x="26" y="3"/>
                    <a:pt x="26" y="3"/>
                    <a:pt x="26" y="3"/>
                  </a:cubicBezTo>
                  <a:cubicBezTo>
                    <a:pt x="28" y="3"/>
                    <a:pt x="29" y="5"/>
                    <a:pt x="29" y="7"/>
                  </a:cubicBezTo>
                  <a:cubicBezTo>
                    <a:pt x="29" y="7"/>
                    <a:pt x="29" y="7"/>
                    <a:pt x="29" y="7"/>
                  </a:cubicBezTo>
                  <a:cubicBezTo>
                    <a:pt x="28" y="9"/>
                    <a:pt x="27" y="10"/>
                    <a:pt x="25" y="10"/>
                  </a:cubicBezTo>
                  <a:lnTo>
                    <a:pt x="3"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39"/>
            <p:cNvSpPr>
              <a:spLocks/>
            </p:cNvSpPr>
            <p:nvPr/>
          </p:nvSpPr>
          <p:spPr bwMode="auto">
            <a:xfrm>
              <a:off x="5065713" y="3500438"/>
              <a:ext cx="33338" cy="30162"/>
            </a:xfrm>
            <a:custGeom>
              <a:avLst/>
              <a:gdLst>
                <a:gd name="T0" fmla="*/ 6 w 24"/>
                <a:gd name="T1" fmla="*/ 22 h 23"/>
                <a:gd name="T2" fmla="*/ 2 w 24"/>
                <a:gd name="T3" fmla="*/ 21 h 23"/>
                <a:gd name="T4" fmla="*/ 2 w 24"/>
                <a:gd name="T5" fmla="*/ 21 h 23"/>
                <a:gd name="T6" fmla="*/ 1 w 24"/>
                <a:gd name="T7" fmla="*/ 17 h 23"/>
                <a:gd name="T8" fmla="*/ 18 w 24"/>
                <a:gd name="T9" fmla="*/ 1 h 23"/>
                <a:gd name="T10" fmla="*/ 23 w 24"/>
                <a:gd name="T11" fmla="*/ 2 h 23"/>
                <a:gd name="T12" fmla="*/ 23 w 24"/>
                <a:gd name="T13" fmla="*/ 2 h 23"/>
                <a:gd name="T14" fmla="*/ 23 w 24"/>
                <a:gd name="T15" fmla="*/ 7 h 23"/>
                <a:gd name="T16" fmla="*/ 6 w 24"/>
                <a:gd name="T1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3">
                  <a:moveTo>
                    <a:pt x="6" y="22"/>
                  </a:moveTo>
                  <a:cubicBezTo>
                    <a:pt x="5" y="23"/>
                    <a:pt x="3" y="23"/>
                    <a:pt x="2" y="21"/>
                  </a:cubicBezTo>
                  <a:cubicBezTo>
                    <a:pt x="2" y="21"/>
                    <a:pt x="2" y="21"/>
                    <a:pt x="2" y="21"/>
                  </a:cubicBezTo>
                  <a:cubicBezTo>
                    <a:pt x="0" y="20"/>
                    <a:pt x="0" y="18"/>
                    <a:pt x="1" y="17"/>
                  </a:cubicBezTo>
                  <a:cubicBezTo>
                    <a:pt x="18" y="1"/>
                    <a:pt x="18" y="1"/>
                    <a:pt x="18" y="1"/>
                  </a:cubicBezTo>
                  <a:cubicBezTo>
                    <a:pt x="19" y="0"/>
                    <a:pt x="22" y="1"/>
                    <a:pt x="23" y="2"/>
                  </a:cubicBezTo>
                  <a:cubicBezTo>
                    <a:pt x="23" y="2"/>
                    <a:pt x="23" y="2"/>
                    <a:pt x="23" y="2"/>
                  </a:cubicBezTo>
                  <a:cubicBezTo>
                    <a:pt x="24" y="4"/>
                    <a:pt x="24" y="6"/>
                    <a:pt x="23" y="7"/>
                  </a:cubicBezTo>
                  <a:lnTo>
                    <a:pt x="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40"/>
            <p:cNvSpPr>
              <a:spLocks noEditPoints="1"/>
            </p:cNvSpPr>
            <p:nvPr/>
          </p:nvSpPr>
          <p:spPr bwMode="auto">
            <a:xfrm>
              <a:off x="4856163" y="3502025"/>
              <a:ext cx="215900" cy="303212"/>
            </a:xfrm>
            <a:custGeom>
              <a:avLst/>
              <a:gdLst>
                <a:gd name="T0" fmla="*/ 160 w 160"/>
                <a:gd name="T1" fmla="*/ 80 h 224"/>
                <a:gd name="T2" fmla="*/ 80 w 160"/>
                <a:gd name="T3" fmla="*/ 0 h 224"/>
                <a:gd name="T4" fmla="*/ 0 w 160"/>
                <a:gd name="T5" fmla="*/ 80 h 224"/>
                <a:gd name="T6" fmla="*/ 47 w 160"/>
                <a:gd name="T7" fmla="*/ 153 h 224"/>
                <a:gd name="T8" fmla="*/ 47 w 160"/>
                <a:gd name="T9" fmla="*/ 170 h 224"/>
                <a:gd name="T10" fmla="*/ 47 w 160"/>
                <a:gd name="T11" fmla="*/ 170 h 224"/>
                <a:gd name="T12" fmla="*/ 47 w 160"/>
                <a:gd name="T13" fmla="*/ 192 h 224"/>
                <a:gd name="T14" fmla="*/ 58 w 160"/>
                <a:gd name="T15" fmla="*/ 206 h 224"/>
                <a:gd name="T16" fmla="*/ 60 w 160"/>
                <a:gd name="T17" fmla="*/ 212 h 224"/>
                <a:gd name="T18" fmla="*/ 75 w 160"/>
                <a:gd name="T19" fmla="*/ 224 h 224"/>
                <a:gd name="T20" fmla="*/ 85 w 160"/>
                <a:gd name="T21" fmla="*/ 224 h 224"/>
                <a:gd name="T22" fmla="*/ 100 w 160"/>
                <a:gd name="T23" fmla="*/ 212 h 224"/>
                <a:gd name="T24" fmla="*/ 102 w 160"/>
                <a:gd name="T25" fmla="*/ 206 h 224"/>
                <a:gd name="T26" fmla="*/ 113 w 160"/>
                <a:gd name="T27" fmla="*/ 192 h 224"/>
                <a:gd name="T28" fmla="*/ 113 w 160"/>
                <a:gd name="T29" fmla="*/ 162 h 224"/>
                <a:gd name="T30" fmla="*/ 113 w 160"/>
                <a:gd name="T31" fmla="*/ 162 h 224"/>
                <a:gd name="T32" fmla="*/ 113 w 160"/>
                <a:gd name="T33" fmla="*/ 153 h 224"/>
                <a:gd name="T34" fmla="*/ 160 w 160"/>
                <a:gd name="T35" fmla="*/ 80 h 224"/>
                <a:gd name="T36" fmla="*/ 50 w 160"/>
                <a:gd name="T37" fmla="*/ 40 h 224"/>
                <a:gd name="T38" fmla="*/ 30 w 160"/>
                <a:gd name="T39" fmla="*/ 80 h 224"/>
                <a:gd name="T40" fmla="*/ 48 w 160"/>
                <a:gd name="T41" fmla="*/ 118 h 224"/>
                <a:gd name="T42" fmla="*/ 48 w 160"/>
                <a:gd name="T43" fmla="*/ 123 h 224"/>
                <a:gd name="T44" fmla="*/ 48 w 160"/>
                <a:gd name="T45" fmla="*/ 123 h 224"/>
                <a:gd name="T46" fmla="*/ 43 w 160"/>
                <a:gd name="T47" fmla="*/ 124 h 224"/>
                <a:gd name="T48" fmla="*/ 22 w 160"/>
                <a:gd name="T49" fmla="*/ 80 h 224"/>
                <a:gd name="T50" fmla="*/ 46 w 160"/>
                <a:gd name="T51" fmla="*/ 34 h 224"/>
                <a:gd name="T52" fmla="*/ 51 w 160"/>
                <a:gd name="T53" fmla="*/ 35 h 224"/>
                <a:gd name="T54" fmla="*/ 51 w 160"/>
                <a:gd name="T55" fmla="*/ 35 h 224"/>
                <a:gd name="T56" fmla="*/ 50 w 160"/>
                <a:gd name="T57" fmla="*/ 40 h 224"/>
                <a:gd name="T58" fmla="*/ 105 w 160"/>
                <a:gd name="T59" fmla="*/ 192 h 224"/>
                <a:gd name="T60" fmla="*/ 103 w 160"/>
                <a:gd name="T61" fmla="*/ 197 h 224"/>
                <a:gd name="T62" fmla="*/ 99 w 160"/>
                <a:gd name="T63" fmla="*/ 199 h 224"/>
                <a:gd name="T64" fmla="*/ 61 w 160"/>
                <a:gd name="T65" fmla="*/ 199 h 224"/>
                <a:gd name="T66" fmla="*/ 57 w 160"/>
                <a:gd name="T67" fmla="*/ 197 h 224"/>
                <a:gd name="T68" fmla="*/ 55 w 160"/>
                <a:gd name="T69" fmla="*/ 192 h 224"/>
                <a:gd name="T70" fmla="*/ 55 w 160"/>
                <a:gd name="T71" fmla="*/ 170 h 224"/>
                <a:gd name="T72" fmla="*/ 105 w 160"/>
                <a:gd name="T73" fmla="*/ 170 h 224"/>
                <a:gd name="T74" fmla="*/ 105 w 160"/>
                <a:gd name="T75" fmla="*/ 19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224">
                  <a:moveTo>
                    <a:pt x="160" y="80"/>
                  </a:moveTo>
                  <a:cubicBezTo>
                    <a:pt x="160" y="36"/>
                    <a:pt x="124" y="0"/>
                    <a:pt x="80" y="0"/>
                  </a:cubicBezTo>
                  <a:cubicBezTo>
                    <a:pt x="36" y="0"/>
                    <a:pt x="0" y="36"/>
                    <a:pt x="0" y="80"/>
                  </a:cubicBezTo>
                  <a:cubicBezTo>
                    <a:pt x="0" y="113"/>
                    <a:pt x="19" y="141"/>
                    <a:pt x="47" y="153"/>
                  </a:cubicBezTo>
                  <a:cubicBezTo>
                    <a:pt x="47" y="170"/>
                    <a:pt x="47" y="170"/>
                    <a:pt x="47" y="170"/>
                  </a:cubicBezTo>
                  <a:cubicBezTo>
                    <a:pt x="47" y="170"/>
                    <a:pt x="47" y="170"/>
                    <a:pt x="47" y="170"/>
                  </a:cubicBezTo>
                  <a:cubicBezTo>
                    <a:pt x="47" y="192"/>
                    <a:pt x="47" y="192"/>
                    <a:pt x="47" y="192"/>
                  </a:cubicBezTo>
                  <a:cubicBezTo>
                    <a:pt x="47" y="199"/>
                    <a:pt x="52" y="205"/>
                    <a:pt x="58" y="206"/>
                  </a:cubicBezTo>
                  <a:cubicBezTo>
                    <a:pt x="59" y="208"/>
                    <a:pt x="60" y="210"/>
                    <a:pt x="60" y="212"/>
                  </a:cubicBezTo>
                  <a:cubicBezTo>
                    <a:pt x="64" y="219"/>
                    <a:pt x="70" y="224"/>
                    <a:pt x="75" y="224"/>
                  </a:cubicBezTo>
                  <a:cubicBezTo>
                    <a:pt x="85" y="224"/>
                    <a:pt x="85" y="224"/>
                    <a:pt x="85" y="224"/>
                  </a:cubicBezTo>
                  <a:cubicBezTo>
                    <a:pt x="90" y="224"/>
                    <a:pt x="96" y="219"/>
                    <a:pt x="100" y="212"/>
                  </a:cubicBezTo>
                  <a:cubicBezTo>
                    <a:pt x="100" y="210"/>
                    <a:pt x="101" y="208"/>
                    <a:pt x="102" y="206"/>
                  </a:cubicBezTo>
                  <a:cubicBezTo>
                    <a:pt x="108" y="205"/>
                    <a:pt x="113" y="199"/>
                    <a:pt x="113" y="192"/>
                  </a:cubicBezTo>
                  <a:cubicBezTo>
                    <a:pt x="113" y="162"/>
                    <a:pt x="113" y="162"/>
                    <a:pt x="113" y="162"/>
                  </a:cubicBezTo>
                  <a:cubicBezTo>
                    <a:pt x="113" y="162"/>
                    <a:pt x="113" y="162"/>
                    <a:pt x="113" y="162"/>
                  </a:cubicBezTo>
                  <a:cubicBezTo>
                    <a:pt x="113" y="153"/>
                    <a:pt x="113" y="153"/>
                    <a:pt x="113" y="153"/>
                  </a:cubicBezTo>
                  <a:cubicBezTo>
                    <a:pt x="141" y="141"/>
                    <a:pt x="160" y="113"/>
                    <a:pt x="160" y="80"/>
                  </a:cubicBezTo>
                  <a:close/>
                  <a:moveTo>
                    <a:pt x="50" y="40"/>
                  </a:moveTo>
                  <a:cubicBezTo>
                    <a:pt x="38" y="49"/>
                    <a:pt x="30" y="64"/>
                    <a:pt x="30" y="80"/>
                  </a:cubicBezTo>
                  <a:cubicBezTo>
                    <a:pt x="30" y="96"/>
                    <a:pt x="37" y="109"/>
                    <a:pt x="48" y="118"/>
                  </a:cubicBezTo>
                  <a:cubicBezTo>
                    <a:pt x="49" y="120"/>
                    <a:pt x="50" y="122"/>
                    <a:pt x="48" y="123"/>
                  </a:cubicBezTo>
                  <a:cubicBezTo>
                    <a:pt x="48" y="123"/>
                    <a:pt x="48" y="123"/>
                    <a:pt x="48" y="123"/>
                  </a:cubicBezTo>
                  <a:cubicBezTo>
                    <a:pt x="47" y="125"/>
                    <a:pt x="45" y="126"/>
                    <a:pt x="43" y="124"/>
                  </a:cubicBezTo>
                  <a:cubicBezTo>
                    <a:pt x="30" y="114"/>
                    <a:pt x="22" y="98"/>
                    <a:pt x="22" y="80"/>
                  </a:cubicBezTo>
                  <a:cubicBezTo>
                    <a:pt x="22" y="61"/>
                    <a:pt x="32" y="45"/>
                    <a:pt x="46" y="34"/>
                  </a:cubicBezTo>
                  <a:cubicBezTo>
                    <a:pt x="47" y="33"/>
                    <a:pt x="50" y="33"/>
                    <a:pt x="51" y="35"/>
                  </a:cubicBezTo>
                  <a:cubicBezTo>
                    <a:pt x="51" y="35"/>
                    <a:pt x="51" y="35"/>
                    <a:pt x="51" y="35"/>
                  </a:cubicBezTo>
                  <a:cubicBezTo>
                    <a:pt x="52" y="37"/>
                    <a:pt x="52" y="39"/>
                    <a:pt x="50" y="40"/>
                  </a:cubicBezTo>
                  <a:close/>
                  <a:moveTo>
                    <a:pt x="105" y="192"/>
                  </a:moveTo>
                  <a:cubicBezTo>
                    <a:pt x="105" y="194"/>
                    <a:pt x="104" y="196"/>
                    <a:pt x="103" y="197"/>
                  </a:cubicBezTo>
                  <a:cubicBezTo>
                    <a:pt x="102" y="198"/>
                    <a:pt x="101" y="199"/>
                    <a:pt x="99" y="199"/>
                  </a:cubicBezTo>
                  <a:cubicBezTo>
                    <a:pt x="61" y="199"/>
                    <a:pt x="61" y="199"/>
                    <a:pt x="61" y="199"/>
                  </a:cubicBezTo>
                  <a:cubicBezTo>
                    <a:pt x="60" y="199"/>
                    <a:pt x="58" y="198"/>
                    <a:pt x="57" y="197"/>
                  </a:cubicBezTo>
                  <a:cubicBezTo>
                    <a:pt x="56" y="196"/>
                    <a:pt x="55" y="194"/>
                    <a:pt x="55" y="192"/>
                  </a:cubicBezTo>
                  <a:cubicBezTo>
                    <a:pt x="55" y="170"/>
                    <a:pt x="55" y="170"/>
                    <a:pt x="55" y="170"/>
                  </a:cubicBezTo>
                  <a:cubicBezTo>
                    <a:pt x="105" y="170"/>
                    <a:pt x="105" y="170"/>
                    <a:pt x="105" y="170"/>
                  </a:cubicBezTo>
                  <a:lnTo>
                    <a:pt x="10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1" name="Rectangle 70"/>
          <p:cNvSpPr/>
          <p:nvPr/>
        </p:nvSpPr>
        <p:spPr>
          <a:xfrm>
            <a:off x="-61333" y="3661867"/>
            <a:ext cx="3843369" cy="1261884"/>
          </a:xfrm>
          <a:prstGeom prst="rect">
            <a:avLst/>
          </a:prstGeom>
        </p:spPr>
        <p:txBody>
          <a:bodyPr wrap="square">
            <a:spAutoFit/>
          </a:bodyPr>
          <a:lstStyle/>
          <a:p>
            <a:pPr algn="r">
              <a:lnSpc>
                <a:spcPct val="150000"/>
              </a:lnSpc>
            </a:pPr>
            <a:r>
              <a:rPr lang="en-US" sz="1400" b="1" dirty="0">
                <a:solidFill>
                  <a:schemeClr val="tx1">
                    <a:lumMod val="75000"/>
                    <a:lumOff val="25000"/>
                  </a:schemeClr>
                </a:solidFill>
                <a:latin typeface="Roboto (Body)"/>
              </a:rPr>
              <a:t>CRO ESF Working Group setup</a:t>
            </a:r>
          </a:p>
          <a:p>
            <a:pPr marL="171450" indent="-171450" algn="r">
              <a:lnSpc>
                <a:spcPct val="150000"/>
              </a:lnSpc>
              <a:buFont typeface="Arial" panose="020B0604020202020204" pitchFamily="34" charset="0"/>
              <a:buChar char="•"/>
            </a:pPr>
            <a:r>
              <a:rPr lang="en-US" sz="1100" dirty="0">
                <a:solidFill>
                  <a:schemeClr val="tx1">
                    <a:lumMod val="75000"/>
                    <a:lumOff val="25000"/>
                  </a:schemeClr>
                </a:solidFill>
                <a:latin typeface="Roboto (Body)"/>
              </a:rPr>
              <a:t>3 IBs performing RBMV</a:t>
            </a:r>
          </a:p>
          <a:p>
            <a:pPr marL="171450" indent="-171450" algn="r">
              <a:buFont typeface="Arial" panose="020B0604020202020204" pitchFamily="34" charset="0"/>
              <a:buChar char="•"/>
            </a:pPr>
            <a:r>
              <a:rPr lang="en-US" sz="1100" dirty="0">
                <a:solidFill>
                  <a:schemeClr val="tx1">
                    <a:lumMod val="75000"/>
                    <a:lumOff val="25000"/>
                  </a:schemeClr>
                </a:solidFill>
                <a:latin typeface="Roboto (Body)"/>
              </a:rPr>
              <a:t>MA performing Management verifications and supervision</a:t>
            </a:r>
          </a:p>
          <a:p>
            <a:pPr marL="171450" indent="-171450" algn="r">
              <a:lnSpc>
                <a:spcPct val="150000"/>
              </a:lnSpc>
              <a:buFont typeface="Arial" panose="020B0604020202020204" pitchFamily="34" charset="0"/>
              <a:buChar char="•"/>
            </a:pPr>
            <a:r>
              <a:rPr lang="en-US" sz="1100" dirty="0">
                <a:solidFill>
                  <a:schemeClr val="tx1">
                    <a:lumMod val="75000"/>
                    <a:lumOff val="25000"/>
                  </a:schemeClr>
                </a:solidFill>
                <a:latin typeface="Roboto (Body)"/>
              </a:rPr>
              <a:t>CA performing management verifications</a:t>
            </a:r>
          </a:p>
        </p:txBody>
      </p:sp>
      <p:sp>
        <p:nvSpPr>
          <p:cNvPr id="72" name="Rectangle 71"/>
          <p:cNvSpPr/>
          <p:nvPr/>
        </p:nvSpPr>
        <p:spPr>
          <a:xfrm>
            <a:off x="274981" y="2291516"/>
            <a:ext cx="4350443" cy="1246495"/>
          </a:xfrm>
          <a:prstGeom prst="rect">
            <a:avLst/>
          </a:prstGeom>
        </p:spPr>
        <p:txBody>
          <a:bodyPr wrap="square">
            <a:spAutoFit/>
          </a:bodyPr>
          <a:lstStyle/>
          <a:p>
            <a:pPr algn="r">
              <a:lnSpc>
                <a:spcPct val="150000"/>
              </a:lnSpc>
            </a:pPr>
            <a:r>
              <a:rPr lang="en-US" sz="1400" b="1" dirty="0">
                <a:solidFill>
                  <a:schemeClr val="tx1">
                    <a:lumMod val="75000"/>
                    <a:lumOff val="25000"/>
                  </a:schemeClr>
                </a:solidFill>
                <a:latin typeface="Roboto (Body)"/>
              </a:rPr>
              <a:t>Performing verifications and updating of methodologies</a:t>
            </a:r>
          </a:p>
          <a:p>
            <a:pPr algn="r">
              <a:lnSpc>
                <a:spcPct val="150000"/>
              </a:lnSpc>
            </a:pPr>
            <a:r>
              <a:rPr lang="en-US" sz="1100" dirty="0">
                <a:solidFill>
                  <a:schemeClr val="tx1">
                    <a:lumMod val="75000"/>
                    <a:lumOff val="25000"/>
                  </a:schemeClr>
                </a:solidFill>
                <a:latin typeface="Roboto (Body)"/>
              </a:rPr>
              <a:t>Initially developed methodology will be fine</a:t>
            </a:r>
            <a:r>
              <a:rPr lang="hr-HR" sz="1100" dirty="0">
                <a:solidFill>
                  <a:schemeClr val="tx1">
                    <a:lumMod val="75000"/>
                    <a:lumOff val="25000"/>
                  </a:schemeClr>
                </a:solidFill>
                <a:latin typeface="Roboto (Body)"/>
              </a:rPr>
              <a:t>-</a:t>
            </a:r>
            <a:r>
              <a:rPr lang="en-US" sz="1100" dirty="0">
                <a:solidFill>
                  <a:schemeClr val="tx1">
                    <a:lumMod val="75000"/>
                    <a:lumOff val="25000"/>
                  </a:schemeClr>
                </a:solidFill>
                <a:latin typeface="Roboto (Body)"/>
              </a:rPr>
              <a:t>tuned after first batch of verified payment claims (serve as a pilot sample)</a:t>
            </a:r>
          </a:p>
        </p:txBody>
      </p:sp>
      <p:sp>
        <p:nvSpPr>
          <p:cNvPr id="74" name="Rectangle 73"/>
          <p:cNvSpPr/>
          <p:nvPr/>
        </p:nvSpPr>
        <p:spPr>
          <a:xfrm>
            <a:off x="7191143" y="5083597"/>
            <a:ext cx="3686407" cy="1500411"/>
          </a:xfrm>
          <a:prstGeom prst="rect">
            <a:avLst/>
          </a:prstGeom>
        </p:spPr>
        <p:txBody>
          <a:bodyPr wrap="square">
            <a:spAutoFit/>
          </a:bodyPr>
          <a:lstStyle/>
          <a:p>
            <a:pPr>
              <a:lnSpc>
                <a:spcPct val="150000"/>
              </a:lnSpc>
            </a:pPr>
            <a:r>
              <a:rPr lang="en-US" sz="1400" b="1" dirty="0">
                <a:solidFill>
                  <a:schemeClr val="tx1">
                    <a:lumMod val="75000"/>
                    <a:lumOff val="25000"/>
                  </a:schemeClr>
                </a:solidFill>
                <a:latin typeface="Roboto (Body)"/>
              </a:rPr>
              <a:t>Participation in EC working groups and sharing knowledge</a:t>
            </a:r>
          </a:p>
          <a:p>
            <a:pPr marL="171450" indent="-171450">
              <a:lnSpc>
                <a:spcPct val="150000"/>
              </a:lnSpc>
              <a:buFont typeface="Arial" panose="020B0604020202020204" pitchFamily="34" charset="0"/>
              <a:buChar char="•"/>
            </a:pPr>
            <a:r>
              <a:rPr lang="en-US" sz="1100" dirty="0">
                <a:solidFill>
                  <a:schemeClr val="tx1">
                    <a:lumMod val="75000"/>
                    <a:lumOff val="25000"/>
                  </a:schemeClr>
                </a:solidFill>
                <a:latin typeface="Roboto (Body)"/>
              </a:rPr>
              <a:t>Active participation in ESF CoP RBM</a:t>
            </a:r>
          </a:p>
          <a:p>
            <a:pPr marL="171450" indent="-171450">
              <a:lnSpc>
                <a:spcPct val="150000"/>
              </a:lnSpc>
              <a:buFont typeface="Arial" panose="020B0604020202020204" pitchFamily="34" charset="0"/>
              <a:buChar char="•"/>
            </a:pPr>
            <a:r>
              <a:rPr lang="en-US" sz="1100" dirty="0">
                <a:solidFill>
                  <a:schemeClr val="tx1">
                    <a:lumMod val="75000"/>
                    <a:lumOff val="25000"/>
                  </a:schemeClr>
                </a:solidFill>
                <a:latin typeface="Roboto (Body)"/>
              </a:rPr>
              <a:t>Chairing the ESF RBMV working group and preparing the ESF Recommendation paper</a:t>
            </a:r>
          </a:p>
        </p:txBody>
      </p:sp>
      <p:sp>
        <p:nvSpPr>
          <p:cNvPr id="75" name="Rectangle 74"/>
          <p:cNvSpPr/>
          <p:nvPr/>
        </p:nvSpPr>
        <p:spPr>
          <a:xfrm>
            <a:off x="8540612" y="3661867"/>
            <a:ext cx="3403737" cy="1431161"/>
          </a:xfrm>
          <a:prstGeom prst="rect">
            <a:avLst/>
          </a:prstGeom>
        </p:spPr>
        <p:txBody>
          <a:bodyPr wrap="square">
            <a:spAutoFit/>
          </a:bodyPr>
          <a:lstStyle/>
          <a:p>
            <a:pPr>
              <a:lnSpc>
                <a:spcPct val="150000"/>
              </a:lnSpc>
            </a:pPr>
            <a:r>
              <a:rPr lang="en-US" sz="1400" b="1" dirty="0">
                <a:solidFill>
                  <a:schemeClr val="tx1">
                    <a:lumMod val="75000"/>
                    <a:lumOff val="25000"/>
                  </a:schemeClr>
                </a:solidFill>
                <a:latin typeface="Roboto (Body)"/>
              </a:rPr>
              <a:t>Workshop on RBMV</a:t>
            </a:r>
          </a:p>
          <a:p>
            <a:pPr marL="171450" indent="-171450">
              <a:lnSpc>
                <a:spcPct val="150000"/>
              </a:lnSpc>
              <a:buFont typeface="Arial" panose="020B0604020202020204" pitchFamily="34" charset="0"/>
              <a:buChar char="•"/>
            </a:pPr>
            <a:r>
              <a:rPr lang="en-US" sz="1100" dirty="0">
                <a:solidFill>
                  <a:schemeClr val="tx1">
                    <a:lumMod val="75000"/>
                    <a:lumOff val="25000"/>
                  </a:schemeClr>
                </a:solidFill>
                <a:latin typeface="Roboto (Body)"/>
              </a:rPr>
              <a:t>Development of tailored methodologies</a:t>
            </a:r>
          </a:p>
          <a:p>
            <a:pPr marL="171450" indent="-171450">
              <a:lnSpc>
                <a:spcPct val="150000"/>
              </a:lnSpc>
              <a:buFont typeface="Arial" panose="020B0604020202020204" pitchFamily="34" charset="0"/>
              <a:buChar char="•"/>
            </a:pPr>
            <a:r>
              <a:rPr lang="en-US" sz="1100" dirty="0">
                <a:solidFill>
                  <a:schemeClr val="tx1">
                    <a:lumMod val="75000"/>
                    <a:lumOff val="25000"/>
                  </a:schemeClr>
                </a:solidFill>
                <a:latin typeface="Roboto (Body)"/>
              </a:rPr>
              <a:t>Organized by MA and led by AA</a:t>
            </a:r>
          </a:p>
          <a:p>
            <a:pPr marL="171450" indent="-171450">
              <a:lnSpc>
                <a:spcPct val="150000"/>
              </a:lnSpc>
              <a:buFont typeface="Arial" panose="020B0604020202020204" pitchFamily="34" charset="0"/>
              <a:buChar char="•"/>
            </a:pPr>
            <a:r>
              <a:rPr lang="en-US" sz="1100" dirty="0">
                <a:solidFill>
                  <a:schemeClr val="tx1">
                    <a:lumMod val="75000"/>
                    <a:lumOff val="25000"/>
                  </a:schemeClr>
                </a:solidFill>
                <a:latin typeface="Roboto (Body)"/>
              </a:rPr>
              <a:t>All Bodies developed their RBMV methodologies (MA, IBs, CA)</a:t>
            </a:r>
          </a:p>
        </p:txBody>
      </p:sp>
    </p:spTree>
    <p:extLst>
      <p:ext uri="{BB962C8B-B14F-4D97-AF65-F5344CB8AC3E}">
        <p14:creationId xmlns:p14="http://schemas.microsoft.com/office/powerpoint/2010/main" val="34098609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Straight Connector 62"/>
          <p:cNvCxnSpPr/>
          <p:nvPr/>
        </p:nvCxnSpPr>
        <p:spPr>
          <a:xfrm>
            <a:off x="3023870" y="2651919"/>
            <a:ext cx="1019174" cy="0"/>
          </a:xfrm>
          <a:prstGeom prst="line">
            <a:avLst/>
          </a:prstGeom>
          <a:ln w="19050">
            <a:solidFill>
              <a:schemeClr val="accent1"/>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3703320" y="4601369"/>
            <a:ext cx="339724" cy="0"/>
          </a:xfrm>
          <a:prstGeom prst="line">
            <a:avLst/>
          </a:prstGeom>
          <a:ln w="19050">
            <a:solidFill>
              <a:schemeClr val="accent3"/>
            </a:solidFill>
            <a:prstDash val="dashDot"/>
          </a:ln>
        </p:spPr>
        <p:style>
          <a:lnRef idx="1">
            <a:schemeClr val="accent1"/>
          </a:lnRef>
          <a:fillRef idx="0">
            <a:schemeClr val="accent1"/>
          </a:fillRef>
          <a:effectRef idx="0">
            <a:schemeClr val="accent1"/>
          </a:effectRef>
          <a:fontRef idx="minor">
            <a:schemeClr val="tx1"/>
          </a:fontRef>
        </p:style>
      </p:cxnSp>
      <p:sp>
        <p:nvSpPr>
          <p:cNvPr id="5" name="Title 4"/>
          <p:cNvSpPr>
            <a:spLocks noGrp="1"/>
          </p:cNvSpPr>
          <p:nvPr>
            <p:ph type="ctrTitle"/>
          </p:nvPr>
        </p:nvSpPr>
        <p:spPr/>
        <p:txBody>
          <a:bodyPr/>
          <a:lstStyle/>
          <a:p>
            <a:r>
              <a:rPr lang="en-US" sz="3400" dirty="0"/>
              <a:t>Workshop for the development of RBMV methodologies</a:t>
            </a:r>
          </a:p>
        </p:txBody>
      </p:sp>
      <p:sp>
        <p:nvSpPr>
          <p:cNvPr id="6" name="Subtitle 5"/>
          <p:cNvSpPr>
            <a:spLocks noGrp="1"/>
          </p:cNvSpPr>
          <p:nvPr>
            <p:ph type="subTitle" idx="1"/>
          </p:nvPr>
        </p:nvSpPr>
        <p:spPr/>
        <p:txBody>
          <a:bodyPr/>
          <a:lstStyle/>
          <a:p>
            <a:r>
              <a:rPr lang="en-US" dirty="0"/>
              <a:t>Organized by the MA on the initiative of CA</a:t>
            </a:r>
          </a:p>
        </p:txBody>
      </p:sp>
      <p:sp>
        <p:nvSpPr>
          <p:cNvPr id="8" name="Oval 5"/>
          <p:cNvSpPr>
            <a:spLocks noChangeArrowheads="1"/>
          </p:cNvSpPr>
          <p:nvPr/>
        </p:nvSpPr>
        <p:spPr bwMode="auto">
          <a:xfrm>
            <a:off x="4016060" y="2312990"/>
            <a:ext cx="677860" cy="677858"/>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3" name="Freeform 20"/>
          <p:cNvSpPr>
            <a:spLocks/>
          </p:cNvSpPr>
          <p:nvPr/>
        </p:nvSpPr>
        <p:spPr bwMode="auto">
          <a:xfrm>
            <a:off x="3631883" y="3697288"/>
            <a:ext cx="76200" cy="831850"/>
          </a:xfrm>
          <a:custGeom>
            <a:avLst/>
            <a:gdLst>
              <a:gd name="T0" fmla="*/ 0 w 57"/>
              <a:gd name="T1" fmla="*/ 611 h 616"/>
              <a:gd name="T2" fmla="*/ 22 w 57"/>
              <a:gd name="T3" fmla="*/ 616 h 616"/>
              <a:gd name="T4" fmla="*/ 57 w 57"/>
              <a:gd name="T5" fmla="*/ 310 h 616"/>
              <a:gd name="T6" fmla="*/ 22 w 57"/>
              <a:gd name="T7" fmla="*/ 0 h 616"/>
              <a:gd name="T8" fmla="*/ 0 w 57"/>
              <a:gd name="T9" fmla="*/ 6 h 616"/>
              <a:gd name="T10" fmla="*/ 34 w 57"/>
              <a:gd name="T11" fmla="*/ 310 h 616"/>
              <a:gd name="T12" fmla="*/ 0 w 57"/>
              <a:gd name="T13" fmla="*/ 611 h 616"/>
            </a:gdLst>
            <a:ahLst/>
            <a:cxnLst>
              <a:cxn ang="0">
                <a:pos x="T0" y="T1"/>
              </a:cxn>
              <a:cxn ang="0">
                <a:pos x="T2" y="T3"/>
              </a:cxn>
              <a:cxn ang="0">
                <a:pos x="T4" y="T5"/>
              </a:cxn>
              <a:cxn ang="0">
                <a:pos x="T6" y="T7"/>
              </a:cxn>
              <a:cxn ang="0">
                <a:pos x="T8" y="T9"/>
              </a:cxn>
              <a:cxn ang="0">
                <a:pos x="T10" y="T11"/>
              </a:cxn>
              <a:cxn ang="0">
                <a:pos x="T12" y="T13"/>
              </a:cxn>
            </a:cxnLst>
            <a:rect l="0" t="0" r="r" b="b"/>
            <a:pathLst>
              <a:path w="57" h="616">
                <a:moveTo>
                  <a:pt x="0" y="611"/>
                </a:moveTo>
                <a:cubicBezTo>
                  <a:pt x="8" y="611"/>
                  <a:pt x="16" y="613"/>
                  <a:pt x="22" y="616"/>
                </a:cubicBezTo>
                <a:cubicBezTo>
                  <a:pt x="45" y="518"/>
                  <a:pt x="57" y="415"/>
                  <a:pt x="57" y="310"/>
                </a:cubicBezTo>
                <a:cubicBezTo>
                  <a:pt x="57" y="204"/>
                  <a:pt x="45" y="100"/>
                  <a:pt x="22" y="0"/>
                </a:cubicBezTo>
                <a:cubicBezTo>
                  <a:pt x="15" y="4"/>
                  <a:pt x="7" y="5"/>
                  <a:pt x="0" y="6"/>
                </a:cubicBezTo>
                <a:cubicBezTo>
                  <a:pt x="22" y="104"/>
                  <a:pt x="34" y="205"/>
                  <a:pt x="34" y="310"/>
                </a:cubicBezTo>
                <a:cubicBezTo>
                  <a:pt x="34" y="414"/>
                  <a:pt x="23" y="514"/>
                  <a:pt x="0" y="611"/>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21"/>
          <p:cNvSpPr>
            <a:spLocks/>
          </p:cNvSpPr>
          <p:nvPr/>
        </p:nvSpPr>
        <p:spPr bwMode="auto">
          <a:xfrm>
            <a:off x="985520" y="5607050"/>
            <a:ext cx="1927225" cy="354012"/>
          </a:xfrm>
          <a:custGeom>
            <a:avLst/>
            <a:gdLst>
              <a:gd name="T0" fmla="*/ 1428 w 1428"/>
              <a:gd name="T1" fmla="*/ 19 h 262"/>
              <a:gd name="T2" fmla="*/ 1416 w 1428"/>
              <a:gd name="T3" fmla="*/ 0 h 262"/>
              <a:gd name="T4" fmla="*/ 652 w 1428"/>
              <a:gd name="T5" fmla="*/ 239 h 262"/>
              <a:gd name="T6" fmla="*/ 70 w 1428"/>
              <a:gd name="T7" fmla="*/ 106 h 262"/>
              <a:gd name="T8" fmla="*/ 70 w 1428"/>
              <a:gd name="T9" fmla="*/ 101 h 262"/>
              <a:gd name="T10" fmla="*/ 35 w 1428"/>
              <a:gd name="T11" fmla="*/ 65 h 262"/>
              <a:gd name="T12" fmla="*/ 0 w 1428"/>
              <a:gd name="T13" fmla="*/ 101 h 262"/>
              <a:gd name="T14" fmla="*/ 35 w 1428"/>
              <a:gd name="T15" fmla="*/ 136 h 262"/>
              <a:gd name="T16" fmla="*/ 59 w 1428"/>
              <a:gd name="T17" fmla="*/ 127 h 262"/>
              <a:gd name="T18" fmla="*/ 652 w 1428"/>
              <a:gd name="T19" fmla="*/ 262 h 262"/>
              <a:gd name="T20" fmla="*/ 1428 w 1428"/>
              <a:gd name="T21" fmla="*/ 1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62">
                <a:moveTo>
                  <a:pt x="1428" y="19"/>
                </a:moveTo>
                <a:cubicBezTo>
                  <a:pt x="1423" y="13"/>
                  <a:pt x="1419" y="7"/>
                  <a:pt x="1416" y="0"/>
                </a:cubicBezTo>
                <a:cubicBezTo>
                  <a:pt x="1199" y="151"/>
                  <a:pt x="935" y="239"/>
                  <a:pt x="652" y="239"/>
                </a:cubicBezTo>
                <a:cubicBezTo>
                  <a:pt x="450" y="239"/>
                  <a:pt x="250" y="193"/>
                  <a:pt x="70" y="106"/>
                </a:cubicBezTo>
                <a:cubicBezTo>
                  <a:pt x="70" y="105"/>
                  <a:pt x="70" y="103"/>
                  <a:pt x="70" y="101"/>
                </a:cubicBezTo>
                <a:cubicBezTo>
                  <a:pt x="70" y="81"/>
                  <a:pt x="54" y="65"/>
                  <a:pt x="35" y="65"/>
                </a:cubicBezTo>
                <a:cubicBezTo>
                  <a:pt x="15" y="65"/>
                  <a:pt x="0" y="81"/>
                  <a:pt x="0" y="101"/>
                </a:cubicBezTo>
                <a:cubicBezTo>
                  <a:pt x="0" y="120"/>
                  <a:pt x="15" y="136"/>
                  <a:pt x="35" y="136"/>
                </a:cubicBezTo>
                <a:cubicBezTo>
                  <a:pt x="44" y="136"/>
                  <a:pt x="53" y="132"/>
                  <a:pt x="59" y="127"/>
                </a:cubicBezTo>
                <a:cubicBezTo>
                  <a:pt x="243" y="215"/>
                  <a:pt x="447" y="262"/>
                  <a:pt x="652" y="262"/>
                </a:cubicBezTo>
                <a:cubicBezTo>
                  <a:pt x="940" y="262"/>
                  <a:pt x="1208" y="172"/>
                  <a:pt x="1428" y="19"/>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22"/>
          <p:cNvSpPr>
            <a:spLocks/>
          </p:cNvSpPr>
          <p:nvPr/>
        </p:nvSpPr>
        <p:spPr bwMode="auto">
          <a:xfrm>
            <a:off x="3017520" y="4672013"/>
            <a:ext cx="603250" cy="865187"/>
          </a:xfrm>
          <a:custGeom>
            <a:avLst/>
            <a:gdLst>
              <a:gd name="T0" fmla="*/ 425 w 447"/>
              <a:gd name="T1" fmla="*/ 0 h 641"/>
              <a:gd name="T2" fmla="*/ 0 w 447"/>
              <a:gd name="T3" fmla="*/ 624 h 641"/>
              <a:gd name="T4" fmla="*/ 15 w 447"/>
              <a:gd name="T5" fmla="*/ 641 h 641"/>
              <a:gd name="T6" fmla="*/ 447 w 447"/>
              <a:gd name="T7" fmla="*/ 6 h 641"/>
              <a:gd name="T8" fmla="*/ 425 w 447"/>
              <a:gd name="T9" fmla="*/ 0 h 641"/>
            </a:gdLst>
            <a:ahLst/>
            <a:cxnLst>
              <a:cxn ang="0">
                <a:pos x="T0" y="T1"/>
              </a:cxn>
              <a:cxn ang="0">
                <a:pos x="T2" y="T3"/>
              </a:cxn>
              <a:cxn ang="0">
                <a:pos x="T4" y="T5"/>
              </a:cxn>
              <a:cxn ang="0">
                <a:pos x="T6" y="T7"/>
              </a:cxn>
              <a:cxn ang="0">
                <a:pos x="T8" y="T9"/>
              </a:cxn>
            </a:cxnLst>
            <a:rect l="0" t="0" r="r" b="b"/>
            <a:pathLst>
              <a:path w="447" h="641">
                <a:moveTo>
                  <a:pt x="425" y="0"/>
                </a:moveTo>
                <a:cubicBezTo>
                  <a:pt x="345" y="247"/>
                  <a:pt x="196" y="462"/>
                  <a:pt x="0" y="624"/>
                </a:cubicBezTo>
                <a:cubicBezTo>
                  <a:pt x="6" y="629"/>
                  <a:pt x="11" y="635"/>
                  <a:pt x="15" y="641"/>
                </a:cubicBezTo>
                <a:cubicBezTo>
                  <a:pt x="214" y="477"/>
                  <a:pt x="366" y="257"/>
                  <a:pt x="447" y="6"/>
                </a:cubicBezTo>
                <a:cubicBezTo>
                  <a:pt x="439" y="5"/>
                  <a:pt x="431" y="3"/>
                  <a:pt x="425" y="0"/>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3"/>
          <p:cNvSpPr>
            <a:spLocks/>
          </p:cNvSpPr>
          <p:nvPr/>
        </p:nvSpPr>
        <p:spPr bwMode="auto">
          <a:xfrm>
            <a:off x="985520" y="2273300"/>
            <a:ext cx="1912938" cy="341312"/>
          </a:xfrm>
          <a:custGeom>
            <a:avLst/>
            <a:gdLst>
              <a:gd name="T0" fmla="*/ 1404 w 1418"/>
              <a:gd name="T1" fmla="*/ 253 h 253"/>
              <a:gd name="T2" fmla="*/ 1418 w 1418"/>
              <a:gd name="T3" fmla="*/ 236 h 253"/>
              <a:gd name="T4" fmla="*/ 652 w 1418"/>
              <a:gd name="T5" fmla="*/ 0 h 253"/>
              <a:gd name="T6" fmla="*/ 61 w 1418"/>
              <a:gd name="T7" fmla="*/ 134 h 253"/>
              <a:gd name="T8" fmla="*/ 35 w 1418"/>
              <a:gd name="T9" fmla="*/ 122 h 253"/>
              <a:gd name="T10" fmla="*/ 0 w 1418"/>
              <a:gd name="T11" fmla="*/ 158 h 253"/>
              <a:gd name="T12" fmla="*/ 35 w 1418"/>
              <a:gd name="T13" fmla="*/ 193 h 253"/>
              <a:gd name="T14" fmla="*/ 70 w 1418"/>
              <a:gd name="T15" fmla="*/ 158 h 253"/>
              <a:gd name="T16" fmla="*/ 70 w 1418"/>
              <a:gd name="T17" fmla="*/ 155 h 253"/>
              <a:gd name="T18" fmla="*/ 652 w 1418"/>
              <a:gd name="T19" fmla="*/ 22 h 253"/>
              <a:gd name="T20" fmla="*/ 1404 w 1418"/>
              <a:gd name="T21"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8" h="253">
                <a:moveTo>
                  <a:pt x="1404" y="253"/>
                </a:moveTo>
                <a:cubicBezTo>
                  <a:pt x="1407" y="246"/>
                  <a:pt x="1412" y="240"/>
                  <a:pt x="1418" y="236"/>
                </a:cubicBezTo>
                <a:cubicBezTo>
                  <a:pt x="1199" y="87"/>
                  <a:pt x="935" y="0"/>
                  <a:pt x="652" y="0"/>
                </a:cubicBezTo>
                <a:cubicBezTo>
                  <a:pt x="447" y="0"/>
                  <a:pt x="244" y="46"/>
                  <a:pt x="61" y="134"/>
                </a:cubicBezTo>
                <a:cubicBezTo>
                  <a:pt x="54" y="127"/>
                  <a:pt x="45" y="122"/>
                  <a:pt x="35" y="122"/>
                </a:cubicBezTo>
                <a:cubicBezTo>
                  <a:pt x="15" y="122"/>
                  <a:pt x="0" y="138"/>
                  <a:pt x="0" y="158"/>
                </a:cubicBezTo>
                <a:cubicBezTo>
                  <a:pt x="0" y="177"/>
                  <a:pt x="15" y="193"/>
                  <a:pt x="35" y="193"/>
                </a:cubicBezTo>
                <a:cubicBezTo>
                  <a:pt x="54" y="193"/>
                  <a:pt x="70" y="177"/>
                  <a:pt x="70" y="158"/>
                </a:cubicBezTo>
                <a:cubicBezTo>
                  <a:pt x="70" y="157"/>
                  <a:pt x="70" y="156"/>
                  <a:pt x="70" y="155"/>
                </a:cubicBezTo>
                <a:cubicBezTo>
                  <a:pt x="250" y="68"/>
                  <a:pt x="450" y="22"/>
                  <a:pt x="652" y="22"/>
                </a:cubicBezTo>
                <a:cubicBezTo>
                  <a:pt x="930" y="22"/>
                  <a:pt x="1189" y="108"/>
                  <a:pt x="1404" y="253"/>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4"/>
          <p:cNvSpPr>
            <a:spLocks/>
          </p:cNvSpPr>
          <p:nvPr/>
        </p:nvSpPr>
        <p:spPr bwMode="auto">
          <a:xfrm>
            <a:off x="3004820" y="2682875"/>
            <a:ext cx="612775" cy="873125"/>
          </a:xfrm>
          <a:custGeom>
            <a:avLst/>
            <a:gdLst>
              <a:gd name="T0" fmla="*/ 13 w 454"/>
              <a:gd name="T1" fmla="*/ 0 h 647"/>
              <a:gd name="T2" fmla="*/ 0 w 454"/>
              <a:gd name="T3" fmla="*/ 19 h 647"/>
              <a:gd name="T4" fmla="*/ 433 w 454"/>
              <a:gd name="T5" fmla="*/ 647 h 647"/>
              <a:gd name="T6" fmla="*/ 454 w 454"/>
              <a:gd name="T7" fmla="*/ 641 h 647"/>
              <a:gd name="T8" fmla="*/ 13 w 454"/>
              <a:gd name="T9" fmla="*/ 0 h 647"/>
            </a:gdLst>
            <a:ahLst/>
            <a:cxnLst>
              <a:cxn ang="0">
                <a:pos x="T0" y="T1"/>
              </a:cxn>
              <a:cxn ang="0">
                <a:pos x="T2" y="T3"/>
              </a:cxn>
              <a:cxn ang="0">
                <a:pos x="T4" y="T5"/>
              </a:cxn>
              <a:cxn ang="0">
                <a:pos x="T6" y="T7"/>
              </a:cxn>
              <a:cxn ang="0">
                <a:pos x="T8" y="T9"/>
              </a:cxn>
            </a:cxnLst>
            <a:rect l="0" t="0" r="r" b="b"/>
            <a:pathLst>
              <a:path w="454" h="647">
                <a:moveTo>
                  <a:pt x="13" y="0"/>
                </a:moveTo>
                <a:cubicBezTo>
                  <a:pt x="10" y="7"/>
                  <a:pt x="5" y="13"/>
                  <a:pt x="0" y="19"/>
                </a:cubicBezTo>
                <a:cubicBezTo>
                  <a:pt x="199" y="180"/>
                  <a:pt x="352" y="398"/>
                  <a:pt x="433" y="647"/>
                </a:cubicBezTo>
                <a:cubicBezTo>
                  <a:pt x="439" y="644"/>
                  <a:pt x="447" y="641"/>
                  <a:pt x="454" y="641"/>
                </a:cubicBezTo>
                <a:cubicBezTo>
                  <a:pt x="372" y="386"/>
                  <a:pt x="216" y="165"/>
                  <a:pt x="13" y="0"/>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Oval 8"/>
          <p:cNvSpPr>
            <a:spLocks noChangeArrowheads="1"/>
          </p:cNvSpPr>
          <p:nvPr/>
        </p:nvSpPr>
        <p:spPr bwMode="auto">
          <a:xfrm>
            <a:off x="4016060" y="5237101"/>
            <a:ext cx="677860" cy="679574"/>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Oval 7"/>
          <p:cNvSpPr>
            <a:spLocks noChangeArrowheads="1"/>
          </p:cNvSpPr>
          <p:nvPr/>
        </p:nvSpPr>
        <p:spPr bwMode="auto">
          <a:xfrm>
            <a:off x="4016060" y="4262440"/>
            <a:ext cx="677860" cy="677858"/>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cxnSp>
        <p:nvCxnSpPr>
          <p:cNvPr id="62" name="Straight Connector 61"/>
          <p:cNvCxnSpPr/>
          <p:nvPr/>
        </p:nvCxnSpPr>
        <p:spPr>
          <a:xfrm>
            <a:off x="3703320" y="3625850"/>
            <a:ext cx="339724" cy="0"/>
          </a:xfrm>
          <a:prstGeom prst="line">
            <a:avLst/>
          </a:prstGeom>
          <a:ln w="19050">
            <a:solidFill>
              <a:schemeClr val="accent2"/>
            </a:solidFill>
            <a:prstDash val="dashDot"/>
          </a:ln>
        </p:spPr>
        <p:style>
          <a:lnRef idx="1">
            <a:schemeClr val="accent1"/>
          </a:lnRef>
          <a:fillRef idx="0">
            <a:schemeClr val="accent1"/>
          </a:fillRef>
          <a:effectRef idx="0">
            <a:schemeClr val="accent1"/>
          </a:effectRef>
          <a:fontRef idx="minor">
            <a:schemeClr val="tx1"/>
          </a:fontRef>
        </p:style>
      </p:cxnSp>
      <p:sp>
        <p:nvSpPr>
          <p:cNvPr id="9" name="Oval 6"/>
          <p:cNvSpPr>
            <a:spLocks noChangeArrowheads="1"/>
          </p:cNvSpPr>
          <p:nvPr/>
        </p:nvSpPr>
        <p:spPr bwMode="auto">
          <a:xfrm>
            <a:off x="4016060" y="3286063"/>
            <a:ext cx="677860" cy="679574"/>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45" name="Group 44"/>
          <p:cNvGrpSpPr/>
          <p:nvPr/>
        </p:nvGrpSpPr>
        <p:grpSpPr>
          <a:xfrm>
            <a:off x="4175421" y="4389309"/>
            <a:ext cx="380976" cy="387836"/>
            <a:chOff x="4792663" y="3446463"/>
            <a:chExt cx="352425" cy="358774"/>
          </a:xfrm>
          <a:solidFill>
            <a:schemeClr val="bg1"/>
          </a:solidFill>
        </p:grpSpPr>
        <p:sp>
          <p:nvSpPr>
            <p:cNvPr id="38" name="Freeform 35"/>
            <p:cNvSpPr>
              <a:spLocks/>
            </p:cNvSpPr>
            <p:nvPr/>
          </p:nvSpPr>
          <p:spPr bwMode="auto">
            <a:xfrm>
              <a:off x="4959350" y="3446463"/>
              <a:ext cx="9525" cy="39687"/>
            </a:xfrm>
            <a:custGeom>
              <a:avLst/>
              <a:gdLst>
                <a:gd name="T0" fmla="*/ 7 w 7"/>
                <a:gd name="T1" fmla="*/ 26 h 29"/>
                <a:gd name="T2" fmla="*/ 3 w 7"/>
                <a:gd name="T3" fmla="*/ 29 h 29"/>
                <a:gd name="T4" fmla="*/ 3 w 7"/>
                <a:gd name="T5" fmla="*/ 29 h 29"/>
                <a:gd name="T6" fmla="*/ 0 w 7"/>
                <a:gd name="T7" fmla="*/ 26 h 29"/>
                <a:gd name="T8" fmla="*/ 0 w 7"/>
                <a:gd name="T9" fmla="*/ 3 h 29"/>
                <a:gd name="T10" fmla="*/ 3 w 7"/>
                <a:gd name="T11" fmla="*/ 0 h 29"/>
                <a:gd name="T12" fmla="*/ 3 w 7"/>
                <a:gd name="T13" fmla="*/ 0 h 29"/>
                <a:gd name="T14" fmla="*/ 7 w 7"/>
                <a:gd name="T15" fmla="*/ 3 h 29"/>
                <a:gd name="T16" fmla="*/ 7 w 7"/>
                <a:gd name="T17"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9">
                  <a:moveTo>
                    <a:pt x="7" y="26"/>
                  </a:moveTo>
                  <a:cubicBezTo>
                    <a:pt x="7" y="28"/>
                    <a:pt x="5" y="29"/>
                    <a:pt x="3" y="29"/>
                  </a:cubicBezTo>
                  <a:cubicBezTo>
                    <a:pt x="3" y="29"/>
                    <a:pt x="3" y="29"/>
                    <a:pt x="3" y="29"/>
                  </a:cubicBezTo>
                  <a:cubicBezTo>
                    <a:pt x="1" y="29"/>
                    <a:pt x="0" y="28"/>
                    <a:pt x="0" y="26"/>
                  </a:cubicBezTo>
                  <a:cubicBezTo>
                    <a:pt x="0" y="3"/>
                    <a:pt x="0" y="3"/>
                    <a:pt x="0" y="3"/>
                  </a:cubicBezTo>
                  <a:cubicBezTo>
                    <a:pt x="0" y="2"/>
                    <a:pt x="1" y="0"/>
                    <a:pt x="3" y="0"/>
                  </a:cubicBezTo>
                  <a:cubicBezTo>
                    <a:pt x="3" y="0"/>
                    <a:pt x="3" y="0"/>
                    <a:pt x="3" y="0"/>
                  </a:cubicBezTo>
                  <a:cubicBezTo>
                    <a:pt x="5" y="0"/>
                    <a:pt x="7" y="2"/>
                    <a:pt x="7" y="3"/>
                  </a:cubicBezTo>
                  <a:lnTo>
                    <a:pt x="7"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6"/>
            <p:cNvSpPr>
              <a:spLocks/>
            </p:cNvSpPr>
            <p:nvPr/>
          </p:nvSpPr>
          <p:spPr bwMode="auto">
            <a:xfrm>
              <a:off x="4830763" y="3506788"/>
              <a:ext cx="34925" cy="30162"/>
            </a:xfrm>
            <a:custGeom>
              <a:avLst/>
              <a:gdLst>
                <a:gd name="T0" fmla="*/ 24 w 25"/>
                <a:gd name="T1" fmla="*/ 17 h 23"/>
                <a:gd name="T2" fmla="*/ 23 w 25"/>
                <a:gd name="T3" fmla="*/ 21 h 23"/>
                <a:gd name="T4" fmla="*/ 23 w 25"/>
                <a:gd name="T5" fmla="*/ 21 h 23"/>
                <a:gd name="T6" fmla="*/ 18 w 25"/>
                <a:gd name="T7" fmla="*/ 22 h 23"/>
                <a:gd name="T8" fmla="*/ 2 w 25"/>
                <a:gd name="T9" fmla="*/ 7 h 23"/>
                <a:gd name="T10" fmla="*/ 2 w 25"/>
                <a:gd name="T11" fmla="*/ 2 h 23"/>
                <a:gd name="T12" fmla="*/ 2 w 25"/>
                <a:gd name="T13" fmla="*/ 2 h 23"/>
                <a:gd name="T14" fmla="*/ 7 w 25"/>
                <a:gd name="T15" fmla="*/ 1 h 23"/>
                <a:gd name="T16" fmla="*/ 24 w 25"/>
                <a:gd name="T1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3">
                  <a:moveTo>
                    <a:pt x="24" y="17"/>
                  </a:moveTo>
                  <a:cubicBezTo>
                    <a:pt x="25" y="18"/>
                    <a:pt x="25" y="20"/>
                    <a:pt x="23" y="21"/>
                  </a:cubicBezTo>
                  <a:cubicBezTo>
                    <a:pt x="23" y="21"/>
                    <a:pt x="23" y="21"/>
                    <a:pt x="23" y="21"/>
                  </a:cubicBezTo>
                  <a:cubicBezTo>
                    <a:pt x="22" y="23"/>
                    <a:pt x="20" y="23"/>
                    <a:pt x="18" y="22"/>
                  </a:cubicBezTo>
                  <a:cubicBezTo>
                    <a:pt x="2" y="7"/>
                    <a:pt x="2" y="7"/>
                    <a:pt x="2" y="7"/>
                  </a:cubicBezTo>
                  <a:cubicBezTo>
                    <a:pt x="0" y="6"/>
                    <a:pt x="1" y="4"/>
                    <a:pt x="2" y="2"/>
                  </a:cubicBezTo>
                  <a:cubicBezTo>
                    <a:pt x="2" y="2"/>
                    <a:pt x="2" y="2"/>
                    <a:pt x="2" y="2"/>
                  </a:cubicBezTo>
                  <a:cubicBezTo>
                    <a:pt x="3" y="1"/>
                    <a:pt x="6" y="0"/>
                    <a:pt x="7" y="1"/>
                  </a:cubicBezTo>
                  <a:lnTo>
                    <a:pt x="24"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7"/>
            <p:cNvSpPr>
              <a:spLocks/>
            </p:cNvSpPr>
            <p:nvPr/>
          </p:nvSpPr>
          <p:spPr bwMode="auto">
            <a:xfrm>
              <a:off x="4792663" y="3638550"/>
              <a:ext cx="38100" cy="14287"/>
            </a:xfrm>
            <a:custGeom>
              <a:avLst/>
              <a:gdLst>
                <a:gd name="T0" fmla="*/ 26 w 29"/>
                <a:gd name="T1" fmla="*/ 0 h 10"/>
                <a:gd name="T2" fmla="*/ 29 w 29"/>
                <a:gd name="T3" fmla="*/ 4 h 10"/>
                <a:gd name="T4" fmla="*/ 29 w 29"/>
                <a:gd name="T5" fmla="*/ 4 h 10"/>
                <a:gd name="T6" fmla="*/ 26 w 29"/>
                <a:gd name="T7" fmla="*/ 8 h 10"/>
                <a:gd name="T8" fmla="*/ 4 w 29"/>
                <a:gd name="T9" fmla="*/ 10 h 10"/>
                <a:gd name="T10" fmla="*/ 1 w 29"/>
                <a:gd name="T11" fmla="*/ 7 h 10"/>
                <a:gd name="T12" fmla="*/ 1 w 29"/>
                <a:gd name="T13" fmla="*/ 7 h 10"/>
                <a:gd name="T14" fmla="*/ 3 w 29"/>
                <a:gd name="T15" fmla="*/ 2 h 10"/>
                <a:gd name="T16" fmla="*/ 26 w 2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
                  <a:moveTo>
                    <a:pt x="26" y="0"/>
                  </a:moveTo>
                  <a:cubicBezTo>
                    <a:pt x="27" y="0"/>
                    <a:pt x="29" y="1"/>
                    <a:pt x="29" y="4"/>
                  </a:cubicBezTo>
                  <a:cubicBezTo>
                    <a:pt x="29" y="4"/>
                    <a:pt x="29" y="4"/>
                    <a:pt x="29" y="4"/>
                  </a:cubicBezTo>
                  <a:cubicBezTo>
                    <a:pt x="29" y="6"/>
                    <a:pt x="28" y="7"/>
                    <a:pt x="26" y="8"/>
                  </a:cubicBezTo>
                  <a:cubicBezTo>
                    <a:pt x="4" y="10"/>
                    <a:pt x="4" y="10"/>
                    <a:pt x="4" y="10"/>
                  </a:cubicBezTo>
                  <a:cubicBezTo>
                    <a:pt x="2" y="10"/>
                    <a:pt x="1" y="9"/>
                    <a:pt x="1" y="7"/>
                  </a:cubicBezTo>
                  <a:cubicBezTo>
                    <a:pt x="1" y="7"/>
                    <a:pt x="1" y="7"/>
                    <a:pt x="1" y="7"/>
                  </a:cubicBezTo>
                  <a:cubicBezTo>
                    <a:pt x="0" y="4"/>
                    <a:pt x="2" y="3"/>
                    <a:pt x="3" y="2"/>
                  </a:cubicBez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8"/>
            <p:cNvSpPr>
              <a:spLocks/>
            </p:cNvSpPr>
            <p:nvPr/>
          </p:nvSpPr>
          <p:spPr bwMode="auto">
            <a:xfrm>
              <a:off x="5106988" y="3629025"/>
              <a:ext cx="38100" cy="14287"/>
            </a:xfrm>
            <a:custGeom>
              <a:avLst/>
              <a:gdLst>
                <a:gd name="T0" fmla="*/ 3 w 29"/>
                <a:gd name="T1" fmla="*/ 8 h 10"/>
                <a:gd name="T2" fmla="*/ 0 w 29"/>
                <a:gd name="T3" fmla="*/ 4 h 10"/>
                <a:gd name="T4" fmla="*/ 0 w 29"/>
                <a:gd name="T5" fmla="*/ 4 h 10"/>
                <a:gd name="T6" fmla="*/ 3 w 29"/>
                <a:gd name="T7" fmla="*/ 0 h 10"/>
                <a:gd name="T8" fmla="*/ 26 w 29"/>
                <a:gd name="T9" fmla="*/ 3 h 10"/>
                <a:gd name="T10" fmla="*/ 29 w 29"/>
                <a:gd name="T11" fmla="*/ 7 h 10"/>
                <a:gd name="T12" fmla="*/ 29 w 29"/>
                <a:gd name="T13" fmla="*/ 7 h 10"/>
                <a:gd name="T14" fmla="*/ 25 w 29"/>
                <a:gd name="T15" fmla="*/ 10 h 10"/>
                <a:gd name="T16" fmla="*/ 3 w 29"/>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
                  <a:moveTo>
                    <a:pt x="3" y="8"/>
                  </a:moveTo>
                  <a:cubicBezTo>
                    <a:pt x="1" y="8"/>
                    <a:pt x="0" y="6"/>
                    <a:pt x="0" y="4"/>
                  </a:cubicBezTo>
                  <a:cubicBezTo>
                    <a:pt x="0" y="4"/>
                    <a:pt x="0" y="4"/>
                    <a:pt x="0" y="4"/>
                  </a:cubicBezTo>
                  <a:cubicBezTo>
                    <a:pt x="0" y="2"/>
                    <a:pt x="2" y="0"/>
                    <a:pt x="3" y="0"/>
                  </a:cubicBezTo>
                  <a:cubicBezTo>
                    <a:pt x="26" y="3"/>
                    <a:pt x="26" y="3"/>
                    <a:pt x="26" y="3"/>
                  </a:cubicBezTo>
                  <a:cubicBezTo>
                    <a:pt x="28" y="3"/>
                    <a:pt x="29" y="5"/>
                    <a:pt x="29" y="7"/>
                  </a:cubicBezTo>
                  <a:cubicBezTo>
                    <a:pt x="29" y="7"/>
                    <a:pt x="29" y="7"/>
                    <a:pt x="29" y="7"/>
                  </a:cubicBezTo>
                  <a:cubicBezTo>
                    <a:pt x="28" y="9"/>
                    <a:pt x="27" y="10"/>
                    <a:pt x="25" y="10"/>
                  </a:cubicBezTo>
                  <a:lnTo>
                    <a:pt x="3"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9"/>
            <p:cNvSpPr>
              <a:spLocks/>
            </p:cNvSpPr>
            <p:nvPr/>
          </p:nvSpPr>
          <p:spPr bwMode="auto">
            <a:xfrm>
              <a:off x="5065713" y="3500438"/>
              <a:ext cx="33338" cy="30162"/>
            </a:xfrm>
            <a:custGeom>
              <a:avLst/>
              <a:gdLst>
                <a:gd name="T0" fmla="*/ 6 w 24"/>
                <a:gd name="T1" fmla="*/ 22 h 23"/>
                <a:gd name="T2" fmla="*/ 2 w 24"/>
                <a:gd name="T3" fmla="*/ 21 h 23"/>
                <a:gd name="T4" fmla="*/ 2 w 24"/>
                <a:gd name="T5" fmla="*/ 21 h 23"/>
                <a:gd name="T6" fmla="*/ 1 w 24"/>
                <a:gd name="T7" fmla="*/ 17 h 23"/>
                <a:gd name="T8" fmla="*/ 18 w 24"/>
                <a:gd name="T9" fmla="*/ 1 h 23"/>
                <a:gd name="T10" fmla="*/ 23 w 24"/>
                <a:gd name="T11" fmla="*/ 2 h 23"/>
                <a:gd name="T12" fmla="*/ 23 w 24"/>
                <a:gd name="T13" fmla="*/ 2 h 23"/>
                <a:gd name="T14" fmla="*/ 23 w 24"/>
                <a:gd name="T15" fmla="*/ 7 h 23"/>
                <a:gd name="T16" fmla="*/ 6 w 24"/>
                <a:gd name="T1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3">
                  <a:moveTo>
                    <a:pt x="6" y="22"/>
                  </a:moveTo>
                  <a:cubicBezTo>
                    <a:pt x="5" y="23"/>
                    <a:pt x="3" y="23"/>
                    <a:pt x="2" y="21"/>
                  </a:cubicBezTo>
                  <a:cubicBezTo>
                    <a:pt x="2" y="21"/>
                    <a:pt x="2" y="21"/>
                    <a:pt x="2" y="21"/>
                  </a:cubicBezTo>
                  <a:cubicBezTo>
                    <a:pt x="0" y="20"/>
                    <a:pt x="0" y="18"/>
                    <a:pt x="1" y="17"/>
                  </a:cubicBezTo>
                  <a:cubicBezTo>
                    <a:pt x="18" y="1"/>
                    <a:pt x="18" y="1"/>
                    <a:pt x="18" y="1"/>
                  </a:cubicBezTo>
                  <a:cubicBezTo>
                    <a:pt x="19" y="0"/>
                    <a:pt x="22" y="1"/>
                    <a:pt x="23" y="2"/>
                  </a:cubicBezTo>
                  <a:cubicBezTo>
                    <a:pt x="23" y="2"/>
                    <a:pt x="23" y="2"/>
                    <a:pt x="23" y="2"/>
                  </a:cubicBezTo>
                  <a:cubicBezTo>
                    <a:pt x="24" y="4"/>
                    <a:pt x="24" y="6"/>
                    <a:pt x="23" y="7"/>
                  </a:cubicBezTo>
                  <a:lnTo>
                    <a:pt x="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40"/>
            <p:cNvSpPr>
              <a:spLocks noEditPoints="1"/>
            </p:cNvSpPr>
            <p:nvPr/>
          </p:nvSpPr>
          <p:spPr bwMode="auto">
            <a:xfrm>
              <a:off x="4856163" y="3502025"/>
              <a:ext cx="215900" cy="303212"/>
            </a:xfrm>
            <a:custGeom>
              <a:avLst/>
              <a:gdLst>
                <a:gd name="T0" fmla="*/ 160 w 160"/>
                <a:gd name="T1" fmla="*/ 80 h 224"/>
                <a:gd name="T2" fmla="*/ 80 w 160"/>
                <a:gd name="T3" fmla="*/ 0 h 224"/>
                <a:gd name="T4" fmla="*/ 0 w 160"/>
                <a:gd name="T5" fmla="*/ 80 h 224"/>
                <a:gd name="T6" fmla="*/ 47 w 160"/>
                <a:gd name="T7" fmla="*/ 153 h 224"/>
                <a:gd name="T8" fmla="*/ 47 w 160"/>
                <a:gd name="T9" fmla="*/ 170 h 224"/>
                <a:gd name="T10" fmla="*/ 47 w 160"/>
                <a:gd name="T11" fmla="*/ 170 h 224"/>
                <a:gd name="T12" fmla="*/ 47 w 160"/>
                <a:gd name="T13" fmla="*/ 192 h 224"/>
                <a:gd name="T14" fmla="*/ 58 w 160"/>
                <a:gd name="T15" fmla="*/ 206 h 224"/>
                <a:gd name="T16" fmla="*/ 60 w 160"/>
                <a:gd name="T17" fmla="*/ 212 h 224"/>
                <a:gd name="T18" fmla="*/ 75 w 160"/>
                <a:gd name="T19" fmla="*/ 224 h 224"/>
                <a:gd name="T20" fmla="*/ 85 w 160"/>
                <a:gd name="T21" fmla="*/ 224 h 224"/>
                <a:gd name="T22" fmla="*/ 100 w 160"/>
                <a:gd name="T23" fmla="*/ 212 h 224"/>
                <a:gd name="T24" fmla="*/ 102 w 160"/>
                <a:gd name="T25" fmla="*/ 206 h 224"/>
                <a:gd name="T26" fmla="*/ 113 w 160"/>
                <a:gd name="T27" fmla="*/ 192 h 224"/>
                <a:gd name="T28" fmla="*/ 113 w 160"/>
                <a:gd name="T29" fmla="*/ 162 h 224"/>
                <a:gd name="T30" fmla="*/ 113 w 160"/>
                <a:gd name="T31" fmla="*/ 162 h 224"/>
                <a:gd name="T32" fmla="*/ 113 w 160"/>
                <a:gd name="T33" fmla="*/ 153 h 224"/>
                <a:gd name="T34" fmla="*/ 160 w 160"/>
                <a:gd name="T35" fmla="*/ 80 h 224"/>
                <a:gd name="T36" fmla="*/ 50 w 160"/>
                <a:gd name="T37" fmla="*/ 40 h 224"/>
                <a:gd name="T38" fmla="*/ 30 w 160"/>
                <a:gd name="T39" fmla="*/ 80 h 224"/>
                <a:gd name="T40" fmla="*/ 48 w 160"/>
                <a:gd name="T41" fmla="*/ 118 h 224"/>
                <a:gd name="T42" fmla="*/ 48 w 160"/>
                <a:gd name="T43" fmla="*/ 123 h 224"/>
                <a:gd name="T44" fmla="*/ 48 w 160"/>
                <a:gd name="T45" fmla="*/ 123 h 224"/>
                <a:gd name="T46" fmla="*/ 43 w 160"/>
                <a:gd name="T47" fmla="*/ 124 h 224"/>
                <a:gd name="T48" fmla="*/ 22 w 160"/>
                <a:gd name="T49" fmla="*/ 80 h 224"/>
                <a:gd name="T50" fmla="*/ 46 w 160"/>
                <a:gd name="T51" fmla="*/ 34 h 224"/>
                <a:gd name="T52" fmla="*/ 51 w 160"/>
                <a:gd name="T53" fmla="*/ 35 h 224"/>
                <a:gd name="T54" fmla="*/ 51 w 160"/>
                <a:gd name="T55" fmla="*/ 35 h 224"/>
                <a:gd name="T56" fmla="*/ 50 w 160"/>
                <a:gd name="T57" fmla="*/ 40 h 224"/>
                <a:gd name="T58" fmla="*/ 105 w 160"/>
                <a:gd name="T59" fmla="*/ 192 h 224"/>
                <a:gd name="T60" fmla="*/ 103 w 160"/>
                <a:gd name="T61" fmla="*/ 197 h 224"/>
                <a:gd name="T62" fmla="*/ 99 w 160"/>
                <a:gd name="T63" fmla="*/ 199 h 224"/>
                <a:gd name="T64" fmla="*/ 61 w 160"/>
                <a:gd name="T65" fmla="*/ 199 h 224"/>
                <a:gd name="T66" fmla="*/ 57 w 160"/>
                <a:gd name="T67" fmla="*/ 197 h 224"/>
                <a:gd name="T68" fmla="*/ 55 w 160"/>
                <a:gd name="T69" fmla="*/ 192 h 224"/>
                <a:gd name="T70" fmla="*/ 55 w 160"/>
                <a:gd name="T71" fmla="*/ 170 h 224"/>
                <a:gd name="T72" fmla="*/ 105 w 160"/>
                <a:gd name="T73" fmla="*/ 170 h 224"/>
                <a:gd name="T74" fmla="*/ 105 w 160"/>
                <a:gd name="T75" fmla="*/ 19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224">
                  <a:moveTo>
                    <a:pt x="160" y="80"/>
                  </a:moveTo>
                  <a:cubicBezTo>
                    <a:pt x="160" y="36"/>
                    <a:pt x="124" y="0"/>
                    <a:pt x="80" y="0"/>
                  </a:cubicBezTo>
                  <a:cubicBezTo>
                    <a:pt x="36" y="0"/>
                    <a:pt x="0" y="36"/>
                    <a:pt x="0" y="80"/>
                  </a:cubicBezTo>
                  <a:cubicBezTo>
                    <a:pt x="0" y="113"/>
                    <a:pt x="19" y="141"/>
                    <a:pt x="47" y="153"/>
                  </a:cubicBezTo>
                  <a:cubicBezTo>
                    <a:pt x="47" y="170"/>
                    <a:pt x="47" y="170"/>
                    <a:pt x="47" y="170"/>
                  </a:cubicBezTo>
                  <a:cubicBezTo>
                    <a:pt x="47" y="170"/>
                    <a:pt x="47" y="170"/>
                    <a:pt x="47" y="170"/>
                  </a:cubicBezTo>
                  <a:cubicBezTo>
                    <a:pt x="47" y="192"/>
                    <a:pt x="47" y="192"/>
                    <a:pt x="47" y="192"/>
                  </a:cubicBezTo>
                  <a:cubicBezTo>
                    <a:pt x="47" y="199"/>
                    <a:pt x="52" y="205"/>
                    <a:pt x="58" y="206"/>
                  </a:cubicBezTo>
                  <a:cubicBezTo>
                    <a:pt x="59" y="208"/>
                    <a:pt x="60" y="210"/>
                    <a:pt x="60" y="212"/>
                  </a:cubicBezTo>
                  <a:cubicBezTo>
                    <a:pt x="64" y="219"/>
                    <a:pt x="70" y="224"/>
                    <a:pt x="75" y="224"/>
                  </a:cubicBezTo>
                  <a:cubicBezTo>
                    <a:pt x="85" y="224"/>
                    <a:pt x="85" y="224"/>
                    <a:pt x="85" y="224"/>
                  </a:cubicBezTo>
                  <a:cubicBezTo>
                    <a:pt x="90" y="224"/>
                    <a:pt x="96" y="219"/>
                    <a:pt x="100" y="212"/>
                  </a:cubicBezTo>
                  <a:cubicBezTo>
                    <a:pt x="100" y="210"/>
                    <a:pt x="101" y="208"/>
                    <a:pt x="102" y="206"/>
                  </a:cubicBezTo>
                  <a:cubicBezTo>
                    <a:pt x="108" y="205"/>
                    <a:pt x="113" y="199"/>
                    <a:pt x="113" y="192"/>
                  </a:cubicBezTo>
                  <a:cubicBezTo>
                    <a:pt x="113" y="162"/>
                    <a:pt x="113" y="162"/>
                    <a:pt x="113" y="162"/>
                  </a:cubicBezTo>
                  <a:cubicBezTo>
                    <a:pt x="113" y="162"/>
                    <a:pt x="113" y="162"/>
                    <a:pt x="113" y="162"/>
                  </a:cubicBezTo>
                  <a:cubicBezTo>
                    <a:pt x="113" y="153"/>
                    <a:pt x="113" y="153"/>
                    <a:pt x="113" y="153"/>
                  </a:cubicBezTo>
                  <a:cubicBezTo>
                    <a:pt x="141" y="141"/>
                    <a:pt x="160" y="113"/>
                    <a:pt x="160" y="80"/>
                  </a:cubicBezTo>
                  <a:close/>
                  <a:moveTo>
                    <a:pt x="50" y="40"/>
                  </a:moveTo>
                  <a:cubicBezTo>
                    <a:pt x="38" y="49"/>
                    <a:pt x="30" y="64"/>
                    <a:pt x="30" y="80"/>
                  </a:cubicBezTo>
                  <a:cubicBezTo>
                    <a:pt x="30" y="96"/>
                    <a:pt x="37" y="109"/>
                    <a:pt x="48" y="118"/>
                  </a:cubicBezTo>
                  <a:cubicBezTo>
                    <a:pt x="49" y="120"/>
                    <a:pt x="50" y="122"/>
                    <a:pt x="48" y="123"/>
                  </a:cubicBezTo>
                  <a:cubicBezTo>
                    <a:pt x="48" y="123"/>
                    <a:pt x="48" y="123"/>
                    <a:pt x="48" y="123"/>
                  </a:cubicBezTo>
                  <a:cubicBezTo>
                    <a:pt x="47" y="125"/>
                    <a:pt x="45" y="126"/>
                    <a:pt x="43" y="124"/>
                  </a:cubicBezTo>
                  <a:cubicBezTo>
                    <a:pt x="30" y="114"/>
                    <a:pt x="22" y="98"/>
                    <a:pt x="22" y="80"/>
                  </a:cubicBezTo>
                  <a:cubicBezTo>
                    <a:pt x="22" y="61"/>
                    <a:pt x="32" y="45"/>
                    <a:pt x="46" y="34"/>
                  </a:cubicBezTo>
                  <a:cubicBezTo>
                    <a:pt x="47" y="33"/>
                    <a:pt x="50" y="33"/>
                    <a:pt x="51" y="35"/>
                  </a:cubicBezTo>
                  <a:cubicBezTo>
                    <a:pt x="51" y="35"/>
                    <a:pt x="51" y="35"/>
                    <a:pt x="51" y="35"/>
                  </a:cubicBezTo>
                  <a:cubicBezTo>
                    <a:pt x="52" y="37"/>
                    <a:pt x="52" y="39"/>
                    <a:pt x="50" y="40"/>
                  </a:cubicBezTo>
                  <a:close/>
                  <a:moveTo>
                    <a:pt x="105" y="192"/>
                  </a:moveTo>
                  <a:cubicBezTo>
                    <a:pt x="105" y="194"/>
                    <a:pt x="104" y="196"/>
                    <a:pt x="103" y="197"/>
                  </a:cubicBezTo>
                  <a:cubicBezTo>
                    <a:pt x="102" y="198"/>
                    <a:pt x="101" y="199"/>
                    <a:pt x="99" y="199"/>
                  </a:cubicBezTo>
                  <a:cubicBezTo>
                    <a:pt x="61" y="199"/>
                    <a:pt x="61" y="199"/>
                    <a:pt x="61" y="199"/>
                  </a:cubicBezTo>
                  <a:cubicBezTo>
                    <a:pt x="60" y="199"/>
                    <a:pt x="58" y="198"/>
                    <a:pt x="57" y="197"/>
                  </a:cubicBezTo>
                  <a:cubicBezTo>
                    <a:pt x="56" y="196"/>
                    <a:pt x="55" y="194"/>
                    <a:pt x="55" y="192"/>
                  </a:cubicBezTo>
                  <a:cubicBezTo>
                    <a:pt x="55" y="170"/>
                    <a:pt x="55" y="170"/>
                    <a:pt x="55" y="170"/>
                  </a:cubicBezTo>
                  <a:cubicBezTo>
                    <a:pt x="105" y="170"/>
                    <a:pt x="105" y="170"/>
                    <a:pt x="105" y="170"/>
                  </a:cubicBezTo>
                  <a:lnTo>
                    <a:pt x="10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8" name="Group 47"/>
          <p:cNvGrpSpPr/>
          <p:nvPr/>
        </p:nvGrpSpPr>
        <p:grpSpPr>
          <a:xfrm>
            <a:off x="2879408" y="2571750"/>
            <a:ext cx="162000" cy="162000"/>
            <a:chOff x="3484563" y="2571750"/>
            <a:chExt cx="162000" cy="162000"/>
          </a:xfrm>
        </p:grpSpPr>
        <p:sp>
          <p:nvSpPr>
            <p:cNvPr id="15" name="Oval 12"/>
            <p:cNvSpPr>
              <a:spLocks noChangeArrowheads="1"/>
            </p:cNvSpPr>
            <p:nvPr/>
          </p:nvSpPr>
          <p:spPr bwMode="auto">
            <a:xfrm>
              <a:off x="3484563" y="2571750"/>
              <a:ext cx="162000" cy="162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13"/>
            <p:cNvSpPr>
              <a:spLocks noChangeArrowheads="1"/>
            </p:cNvSpPr>
            <p:nvPr/>
          </p:nvSpPr>
          <p:spPr bwMode="auto">
            <a:xfrm>
              <a:off x="3516963" y="2605125"/>
              <a:ext cx="97200" cy="952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9" name="Group 48"/>
          <p:cNvGrpSpPr/>
          <p:nvPr/>
        </p:nvGrpSpPr>
        <p:grpSpPr>
          <a:xfrm>
            <a:off x="3547745" y="3546474"/>
            <a:ext cx="162000" cy="162000"/>
            <a:chOff x="4162425" y="3546474"/>
            <a:chExt cx="162000" cy="162000"/>
          </a:xfrm>
        </p:grpSpPr>
        <p:sp>
          <p:nvSpPr>
            <p:cNvPr id="17" name="Oval 14"/>
            <p:cNvSpPr>
              <a:spLocks noChangeArrowheads="1"/>
            </p:cNvSpPr>
            <p:nvPr/>
          </p:nvSpPr>
          <p:spPr bwMode="auto">
            <a:xfrm>
              <a:off x="4162425" y="3546474"/>
              <a:ext cx="162000" cy="162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15"/>
            <p:cNvSpPr>
              <a:spLocks noChangeArrowheads="1"/>
            </p:cNvSpPr>
            <p:nvPr/>
          </p:nvSpPr>
          <p:spPr bwMode="auto">
            <a:xfrm>
              <a:off x="4194825" y="3578874"/>
              <a:ext cx="97200" cy="97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0" name="Group 49"/>
          <p:cNvGrpSpPr/>
          <p:nvPr/>
        </p:nvGrpSpPr>
        <p:grpSpPr>
          <a:xfrm>
            <a:off x="3547745" y="4522788"/>
            <a:ext cx="162000" cy="162000"/>
            <a:chOff x="4162425" y="4522788"/>
            <a:chExt cx="162000" cy="162000"/>
          </a:xfrm>
        </p:grpSpPr>
        <p:sp>
          <p:nvSpPr>
            <p:cNvPr id="19" name="Oval 16"/>
            <p:cNvSpPr>
              <a:spLocks noChangeArrowheads="1"/>
            </p:cNvSpPr>
            <p:nvPr/>
          </p:nvSpPr>
          <p:spPr bwMode="auto">
            <a:xfrm>
              <a:off x="4162425" y="4522788"/>
              <a:ext cx="162000" cy="16200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7"/>
            <p:cNvSpPr>
              <a:spLocks noChangeArrowheads="1"/>
            </p:cNvSpPr>
            <p:nvPr/>
          </p:nvSpPr>
          <p:spPr bwMode="auto">
            <a:xfrm>
              <a:off x="4194825" y="4555188"/>
              <a:ext cx="97200" cy="97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1" name="Group 50"/>
          <p:cNvGrpSpPr/>
          <p:nvPr/>
        </p:nvGrpSpPr>
        <p:grpSpPr>
          <a:xfrm>
            <a:off x="2879408" y="5495924"/>
            <a:ext cx="162000" cy="162000"/>
            <a:chOff x="3503613" y="5495924"/>
            <a:chExt cx="162000" cy="162000"/>
          </a:xfrm>
        </p:grpSpPr>
        <p:sp>
          <p:nvSpPr>
            <p:cNvPr id="21" name="Oval 18"/>
            <p:cNvSpPr>
              <a:spLocks noChangeArrowheads="1"/>
            </p:cNvSpPr>
            <p:nvPr/>
          </p:nvSpPr>
          <p:spPr bwMode="auto">
            <a:xfrm>
              <a:off x="3503613" y="5495924"/>
              <a:ext cx="162000" cy="16200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Oval 19"/>
            <p:cNvSpPr>
              <a:spLocks noChangeArrowheads="1"/>
            </p:cNvSpPr>
            <p:nvPr/>
          </p:nvSpPr>
          <p:spPr bwMode="auto">
            <a:xfrm>
              <a:off x="3536013" y="5528324"/>
              <a:ext cx="97200" cy="97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53" name="Straight Connector 52"/>
          <p:cNvCxnSpPr/>
          <p:nvPr/>
        </p:nvCxnSpPr>
        <p:spPr>
          <a:xfrm>
            <a:off x="3034188" y="5576888"/>
            <a:ext cx="1008856" cy="0"/>
          </a:xfrm>
          <a:prstGeom prst="line">
            <a:avLst/>
          </a:prstGeom>
          <a:ln w="19050">
            <a:solidFill>
              <a:schemeClr val="accent4"/>
            </a:solidFill>
            <a:prstDash val="dashDot"/>
          </a:ln>
        </p:spPr>
        <p:style>
          <a:lnRef idx="1">
            <a:schemeClr val="accent1"/>
          </a:lnRef>
          <a:fillRef idx="0">
            <a:schemeClr val="accent1"/>
          </a:fillRef>
          <a:effectRef idx="0">
            <a:schemeClr val="accent1"/>
          </a:effectRef>
          <a:fontRef idx="minor">
            <a:schemeClr val="tx1"/>
          </a:fontRef>
        </p:style>
      </p:cxnSp>
      <p:sp>
        <p:nvSpPr>
          <p:cNvPr id="70" name="Rectangle 69"/>
          <p:cNvSpPr/>
          <p:nvPr/>
        </p:nvSpPr>
        <p:spPr>
          <a:xfrm>
            <a:off x="820419" y="3286061"/>
            <a:ext cx="2580984" cy="561116"/>
          </a:xfrm>
          <a:prstGeom prst="rect">
            <a:avLst/>
          </a:prstGeom>
        </p:spPr>
        <p:txBody>
          <a:bodyPr wrap="square">
            <a:spAutoFit/>
          </a:bodyPr>
          <a:lstStyle/>
          <a:p>
            <a:r>
              <a:rPr lang="en-US" sz="1600" b="1" dirty="0">
                <a:solidFill>
                  <a:schemeClr val="tx1">
                    <a:lumMod val="75000"/>
                    <a:lumOff val="25000"/>
                  </a:schemeClr>
                </a:solidFill>
              </a:rPr>
              <a:t>Workshop on RBMV</a:t>
            </a:r>
            <a:endParaRPr lang="en-US" sz="1600" dirty="0">
              <a:solidFill>
                <a:schemeClr val="tx1">
                  <a:lumMod val="75000"/>
                  <a:lumOff val="25000"/>
                </a:schemeClr>
              </a:solidFill>
            </a:endParaRPr>
          </a:p>
          <a:p>
            <a:pPr>
              <a:lnSpc>
                <a:spcPct val="150000"/>
              </a:lnSpc>
            </a:pPr>
            <a:r>
              <a:rPr lang="en-US" sz="1100" dirty="0">
                <a:solidFill>
                  <a:schemeClr val="tx1">
                    <a:lumMod val="75000"/>
                    <a:lumOff val="25000"/>
                  </a:schemeClr>
                </a:solidFill>
              </a:rPr>
              <a:t>Overview</a:t>
            </a:r>
          </a:p>
        </p:txBody>
      </p:sp>
      <p:sp>
        <p:nvSpPr>
          <p:cNvPr id="71" name="Rectangle 70"/>
          <p:cNvSpPr/>
          <p:nvPr/>
        </p:nvSpPr>
        <p:spPr>
          <a:xfrm>
            <a:off x="5083127" y="2273300"/>
            <a:ext cx="5270548" cy="846386"/>
          </a:xfrm>
          <a:prstGeom prst="rect">
            <a:avLst/>
          </a:prstGeom>
        </p:spPr>
        <p:txBody>
          <a:bodyPr wrap="square">
            <a:spAutoFit/>
          </a:bodyPr>
          <a:lstStyle/>
          <a:p>
            <a:r>
              <a:rPr lang="en-US" sz="1600" b="1" dirty="0">
                <a:solidFill>
                  <a:schemeClr val="accent1"/>
                </a:solidFill>
              </a:rPr>
              <a:t>Preparation for the meeting</a:t>
            </a:r>
          </a:p>
          <a:p>
            <a:pPr marL="171450" indent="-171450">
              <a:buFont typeface="Arial" panose="020B0604020202020204" pitchFamily="34" charset="0"/>
              <a:buChar char="•"/>
            </a:pPr>
            <a:r>
              <a:rPr lang="en-US" sz="1100" dirty="0">
                <a:solidFill>
                  <a:schemeClr val="tx1">
                    <a:lumMod val="75000"/>
                    <a:lumOff val="25000"/>
                  </a:schemeClr>
                </a:solidFill>
                <a:latin typeface="Roboto (Body)"/>
              </a:rPr>
              <a:t>Most experienced experts from all Bodies invited</a:t>
            </a:r>
          </a:p>
          <a:p>
            <a:pPr marL="171450" indent="-171450">
              <a:buFont typeface="Arial" panose="020B0604020202020204" pitchFamily="34" charset="0"/>
              <a:buChar char="•"/>
            </a:pPr>
            <a:r>
              <a:rPr lang="en-US" sz="1100" dirty="0">
                <a:solidFill>
                  <a:schemeClr val="tx1">
                    <a:lumMod val="75000"/>
                    <a:lumOff val="25000"/>
                  </a:schemeClr>
                </a:solidFill>
                <a:latin typeface="Roboto (Body)"/>
              </a:rPr>
              <a:t>Questionnaire, MS practices and papers sent in advance to boost the discussion (objectives, historical data, specific risks on every level)</a:t>
            </a:r>
          </a:p>
        </p:txBody>
      </p:sp>
      <p:sp>
        <p:nvSpPr>
          <p:cNvPr id="72" name="Rectangle 71"/>
          <p:cNvSpPr/>
          <p:nvPr/>
        </p:nvSpPr>
        <p:spPr>
          <a:xfrm>
            <a:off x="5092385" y="3139875"/>
            <a:ext cx="6337615" cy="969496"/>
          </a:xfrm>
          <a:prstGeom prst="rect">
            <a:avLst/>
          </a:prstGeom>
        </p:spPr>
        <p:txBody>
          <a:bodyPr wrap="square">
            <a:spAutoFit/>
          </a:bodyPr>
          <a:lstStyle/>
          <a:p>
            <a:pPr>
              <a:lnSpc>
                <a:spcPct val="150000"/>
              </a:lnSpc>
            </a:pPr>
            <a:r>
              <a:rPr lang="en-US" sz="1600" b="1" dirty="0">
                <a:solidFill>
                  <a:schemeClr val="accent2"/>
                </a:solidFill>
              </a:rPr>
              <a:t>Presentation of RBMV developments</a:t>
            </a:r>
          </a:p>
          <a:p>
            <a:pPr marL="171450" indent="-171450">
              <a:buFont typeface="Arial" panose="020B0604020202020204" pitchFamily="34" charset="0"/>
              <a:buChar char="•"/>
            </a:pPr>
            <a:r>
              <a:rPr lang="en-US" sz="1100" dirty="0">
                <a:solidFill>
                  <a:schemeClr val="tx1">
                    <a:lumMod val="75000"/>
                    <a:lumOff val="25000"/>
                  </a:schemeClr>
                </a:solidFill>
                <a:latin typeface="Roboto (Body)"/>
              </a:rPr>
              <a:t>Reflection Paper</a:t>
            </a:r>
          </a:p>
          <a:p>
            <a:pPr marL="171450" indent="-171450">
              <a:buFont typeface="Arial" panose="020B0604020202020204" pitchFamily="34" charset="0"/>
              <a:buChar char="•"/>
            </a:pPr>
            <a:r>
              <a:rPr lang="en-US" sz="1100" dirty="0">
                <a:solidFill>
                  <a:schemeClr val="tx1">
                    <a:lumMod val="75000"/>
                    <a:lumOff val="25000"/>
                  </a:schemeClr>
                </a:solidFill>
                <a:latin typeface="Roboto (Body)"/>
              </a:rPr>
              <a:t>Draft Recommendation Papers</a:t>
            </a:r>
          </a:p>
          <a:p>
            <a:pPr marL="171450" indent="-171450">
              <a:buFont typeface="Arial" panose="020B0604020202020204" pitchFamily="34" charset="0"/>
              <a:buChar char="•"/>
            </a:pPr>
            <a:r>
              <a:rPr lang="en-US" sz="1100" dirty="0">
                <a:solidFill>
                  <a:schemeClr val="tx1">
                    <a:lumMod val="75000"/>
                    <a:lumOff val="25000"/>
                  </a:schemeClr>
                </a:solidFill>
                <a:latin typeface="Roboto (Body)"/>
              </a:rPr>
              <a:t>MS Practices</a:t>
            </a:r>
          </a:p>
        </p:txBody>
      </p:sp>
      <p:sp>
        <p:nvSpPr>
          <p:cNvPr id="73" name="Rectangle 72"/>
          <p:cNvSpPr/>
          <p:nvPr/>
        </p:nvSpPr>
        <p:spPr>
          <a:xfrm>
            <a:off x="5083129" y="4112939"/>
            <a:ext cx="6675980" cy="969496"/>
          </a:xfrm>
          <a:prstGeom prst="rect">
            <a:avLst/>
          </a:prstGeom>
        </p:spPr>
        <p:txBody>
          <a:bodyPr wrap="square">
            <a:spAutoFit/>
          </a:bodyPr>
          <a:lstStyle/>
          <a:p>
            <a:pPr>
              <a:lnSpc>
                <a:spcPct val="150000"/>
              </a:lnSpc>
            </a:pPr>
            <a:r>
              <a:rPr lang="en-US" sz="1600" b="1" dirty="0">
                <a:solidFill>
                  <a:schemeClr val="accent3"/>
                </a:solidFill>
              </a:rPr>
              <a:t>Active participation of all Bodies</a:t>
            </a:r>
          </a:p>
          <a:p>
            <a:pPr marL="171450" indent="-171450">
              <a:buFont typeface="Arial" panose="020B0604020202020204" pitchFamily="34" charset="0"/>
              <a:buChar char="•"/>
            </a:pPr>
            <a:r>
              <a:rPr lang="en-US" sz="1100" dirty="0">
                <a:solidFill>
                  <a:schemeClr val="tx1">
                    <a:lumMod val="75000"/>
                    <a:lumOff val="25000"/>
                  </a:schemeClr>
                </a:solidFill>
                <a:latin typeface="Roboto (Body)"/>
              </a:rPr>
              <a:t>AA contribution (presenter and facilitator of workshop)</a:t>
            </a:r>
          </a:p>
          <a:p>
            <a:pPr marL="171450" indent="-171450">
              <a:buFont typeface="Arial" panose="020B0604020202020204" pitchFamily="34" charset="0"/>
              <a:buChar char="•"/>
            </a:pPr>
            <a:r>
              <a:rPr lang="en-US" sz="1100" dirty="0">
                <a:solidFill>
                  <a:schemeClr val="tx1">
                    <a:lumMod val="75000"/>
                    <a:lumOff val="25000"/>
                  </a:schemeClr>
                </a:solidFill>
                <a:latin typeface="Roboto (Body)"/>
              </a:rPr>
              <a:t>Workshops groups supported by MA and AA staff</a:t>
            </a:r>
          </a:p>
          <a:p>
            <a:pPr marL="171450" indent="-171450">
              <a:buFont typeface="Arial" panose="020B0604020202020204" pitchFamily="34" charset="0"/>
              <a:buChar char="•"/>
            </a:pPr>
            <a:r>
              <a:rPr lang="en-US" sz="1100" dirty="0">
                <a:solidFill>
                  <a:schemeClr val="tx1">
                    <a:lumMod val="75000"/>
                    <a:lumOff val="25000"/>
                  </a:schemeClr>
                </a:solidFill>
                <a:latin typeface="Roboto (Body)"/>
              </a:rPr>
              <a:t>Discussion about each methodology and reaching a common understanding</a:t>
            </a:r>
          </a:p>
        </p:txBody>
      </p:sp>
      <p:sp>
        <p:nvSpPr>
          <p:cNvPr id="74" name="Rectangle 73"/>
          <p:cNvSpPr/>
          <p:nvPr/>
        </p:nvSpPr>
        <p:spPr>
          <a:xfrm>
            <a:off x="5083129" y="5086003"/>
            <a:ext cx="6675980" cy="1477328"/>
          </a:xfrm>
          <a:prstGeom prst="rect">
            <a:avLst/>
          </a:prstGeom>
        </p:spPr>
        <p:txBody>
          <a:bodyPr wrap="square">
            <a:spAutoFit/>
          </a:bodyPr>
          <a:lstStyle/>
          <a:p>
            <a:pPr>
              <a:lnSpc>
                <a:spcPct val="150000"/>
              </a:lnSpc>
            </a:pPr>
            <a:r>
              <a:rPr lang="en-US" sz="1600" b="1" dirty="0">
                <a:solidFill>
                  <a:schemeClr val="accent4"/>
                </a:solidFill>
              </a:rPr>
              <a:t>Outputs</a:t>
            </a:r>
          </a:p>
          <a:p>
            <a:pPr marL="171450" indent="-171450">
              <a:buFont typeface="Arial" panose="020B0604020202020204" pitchFamily="34" charset="0"/>
              <a:buChar char="•"/>
            </a:pPr>
            <a:r>
              <a:rPr lang="en-US" sz="1100" dirty="0">
                <a:solidFill>
                  <a:schemeClr val="tx1">
                    <a:lumMod val="75000"/>
                    <a:lumOff val="25000"/>
                  </a:schemeClr>
                </a:solidFill>
                <a:latin typeface="Roboto (Body)"/>
              </a:rPr>
              <a:t>Complementary RBMV Methodologies developed for all MCS Bodies </a:t>
            </a:r>
          </a:p>
          <a:p>
            <a:pPr marL="171450" indent="-171450">
              <a:buFont typeface="Arial" panose="020B0604020202020204" pitchFamily="34" charset="0"/>
              <a:buChar char="•"/>
            </a:pPr>
            <a:r>
              <a:rPr lang="en-US" sz="1100" dirty="0">
                <a:solidFill>
                  <a:schemeClr val="tx1">
                    <a:lumMod val="75000"/>
                    <a:lumOff val="25000"/>
                  </a:schemeClr>
                </a:solidFill>
                <a:latin typeface="Roboto (Body)"/>
              </a:rPr>
              <a:t>Methodologies tailored to specific risks and environment (e.g. 2 methodologies tailored to specific calls, all bodies have different risk factors)</a:t>
            </a:r>
          </a:p>
          <a:p>
            <a:pPr marL="171450" indent="-171450">
              <a:buFont typeface="Arial" panose="020B0604020202020204" pitchFamily="34" charset="0"/>
              <a:buChar char="•"/>
            </a:pPr>
            <a:r>
              <a:rPr lang="en-US" sz="1100" dirty="0">
                <a:solidFill>
                  <a:schemeClr val="tx1">
                    <a:lumMod val="75000"/>
                    <a:lumOff val="25000"/>
                  </a:schemeClr>
                </a:solidFill>
                <a:latin typeface="Roboto (Body)"/>
              </a:rPr>
              <a:t>MA single methodology for supervision and management verifications (supervision in case of the same sampled items)</a:t>
            </a:r>
          </a:p>
          <a:p>
            <a:pPr marL="171450" indent="-171450">
              <a:buFont typeface="Arial" panose="020B0604020202020204" pitchFamily="34" charset="0"/>
              <a:buChar char="•"/>
            </a:pPr>
            <a:endParaRPr lang="en-US" sz="1100" dirty="0">
              <a:solidFill>
                <a:schemeClr val="tx1">
                  <a:lumMod val="75000"/>
                  <a:lumOff val="25000"/>
                </a:schemeClr>
              </a:solidFill>
              <a:latin typeface="Roboto (Body)"/>
            </a:endParaRPr>
          </a:p>
        </p:txBody>
      </p:sp>
      <p:grpSp>
        <p:nvGrpSpPr>
          <p:cNvPr id="46" name="Group 45"/>
          <p:cNvGrpSpPr/>
          <p:nvPr/>
        </p:nvGrpSpPr>
        <p:grpSpPr>
          <a:xfrm>
            <a:off x="4160212" y="3461963"/>
            <a:ext cx="389556" cy="327774"/>
            <a:chOff x="4791075" y="4451350"/>
            <a:chExt cx="360363" cy="303212"/>
          </a:xfrm>
          <a:solidFill>
            <a:schemeClr val="bg1"/>
          </a:solidFill>
        </p:grpSpPr>
        <p:sp>
          <p:nvSpPr>
            <p:cNvPr id="34" name="Freeform 31"/>
            <p:cNvSpPr>
              <a:spLocks/>
            </p:cNvSpPr>
            <p:nvPr/>
          </p:nvSpPr>
          <p:spPr bwMode="auto">
            <a:xfrm>
              <a:off x="5018088" y="4451350"/>
              <a:ext cx="133350" cy="134937"/>
            </a:xfrm>
            <a:custGeom>
              <a:avLst/>
              <a:gdLst>
                <a:gd name="T0" fmla="*/ 84 w 99"/>
                <a:gd name="T1" fmla="*/ 84 h 100"/>
                <a:gd name="T2" fmla="*/ 94 w 99"/>
                <a:gd name="T3" fmla="*/ 39 h 100"/>
                <a:gd name="T4" fmla="*/ 74 w 99"/>
                <a:gd name="T5" fmla="*/ 58 h 100"/>
                <a:gd name="T6" fmla="*/ 44 w 99"/>
                <a:gd name="T7" fmla="*/ 58 h 100"/>
                <a:gd name="T8" fmla="*/ 41 w 99"/>
                <a:gd name="T9" fmla="*/ 55 h 100"/>
                <a:gd name="T10" fmla="*/ 41 w 99"/>
                <a:gd name="T11" fmla="*/ 25 h 100"/>
                <a:gd name="T12" fmla="*/ 60 w 99"/>
                <a:gd name="T13" fmla="*/ 6 h 100"/>
                <a:gd name="T14" fmla="*/ 15 w 99"/>
                <a:gd name="T15" fmla="*/ 15 h 100"/>
                <a:gd name="T16" fmla="*/ 7 w 99"/>
                <a:gd name="T17" fmla="*/ 64 h 100"/>
                <a:gd name="T18" fmla="*/ 18 w 99"/>
                <a:gd name="T19" fmla="*/ 81 h 100"/>
                <a:gd name="T20" fmla="*/ 35 w 99"/>
                <a:gd name="T21" fmla="*/ 92 h 100"/>
                <a:gd name="T22" fmla="*/ 84 w 99"/>
                <a:gd name="T23" fmla="*/ 8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100">
                  <a:moveTo>
                    <a:pt x="84" y="84"/>
                  </a:moveTo>
                  <a:cubicBezTo>
                    <a:pt x="96" y="73"/>
                    <a:pt x="99" y="55"/>
                    <a:pt x="94" y="39"/>
                  </a:cubicBezTo>
                  <a:cubicBezTo>
                    <a:pt x="74" y="58"/>
                    <a:pt x="74" y="58"/>
                    <a:pt x="74" y="58"/>
                  </a:cubicBezTo>
                  <a:cubicBezTo>
                    <a:pt x="66" y="67"/>
                    <a:pt x="52" y="67"/>
                    <a:pt x="44" y="58"/>
                  </a:cubicBezTo>
                  <a:cubicBezTo>
                    <a:pt x="41" y="55"/>
                    <a:pt x="41" y="55"/>
                    <a:pt x="41" y="55"/>
                  </a:cubicBezTo>
                  <a:cubicBezTo>
                    <a:pt x="33" y="47"/>
                    <a:pt x="33" y="33"/>
                    <a:pt x="41" y="25"/>
                  </a:cubicBezTo>
                  <a:cubicBezTo>
                    <a:pt x="60" y="6"/>
                    <a:pt x="60" y="6"/>
                    <a:pt x="60" y="6"/>
                  </a:cubicBezTo>
                  <a:cubicBezTo>
                    <a:pt x="44" y="0"/>
                    <a:pt x="27" y="3"/>
                    <a:pt x="15" y="15"/>
                  </a:cubicBezTo>
                  <a:cubicBezTo>
                    <a:pt x="2" y="28"/>
                    <a:pt x="0" y="47"/>
                    <a:pt x="7" y="64"/>
                  </a:cubicBezTo>
                  <a:cubicBezTo>
                    <a:pt x="9" y="70"/>
                    <a:pt x="13" y="76"/>
                    <a:pt x="18" y="81"/>
                  </a:cubicBezTo>
                  <a:cubicBezTo>
                    <a:pt x="23" y="86"/>
                    <a:pt x="29" y="90"/>
                    <a:pt x="35" y="92"/>
                  </a:cubicBezTo>
                  <a:cubicBezTo>
                    <a:pt x="52" y="100"/>
                    <a:pt x="72" y="97"/>
                    <a:pt x="8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32"/>
            <p:cNvSpPr>
              <a:spLocks noEditPoints="1"/>
            </p:cNvSpPr>
            <p:nvPr/>
          </p:nvSpPr>
          <p:spPr bwMode="auto">
            <a:xfrm>
              <a:off x="4848225" y="4537075"/>
              <a:ext cx="215900" cy="217487"/>
            </a:xfrm>
            <a:custGeom>
              <a:avLst/>
              <a:gdLst>
                <a:gd name="T0" fmla="*/ 160 w 160"/>
                <a:gd name="T1" fmla="*/ 28 h 161"/>
                <a:gd name="T2" fmla="*/ 143 w 160"/>
                <a:gd name="T3" fmla="*/ 17 h 161"/>
                <a:gd name="T4" fmla="*/ 132 w 160"/>
                <a:gd name="T5" fmla="*/ 0 h 161"/>
                <a:gd name="T6" fmla="*/ 128 w 160"/>
                <a:gd name="T7" fmla="*/ 3 h 161"/>
                <a:gd name="T8" fmla="*/ 8 w 160"/>
                <a:gd name="T9" fmla="*/ 124 h 161"/>
                <a:gd name="T10" fmla="*/ 8 w 160"/>
                <a:gd name="T11" fmla="*/ 152 h 161"/>
                <a:gd name="T12" fmla="*/ 8 w 160"/>
                <a:gd name="T13" fmla="*/ 153 h 161"/>
                <a:gd name="T14" fmla="*/ 37 w 160"/>
                <a:gd name="T15" fmla="*/ 153 h 161"/>
                <a:gd name="T16" fmla="*/ 157 w 160"/>
                <a:gd name="T17" fmla="*/ 32 h 161"/>
                <a:gd name="T18" fmla="*/ 160 w 160"/>
                <a:gd name="T19" fmla="*/ 28 h 161"/>
                <a:gd name="T20" fmla="*/ 17 w 160"/>
                <a:gd name="T21" fmla="*/ 144 h 161"/>
                <a:gd name="T22" fmla="*/ 17 w 160"/>
                <a:gd name="T23" fmla="*/ 134 h 161"/>
                <a:gd name="T24" fmla="*/ 26 w 160"/>
                <a:gd name="T25" fmla="*/ 134 h 161"/>
                <a:gd name="T26" fmla="*/ 26 w 160"/>
                <a:gd name="T27" fmla="*/ 144 h 161"/>
                <a:gd name="T28" fmla="*/ 17 w 160"/>
                <a:gd name="T29" fmla="*/ 14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161">
                  <a:moveTo>
                    <a:pt x="160" y="28"/>
                  </a:moveTo>
                  <a:cubicBezTo>
                    <a:pt x="154" y="26"/>
                    <a:pt x="148" y="22"/>
                    <a:pt x="143" y="17"/>
                  </a:cubicBezTo>
                  <a:cubicBezTo>
                    <a:pt x="138" y="12"/>
                    <a:pt x="134" y="6"/>
                    <a:pt x="132" y="0"/>
                  </a:cubicBezTo>
                  <a:cubicBezTo>
                    <a:pt x="130" y="1"/>
                    <a:pt x="129" y="2"/>
                    <a:pt x="128" y="3"/>
                  </a:cubicBezTo>
                  <a:cubicBezTo>
                    <a:pt x="8" y="124"/>
                    <a:pt x="8" y="124"/>
                    <a:pt x="8" y="124"/>
                  </a:cubicBezTo>
                  <a:cubicBezTo>
                    <a:pt x="0" y="132"/>
                    <a:pt x="0" y="144"/>
                    <a:pt x="8" y="152"/>
                  </a:cubicBezTo>
                  <a:cubicBezTo>
                    <a:pt x="8" y="153"/>
                    <a:pt x="8" y="153"/>
                    <a:pt x="8" y="153"/>
                  </a:cubicBezTo>
                  <a:cubicBezTo>
                    <a:pt x="16" y="161"/>
                    <a:pt x="29" y="161"/>
                    <a:pt x="37" y="153"/>
                  </a:cubicBezTo>
                  <a:cubicBezTo>
                    <a:pt x="157" y="32"/>
                    <a:pt x="157" y="32"/>
                    <a:pt x="157" y="32"/>
                  </a:cubicBezTo>
                  <a:cubicBezTo>
                    <a:pt x="158" y="31"/>
                    <a:pt x="159" y="30"/>
                    <a:pt x="160" y="28"/>
                  </a:cubicBezTo>
                  <a:close/>
                  <a:moveTo>
                    <a:pt x="17" y="144"/>
                  </a:moveTo>
                  <a:cubicBezTo>
                    <a:pt x="14" y="141"/>
                    <a:pt x="14" y="137"/>
                    <a:pt x="17" y="134"/>
                  </a:cubicBezTo>
                  <a:cubicBezTo>
                    <a:pt x="19" y="132"/>
                    <a:pt x="23" y="132"/>
                    <a:pt x="26" y="134"/>
                  </a:cubicBezTo>
                  <a:cubicBezTo>
                    <a:pt x="28" y="137"/>
                    <a:pt x="28" y="141"/>
                    <a:pt x="26" y="144"/>
                  </a:cubicBezTo>
                  <a:cubicBezTo>
                    <a:pt x="23" y="146"/>
                    <a:pt x="19" y="146"/>
                    <a:pt x="17"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3"/>
            <p:cNvSpPr>
              <a:spLocks/>
            </p:cNvSpPr>
            <p:nvPr/>
          </p:nvSpPr>
          <p:spPr bwMode="auto">
            <a:xfrm>
              <a:off x="4818063" y="4470400"/>
              <a:ext cx="282575" cy="284162"/>
            </a:xfrm>
            <a:custGeom>
              <a:avLst/>
              <a:gdLst>
                <a:gd name="T0" fmla="*/ 31 w 210"/>
                <a:gd name="T1" fmla="*/ 7 h 210"/>
                <a:gd name="T2" fmla="*/ 7 w 210"/>
                <a:gd name="T3" fmla="*/ 7 h 210"/>
                <a:gd name="T4" fmla="*/ 6 w 210"/>
                <a:gd name="T5" fmla="*/ 7 h 210"/>
                <a:gd name="T6" fmla="*/ 6 w 210"/>
                <a:gd name="T7" fmla="*/ 32 h 210"/>
                <a:gd name="T8" fmla="*/ 170 w 210"/>
                <a:gd name="T9" fmla="*/ 201 h 210"/>
                <a:gd name="T10" fmla="*/ 201 w 210"/>
                <a:gd name="T11" fmla="*/ 202 h 210"/>
                <a:gd name="T12" fmla="*/ 201 w 210"/>
                <a:gd name="T13" fmla="*/ 201 h 210"/>
                <a:gd name="T14" fmla="*/ 201 w 210"/>
                <a:gd name="T15" fmla="*/ 170 h 210"/>
                <a:gd name="T16" fmla="*/ 31 w 210"/>
                <a:gd name="T17" fmla="*/ 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210">
                  <a:moveTo>
                    <a:pt x="31" y="7"/>
                  </a:moveTo>
                  <a:cubicBezTo>
                    <a:pt x="24" y="0"/>
                    <a:pt x="13" y="0"/>
                    <a:pt x="7" y="7"/>
                  </a:cubicBezTo>
                  <a:cubicBezTo>
                    <a:pt x="6" y="7"/>
                    <a:pt x="6" y="7"/>
                    <a:pt x="6" y="7"/>
                  </a:cubicBezTo>
                  <a:cubicBezTo>
                    <a:pt x="0" y="14"/>
                    <a:pt x="0" y="25"/>
                    <a:pt x="6" y="32"/>
                  </a:cubicBezTo>
                  <a:cubicBezTo>
                    <a:pt x="170" y="201"/>
                    <a:pt x="170" y="201"/>
                    <a:pt x="170" y="201"/>
                  </a:cubicBezTo>
                  <a:cubicBezTo>
                    <a:pt x="178" y="210"/>
                    <a:pt x="192" y="210"/>
                    <a:pt x="201" y="202"/>
                  </a:cubicBezTo>
                  <a:cubicBezTo>
                    <a:pt x="201" y="201"/>
                    <a:pt x="201" y="201"/>
                    <a:pt x="201" y="201"/>
                  </a:cubicBezTo>
                  <a:cubicBezTo>
                    <a:pt x="210" y="193"/>
                    <a:pt x="209" y="179"/>
                    <a:pt x="201" y="170"/>
                  </a:cubicBezTo>
                  <a:lnTo>
                    <a:pt x="31"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4"/>
            <p:cNvSpPr>
              <a:spLocks/>
            </p:cNvSpPr>
            <p:nvPr/>
          </p:nvSpPr>
          <p:spPr bwMode="auto">
            <a:xfrm>
              <a:off x="4791075" y="4451350"/>
              <a:ext cx="163513" cy="136525"/>
            </a:xfrm>
            <a:custGeom>
              <a:avLst/>
              <a:gdLst>
                <a:gd name="T0" fmla="*/ 103 w 103"/>
                <a:gd name="T1" fmla="*/ 8 h 86"/>
                <a:gd name="T2" fmla="*/ 61 w 103"/>
                <a:gd name="T3" fmla="*/ 0 h 86"/>
                <a:gd name="T4" fmla="*/ 0 w 103"/>
                <a:gd name="T5" fmla="*/ 61 h 86"/>
                <a:gd name="T6" fmla="*/ 24 w 103"/>
                <a:gd name="T7" fmla="*/ 86 h 86"/>
                <a:gd name="T8" fmla="*/ 47 w 103"/>
                <a:gd name="T9" fmla="*/ 64 h 86"/>
                <a:gd name="T10" fmla="*/ 66 w 103"/>
                <a:gd name="T11" fmla="*/ 45 h 86"/>
                <a:gd name="T12" fmla="*/ 103 w 103"/>
                <a:gd name="T13" fmla="*/ 8 h 86"/>
              </a:gdLst>
              <a:ahLst/>
              <a:cxnLst>
                <a:cxn ang="0">
                  <a:pos x="T0" y="T1"/>
                </a:cxn>
                <a:cxn ang="0">
                  <a:pos x="T2" y="T3"/>
                </a:cxn>
                <a:cxn ang="0">
                  <a:pos x="T4" y="T5"/>
                </a:cxn>
                <a:cxn ang="0">
                  <a:pos x="T6" y="T7"/>
                </a:cxn>
                <a:cxn ang="0">
                  <a:pos x="T8" y="T9"/>
                </a:cxn>
                <a:cxn ang="0">
                  <a:pos x="T10" y="T11"/>
                </a:cxn>
                <a:cxn ang="0">
                  <a:pos x="T12" y="T13"/>
                </a:cxn>
              </a:cxnLst>
              <a:rect l="0" t="0" r="r" b="b"/>
              <a:pathLst>
                <a:path w="103" h="86">
                  <a:moveTo>
                    <a:pt x="103" y="8"/>
                  </a:moveTo>
                  <a:lnTo>
                    <a:pt x="61" y="0"/>
                  </a:lnTo>
                  <a:lnTo>
                    <a:pt x="0" y="61"/>
                  </a:lnTo>
                  <a:lnTo>
                    <a:pt x="24" y="86"/>
                  </a:lnTo>
                  <a:lnTo>
                    <a:pt x="47" y="64"/>
                  </a:lnTo>
                  <a:lnTo>
                    <a:pt x="66" y="45"/>
                  </a:lnTo>
                  <a:lnTo>
                    <a:pt x="103"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44" name="Freeform 43"/>
          <p:cNvSpPr>
            <a:spLocks/>
          </p:cNvSpPr>
          <p:nvPr/>
        </p:nvSpPr>
        <p:spPr bwMode="auto">
          <a:xfrm>
            <a:off x="4180159" y="5361511"/>
            <a:ext cx="349662" cy="351378"/>
          </a:xfrm>
          <a:custGeom>
            <a:avLst/>
            <a:gdLst>
              <a:gd name="connsiteX0" fmla="*/ 35779 w 323459"/>
              <a:gd name="connsiteY0" fmla="*/ 228682 h 325048"/>
              <a:gd name="connsiteX1" fmla="*/ 97949 w 323459"/>
              <a:gd name="connsiteY1" fmla="*/ 290703 h 325048"/>
              <a:gd name="connsiteX2" fmla="*/ 33075 w 323459"/>
              <a:gd name="connsiteY2" fmla="*/ 317669 h 325048"/>
              <a:gd name="connsiteX3" fmla="*/ 1990 w 323459"/>
              <a:gd name="connsiteY3" fmla="*/ 323062 h 325048"/>
              <a:gd name="connsiteX4" fmla="*/ 7396 w 323459"/>
              <a:gd name="connsiteY4" fmla="*/ 293400 h 325048"/>
              <a:gd name="connsiteX5" fmla="*/ 35779 w 323459"/>
              <a:gd name="connsiteY5" fmla="*/ 228682 h 325048"/>
              <a:gd name="connsiteX6" fmla="*/ 223959 w 323459"/>
              <a:gd name="connsiteY6" fmla="*/ 31832 h 325048"/>
              <a:gd name="connsiteX7" fmla="*/ 291623 w 323459"/>
              <a:gd name="connsiteY7" fmla="*/ 97910 h 325048"/>
              <a:gd name="connsiteX8" fmla="*/ 110283 w 323459"/>
              <a:gd name="connsiteY8" fmla="*/ 282657 h 325048"/>
              <a:gd name="connsiteX9" fmla="*/ 43973 w 323459"/>
              <a:gd name="connsiteY9" fmla="*/ 216580 h 325048"/>
              <a:gd name="connsiteX10" fmla="*/ 68332 w 323459"/>
              <a:gd name="connsiteY10" fmla="*/ 188261 h 325048"/>
              <a:gd name="connsiteX11" fmla="*/ 223959 w 323459"/>
              <a:gd name="connsiteY11" fmla="*/ 31832 h 325048"/>
              <a:gd name="connsiteX12" fmla="*/ 262496 w 323459"/>
              <a:gd name="connsiteY12" fmla="*/ 15 h 325048"/>
              <a:gd name="connsiteX13" fmla="*/ 273776 w 323459"/>
              <a:gd name="connsiteY13" fmla="*/ 3897 h 325048"/>
              <a:gd name="connsiteX14" fmla="*/ 318226 w 323459"/>
              <a:gd name="connsiteY14" fmla="*/ 49816 h 325048"/>
              <a:gd name="connsiteX15" fmla="*/ 319573 w 323459"/>
              <a:gd name="connsiteY15" fmla="*/ 71425 h 325048"/>
              <a:gd name="connsiteX16" fmla="*/ 302063 w 323459"/>
              <a:gd name="connsiteY16" fmla="*/ 88982 h 325048"/>
              <a:gd name="connsiteX17" fmla="*/ 236061 w 323459"/>
              <a:gd name="connsiteY17" fmla="*/ 21455 h 325048"/>
              <a:gd name="connsiteX18" fmla="*/ 252225 w 323459"/>
              <a:gd name="connsiteY18" fmla="*/ 5248 h 325048"/>
              <a:gd name="connsiteX19" fmla="*/ 262496 w 323459"/>
              <a:gd name="connsiteY19" fmla="*/ 15 h 32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3459" h="325048">
                <a:moveTo>
                  <a:pt x="35779" y="228682"/>
                </a:moveTo>
                <a:lnTo>
                  <a:pt x="97949" y="290703"/>
                </a:lnTo>
                <a:cubicBezTo>
                  <a:pt x="97949" y="290703"/>
                  <a:pt x="97949" y="290703"/>
                  <a:pt x="33075" y="317669"/>
                </a:cubicBezTo>
                <a:cubicBezTo>
                  <a:pt x="10099" y="327107"/>
                  <a:pt x="3342" y="325759"/>
                  <a:pt x="1990" y="323062"/>
                </a:cubicBezTo>
                <a:cubicBezTo>
                  <a:pt x="-713" y="321714"/>
                  <a:pt x="-2064" y="314973"/>
                  <a:pt x="7396" y="293400"/>
                </a:cubicBezTo>
                <a:cubicBezTo>
                  <a:pt x="7396" y="293400"/>
                  <a:pt x="7396" y="293400"/>
                  <a:pt x="35779" y="228682"/>
                </a:cubicBezTo>
                <a:close/>
                <a:moveTo>
                  <a:pt x="223959" y="31832"/>
                </a:moveTo>
                <a:lnTo>
                  <a:pt x="291623" y="97910"/>
                </a:lnTo>
                <a:cubicBezTo>
                  <a:pt x="291623" y="97910"/>
                  <a:pt x="291623" y="97910"/>
                  <a:pt x="110283" y="282657"/>
                </a:cubicBezTo>
                <a:cubicBezTo>
                  <a:pt x="110283" y="282657"/>
                  <a:pt x="110283" y="282657"/>
                  <a:pt x="43973" y="216580"/>
                </a:cubicBezTo>
                <a:cubicBezTo>
                  <a:pt x="43973" y="216580"/>
                  <a:pt x="68332" y="188261"/>
                  <a:pt x="68332" y="188261"/>
                </a:cubicBezTo>
                <a:cubicBezTo>
                  <a:pt x="68332" y="188261"/>
                  <a:pt x="68332" y="188261"/>
                  <a:pt x="223959" y="31832"/>
                </a:cubicBezTo>
                <a:close/>
                <a:moveTo>
                  <a:pt x="262496" y="15"/>
                </a:moveTo>
                <a:cubicBezTo>
                  <a:pt x="266368" y="-154"/>
                  <a:pt x="270409" y="1196"/>
                  <a:pt x="273776" y="3897"/>
                </a:cubicBezTo>
                <a:cubicBezTo>
                  <a:pt x="273776" y="3897"/>
                  <a:pt x="273776" y="3897"/>
                  <a:pt x="318226" y="49816"/>
                </a:cubicBezTo>
                <a:cubicBezTo>
                  <a:pt x="324961" y="55218"/>
                  <a:pt x="324961" y="64672"/>
                  <a:pt x="319573" y="71425"/>
                </a:cubicBezTo>
                <a:cubicBezTo>
                  <a:pt x="319573" y="71425"/>
                  <a:pt x="319573" y="71425"/>
                  <a:pt x="302063" y="88982"/>
                </a:cubicBezTo>
                <a:cubicBezTo>
                  <a:pt x="292634" y="79528"/>
                  <a:pt x="258960" y="45764"/>
                  <a:pt x="236061" y="21455"/>
                </a:cubicBezTo>
                <a:cubicBezTo>
                  <a:pt x="236061" y="21455"/>
                  <a:pt x="236061" y="21455"/>
                  <a:pt x="252225" y="5248"/>
                </a:cubicBezTo>
                <a:cubicBezTo>
                  <a:pt x="254919" y="1872"/>
                  <a:pt x="258623" y="183"/>
                  <a:pt x="262496" y="15"/>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55" name="Freeform 219"/>
          <p:cNvSpPr>
            <a:spLocks noEditPoints="1"/>
          </p:cNvSpPr>
          <p:nvPr/>
        </p:nvSpPr>
        <p:spPr bwMode="auto">
          <a:xfrm>
            <a:off x="4176420" y="2509198"/>
            <a:ext cx="347662" cy="282650"/>
          </a:xfrm>
          <a:custGeom>
            <a:avLst/>
            <a:gdLst/>
            <a:ahLst/>
            <a:cxnLst>
              <a:cxn ang="0">
                <a:pos x="8" y="15"/>
              </a:cxn>
              <a:cxn ang="0">
                <a:pos x="0" y="7"/>
              </a:cxn>
              <a:cxn ang="0">
                <a:pos x="8" y="0"/>
              </a:cxn>
              <a:cxn ang="0">
                <a:pos x="15" y="7"/>
              </a:cxn>
              <a:cxn ang="0">
                <a:pos x="8" y="15"/>
              </a:cxn>
              <a:cxn ang="0">
                <a:pos x="8" y="34"/>
              </a:cxn>
              <a:cxn ang="0">
                <a:pos x="0" y="27"/>
              </a:cxn>
              <a:cxn ang="0">
                <a:pos x="8" y="19"/>
              </a:cxn>
              <a:cxn ang="0">
                <a:pos x="15" y="27"/>
              </a:cxn>
              <a:cxn ang="0">
                <a:pos x="8" y="34"/>
              </a:cxn>
              <a:cxn ang="0">
                <a:pos x="8" y="53"/>
              </a:cxn>
              <a:cxn ang="0">
                <a:pos x="0" y="46"/>
              </a:cxn>
              <a:cxn ang="0">
                <a:pos x="8" y="39"/>
              </a:cxn>
              <a:cxn ang="0">
                <a:pos x="15" y="46"/>
              </a:cxn>
              <a:cxn ang="0">
                <a:pos x="8" y="53"/>
              </a:cxn>
              <a:cxn ang="0">
                <a:pos x="68" y="11"/>
              </a:cxn>
              <a:cxn ang="0">
                <a:pos x="67" y="12"/>
              </a:cxn>
              <a:cxn ang="0">
                <a:pos x="21" y="12"/>
              </a:cxn>
              <a:cxn ang="0">
                <a:pos x="20" y="11"/>
              </a:cxn>
              <a:cxn ang="0">
                <a:pos x="20" y="4"/>
              </a:cxn>
              <a:cxn ang="0">
                <a:pos x="21" y="2"/>
              </a:cxn>
              <a:cxn ang="0">
                <a:pos x="67" y="2"/>
              </a:cxn>
              <a:cxn ang="0">
                <a:pos x="68" y="4"/>
              </a:cxn>
              <a:cxn ang="0">
                <a:pos x="68" y="11"/>
              </a:cxn>
              <a:cxn ang="0">
                <a:pos x="68" y="30"/>
              </a:cxn>
              <a:cxn ang="0">
                <a:pos x="67" y="32"/>
              </a:cxn>
              <a:cxn ang="0">
                <a:pos x="21" y="32"/>
              </a:cxn>
              <a:cxn ang="0">
                <a:pos x="20" y="30"/>
              </a:cxn>
              <a:cxn ang="0">
                <a:pos x="20" y="23"/>
              </a:cxn>
              <a:cxn ang="0">
                <a:pos x="21" y="22"/>
              </a:cxn>
              <a:cxn ang="0">
                <a:pos x="67" y="22"/>
              </a:cxn>
              <a:cxn ang="0">
                <a:pos x="68" y="23"/>
              </a:cxn>
              <a:cxn ang="0">
                <a:pos x="68" y="30"/>
              </a:cxn>
              <a:cxn ang="0">
                <a:pos x="68" y="50"/>
              </a:cxn>
              <a:cxn ang="0">
                <a:pos x="67" y="51"/>
              </a:cxn>
              <a:cxn ang="0">
                <a:pos x="21" y="51"/>
              </a:cxn>
              <a:cxn ang="0">
                <a:pos x="20" y="50"/>
              </a:cxn>
              <a:cxn ang="0">
                <a:pos x="20" y="42"/>
              </a:cxn>
              <a:cxn ang="0">
                <a:pos x="21" y="41"/>
              </a:cxn>
              <a:cxn ang="0">
                <a:pos x="67" y="41"/>
              </a:cxn>
              <a:cxn ang="0">
                <a:pos x="68" y="42"/>
              </a:cxn>
              <a:cxn ang="0">
                <a:pos x="68" y="50"/>
              </a:cxn>
            </a:cxnLst>
            <a:rect l="0" t="0" r="r" b="b"/>
            <a:pathLst>
              <a:path w="68" h="53">
                <a:moveTo>
                  <a:pt x="8" y="15"/>
                </a:moveTo>
                <a:cubicBezTo>
                  <a:pt x="4" y="15"/>
                  <a:pt x="0" y="11"/>
                  <a:pt x="0" y="7"/>
                </a:cubicBezTo>
                <a:cubicBezTo>
                  <a:pt x="0" y="3"/>
                  <a:pt x="4" y="0"/>
                  <a:pt x="8" y="0"/>
                </a:cubicBezTo>
                <a:cubicBezTo>
                  <a:pt x="12" y="0"/>
                  <a:pt x="15" y="3"/>
                  <a:pt x="15" y="7"/>
                </a:cubicBezTo>
                <a:cubicBezTo>
                  <a:pt x="15" y="11"/>
                  <a:pt x="12" y="15"/>
                  <a:pt x="8" y="15"/>
                </a:cubicBezTo>
                <a:close/>
                <a:moveTo>
                  <a:pt x="8" y="34"/>
                </a:moveTo>
                <a:cubicBezTo>
                  <a:pt x="4" y="34"/>
                  <a:pt x="0" y="31"/>
                  <a:pt x="0" y="27"/>
                </a:cubicBezTo>
                <a:cubicBezTo>
                  <a:pt x="0" y="23"/>
                  <a:pt x="4" y="19"/>
                  <a:pt x="8" y="19"/>
                </a:cubicBezTo>
                <a:cubicBezTo>
                  <a:pt x="12" y="19"/>
                  <a:pt x="15" y="23"/>
                  <a:pt x="15" y="27"/>
                </a:cubicBezTo>
                <a:cubicBezTo>
                  <a:pt x="15" y="31"/>
                  <a:pt x="12" y="34"/>
                  <a:pt x="8" y="34"/>
                </a:cubicBezTo>
                <a:close/>
                <a:moveTo>
                  <a:pt x="8" y="53"/>
                </a:moveTo>
                <a:cubicBezTo>
                  <a:pt x="4" y="53"/>
                  <a:pt x="0" y="50"/>
                  <a:pt x="0" y="46"/>
                </a:cubicBezTo>
                <a:cubicBezTo>
                  <a:pt x="0" y="42"/>
                  <a:pt x="4" y="39"/>
                  <a:pt x="8" y="39"/>
                </a:cubicBezTo>
                <a:cubicBezTo>
                  <a:pt x="12" y="39"/>
                  <a:pt x="15" y="42"/>
                  <a:pt x="15" y="46"/>
                </a:cubicBezTo>
                <a:cubicBezTo>
                  <a:pt x="15" y="50"/>
                  <a:pt x="12" y="53"/>
                  <a:pt x="8" y="53"/>
                </a:cubicBezTo>
                <a:close/>
                <a:moveTo>
                  <a:pt x="68" y="11"/>
                </a:moveTo>
                <a:cubicBezTo>
                  <a:pt x="68" y="12"/>
                  <a:pt x="68" y="12"/>
                  <a:pt x="67" y="12"/>
                </a:cubicBezTo>
                <a:cubicBezTo>
                  <a:pt x="21" y="12"/>
                  <a:pt x="21" y="12"/>
                  <a:pt x="21" y="12"/>
                </a:cubicBezTo>
                <a:cubicBezTo>
                  <a:pt x="20" y="12"/>
                  <a:pt x="20" y="12"/>
                  <a:pt x="20" y="11"/>
                </a:cubicBezTo>
                <a:cubicBezTo>
                  <a:pt x="20" y="4"/>
                  <a:pt x="20" y="4"/>
                  <a:pt x="20" y="4"/>
                </a:cubicBezTo>
                <a:cubicBezTo>
                  <a:pt x="20" y="3"/>
                  <a:pt x="20" y="2"/>
                  <a:pt x="21" y="2"/>
                </a:cubicBezTo>
                <a:cubicBezTo>
                  <a:pt x="67" y="2"/>
                  <a:pt x="67" y="2"/>
                  <a:pt x="67" y="2"/>
                </a:cubicBezTo>
                <a:cubicBezTo>
                  <a:pt x="68" y="2"/>
                  <a:pt x="68" y="3"/>
                  <a:pt x="68" y="4"/>
                </a:cubicBezTo>
                <a:lnTo>
                  <a:pt x="68" y="11"/>
                </a:lnTo>
                <a:close/>
                <a:moveTo>
                  <a:pt x="68" y="30"/>
                </a:moveTo>
                <a:cubicBezTo>
                  <a:pt x="68" y="31"/>
                  <a:pt x="68" y="32"/>
                  <a:pt x="67" y="32"/>
                </a:cubicBezTo>
                <a:cubicBezTo>
                  <a:pt x="21" y="32"/>
                  <a:pt x="21" y="32"/>
                  <a:pt x="21" y="32"/>
                </a:cubicBezTo>
                <a:cubicBezTo>
                  <a:pt x="20" y="32"/>
                  <a:pt x="20" y="31"/>
                  <a:pt x="20" y="30"/>
                </a:cubicBezTo>
                <a:cubicBezTo>
                  <a:pt x="20" y="23"/>
                  <a:pt x="20" y="23"/>
                  <a:pt x="20" y="23"/>
                </a:cubicBezTo>
                <a:cubicBezTo>
                  <a:pt x="20" y="22"/>
                  <a:pt x="20" y="22"/>
                  <a:pt x="21" y="22"/>
                </a:cubicBezTo>
                <a:cubicBezTo>
                  <a:pt x="67" y="22"/>
                  <a:pt x="67" y="22"/>
                  <a:pt x="67" y="22"/>
                </a:cubicBezTo>
                <a:cubicBezTo>
                  <a:pt x="68" y="22"/>
                  <a:pt x="68" y="22"/>
                  <a:pt x="68" y="23"/>
                </a:cubicBezTo>
                <a:lnTo>
                  <a:pt x="68" y="30"/>
                </a:lnTo>
                <a:close/>
                <a:moveTo>
                  <a:pt x="68" y="50"/>
                </a:moveTo>
                <a:cubicBezTo>
                  <a:pt x="68" y="50"/>
                  <a:pt x="68" y="51"/>
                  <a:pt x="67" y="51"/>
                </a:cubicBezTo>
                <a:cubicBezTo>
                  <a:pt x="21" y="51"/>
                  <a:pt x="21" y="51"/>
                  <a:pt x="21" y="51"/>
                </a:cubicBezTo>
                <a:cubicBezTo>
                  <a:pt x="20" y="51"/>
                  <a:pt x="20" y="50"/>
                  <a:pt x="20" y="50"/>
                </a:cubicBezTo>
                <a:cubicBezTo>
                  <a:pt x="20" y="42"/>
                  <a:pt x="20" y="42"/>
                  <a:pt x="20" y="42"/>
                </a:cubicBezTo>
                <a:cubicBezTo>
                  <a:pt x="20" y="42"/>
                  <a:pt x="20" y="41"/>
                  <a:pt x="21" y="41"/>
                </a:cubicBezTo>
                <a:cubicBezTo>
                  <a:pt x="67" y="41"/>
                  <a:pt x="67" y="41"/>
                  <a:pt x="67" y="41"/>
                </a:cubicBezTo>
                <a:cubicBezTo>
                  <a:pt x="68" y="41"/>
                  <a:pt x="68" y="42"/>
                  <a:pt x="68" y="42"/>
                </a:cubicBezTo>
                <a:lnTo>
                  <a:pt x="68" y="5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pic>
        <p:nvPicPr>
          <p:cNvPr id="52" name="Picture 51"/>
          <p:cNvPicPr>
            <a:picLocks noChangeAspect="1"/>
          </p:cNvPicPr>
          <p:nvPr/>
        </p:nvPicPr>
        <p:blipFill rotWithShape="1">
          <a:blip r:embed="rId2"/>
          <a:srcRect l="49905" r="24784" b="49686"/>
          <a:stretch/>
        </p:blipFill>
        <p:spPr>
          <a:xfrm>
            <a:off x="918296" y="3864304"/>
            <a:ext cx="1993512" cy="1460153"/>
          </a:xfrm>
          <a:prstGeom prst="rect">
            <a:avLst/>
          </a:prstGeom>
        </p:spPr>
      </p:pic>
    </p:spTree>
    <p:extLst>
      <p:ext uri="{BB962C8B-B14F-4D97-AF65-F5344CB8AC3E}">
        <p14:creationId xmlns:p14="http://schemas.microsoft.com/office/powerpoint/2010/main" val="25620375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hr-HR" dirty="0"/>
              <a:t>RBMV Workshop</a:t>
            </a:r>
            <a:endParaRPr lang="en-US" dirty="0"/>
          </a:p>
        </p:txBody>
      </p:sp>
      <p:sp>
        <p:nvSpPr>
          <p:cNvPr id="3" name="Subtitle 2"/>
          <p:cNvSpPr>
            <a:spLocks noGrp="1"/>
          </p:cNvSpPr>
          <p:nvPr>
            <p:ph type="subTitle" idx="1"/>
          </p:nvPr>
        </p:nvSpPr>
        <p:spPr/>
        <p:txBody>
          <a:bodyPr/>
          <a:lstStyle/>
          <a:p>
            <a:r>
              <a:rPr lang="en-US" dirty="0"/>
              <a:t>In numbers</a:t>
            </a:r>
          </a:p>
        </p:txBody>
      </p:sp>
      <p:sp>
        <p:nvSpPr>
          <p:cNvPr id="4" name="Rectangle 3"/>
          <p:cNvSpPr/>
          <p:nvPr/>
        </p:nvSpPr>
        <p:spPr>
          <a:xfrm>
            <a:off x="1464946" y="2227037"/>
            <a:ext cx="2173604" cy="2307770"/>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6238941" y="2227037"/>
            <a:ext cx="2173604" cy="2307770"/>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8622807" y="2227037"/>
            <a:ext cx="2150339" cy="2307770"/>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464946" y="2919256"/>
            <a:ext cx="2173604" cy="923330"/>
          </a:xfrm>
          <a:prstGeom prst="rect">
            <a:avLst/>
          </a:prstGeom>
        </p:spPr>
        <p:txBody>
          <a:bodyPr wrap="square" anchor="ctr">
            <a:spAutoFit/>
          </a:bodyPr>
          <a:lstStyle/>
          <a:p>
            <a:pPr algn="ctr"/>
            <a:r>
              <a:rPr lang="en-US" sz="5400" b="1" dirty="0">
                <a:solidFill>
                  <a:schemeClr val="accent1"/>
                </a:solidFill>
              </a:rPr>
              <a:t>19</a:t>
            </a:r>
            <a:endParaRPr lang="en-US" sz="5400" b="1" i="0" dirty="0">
              <a:solidFill>
                <a:schemeClr val="accent1"/>
              </a:solidFill>
              <a:effectLst/>
            </a:endParaRPr>
          </a:p>
        </p:txBody>
      </p:sp>
      <p:sp>
        <p:nvSpPr>
          <p:cNvPr id="16" name="Rectangle 15"/>
          <p:cNvSpPr/>
          <p:nvPr/>
        </p:nvSpPr>
        <p:spPr>
          <a:xfrm>
            <a:off x="8622807" y="2919257"/>
            <a:ext cx="2140814" cy="923330"/>
          </a:xfrm>
          <a:prstGeom prst="rect">
            <a:avLst/>
          </a:prstGeom>
        </p:spPr>
        <p:txBody>
          <a:bodyPr wrap="square" anchor="ctr">
            <a:spAutoFit/>
          </a:bodyPr>
          <a:lstStyle/>
          <a:p>
            <a:pPr algn="ctr"/>
            <a:r>
              <a:rPr lang="en-US" sz="5400" b="1" dirty="0">
                <a:solidFill>
                  <a:schemeClr val="accent4"/>
                </a:solidFill>
              </a:rPr>
              <a:t>7</a:t>
            </a:r>
            <a:endParaRPr lang="en-US" sz="5400" b="1" i="0" dirty="0">
              <a:solidFill>
                <a:schemeClr val="accent4"/>
              </a:solidFill>
              <a:effectLst/>
            </a:endParaRPr>
          </a:p>
        </p:txBody>
      </p:sp>
      <p:sp>
        <p:nvSpPr>
          <p:cNvPr id="24" name="Rectangle 23"/>
          <p:cNvSpPr/>
          <p:nvPr/>
        </p:nvSpPr>
        <p:spPr>
          <a:xfrm>
            <a:off x="1464946" y="4534806"/>
            <a:ext cx="2173604" cy="881744"/>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Persons participated in development </a:t>
            </a:r>
          </a:p>
        </p:txBody>
      </p:sp>
      <p:sp>
        <p:nvSpPr>
          <p:cNvPr id="25" name="Rectangle 24"/>
          <p:cNvSpPr/>
          <p:nvPr/>
        </p:nvSpPr>
        <p:spPr>
          <a:xfrm>
            <a:off x="6238941" y="4534806"/>
            <a:ext cx="2173604" cy="881744"/>
          </a:xfrm>
          <a:prstGeom prst="rect">
            <a:avLst/>
          </a:prstGeom>
          <a:solidFill>
            <a:schemeClr val="accent3"/>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Authorities involved (AA, MA, CA, 3 IBs)</a:t>
            </a:r>
          </a:p>
        </p:txBody>
      </p:sp>
      <p:sp>
        <p:nvSpPr>
          <p:cNvPr id="29" name="Rectangle 28"/>
          <p:cNvSpPr/>
          <p:nvPr/>
        </p:nvSpPr>
        <p:spPr>
          <a:xfrm>
            <a:off x="8622807" y="4534806"/>
            <a:ext cx="2150339" cy="881744"/>
          </a:xfrm>
          <a:prstGeom prst="rect">
            <a:avLst/>
          </a:prstGeom>
          <a:solidFill>
            <a:schemeClr val="accent4"/>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RBMV Methodologies developed</a:t>
            </a:r>
          </a:p>
        </p:txBody>
      </p:sp>
      <p:sp>
        <p:nvSpPr>
          <p:cNvPr id="13" name="Rectangle 12"/>
          <p:cNvSpPr/>
          <p:nvPr/>
        </p:nvSpPr>
        <p:spPr>
          <a:xfrm>
            <a:off x="6238941" y="2919257"/>
            <a:ext cx="2164079" cy="923330"/>
          </a:xfrm>
          <a:prstGeom prst="rect">
            <a:avLst/>
          </a:prstGeom>
        </p:spPr>
        <p:txBody>
          <a:bodyPr wrap="square" anchor="ctr">
            <a:spAutoFit/>
          </a:bodyPr>
          <a:lstStyle/>
          <a:p>
            <a:pPr algn="ctr"/>
            <a:r>
              <a:rPr lang="en-US" sz="5400" b="1" dirty="0">
                <a:solidFill>
                  <a:schemeClr val="accent3"/>
                </a:solidFill>
              </a:rPr>
              <a:t>6</a:t>
            </a:r>
            <a:endParaRPr lang="en-US" sz="5400" b="1" i="0" dirty="0">
              <a:solidFill>
                <a:schemeClr val="accent3"/>
              </a:solidFill>
              <a:effectLst/>
            </a:endParaRPr>
          </a:p>
        </p:txBody>
      </p:sp>
      <p:sp>
        <p:nvSpPr>
          <p:cNvPr id="18" name="Rectangle 17"/>
          <p:cNvSpPr/>
          <p:nvPr/>
        </p:nvSpPr>
        <p:spPr>
          <a:xfrm>
            <a:off x="3848812" y="2227037"/>
            <a:ext cx="2173604" cy="2307770"/>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4012372" y="2919257"/>
            <a:ext cx="1909730" cy="923330"/>
          </a:xfrm>
          <a:prstGeom prst="rect">
            <a:avLst/>
          </a:prstGeom>
        </p:spPr>
        <p:txBody>
          <a:bodyPr wrap="square" anchor="ctr">
            <a:spAutoFit/>
          </a:bodyPr>
          <a:lstStyle/>
          <a:p>
            <a:pPr algn="ctr"/>
            <a:r>
              <a:rPr lang="en-US" sz="5400" b="1" dirty="0">
                <a:solidFill>
                  <a:schemeClr val="accent2"/>
                </a:solidFill>
              </a:rPr>
              <a:t>1</a:t>
            </a:r>
            <a:endParaRPr lang="en-US" sz="5400" b="1" i="0" dirty="0">
              <a:solidFill>
                <a:schemeClr val="accent2"/>
              </a:solidFill>
              <a:effectLst/>
            </a:endParaRPr>
          </a:p>
        </p:txBody>
      </p:sp>
      <p:sp>
        <p:nvSpPr>
          <p:cNvPr id="21" name="Rectangle 20"/>
          <p:cNvSpPr/>
          <p:nvPr/>
        </p:nvSpPr>
        <p:spPr>
          <a:xfrm>
            <a:off x="3848812" y="4534806"/>
            <a:ext cx="2173604" cy="881744"/>
          </a:xfrm>
          <a:prstGeom prst="rect">
            <a:avLst/>
          </a:prstGeom>
          <a:solidFill>
            <a:schemeClr val="accent2"/>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2-day Workshop</a:t>
            </a:r>
          </a:p>
        </p:txBody>
      </p:sp>
    </p:spTree>
    <p:extLst>
      <p:ext uri="{BB962C8B-B14F-4D97-AF65-F5344CB8AC3E}">
        <p14:creationId xmlns:p14="http://schemas.microsoft.com/office/powerpoint/2010/main" val="14554039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New management verifications</a:t>
            </a:r>
            <a:br>
              <a:rPr lang="hr-HR" dirty="0"/>
            </a:br>
            <a:endParaRPr lang="en-US" dirty="0"/>
          </a:p>
        </p:txBody>
      </p:sp>
      <p:graphicFrame>
        <p:nvGraphicFramePr>
          <p:cNvPr id="4" name="Table 3"/>
          <p:cNvGraphicFramePr>
            <a:graphicFrameLocks noGrp="1"/>
          </p:cNvGraphicFramePr>
          <p:nvPr/>
        </p:nvGraphicFramePr>
        <p:xfrm>
          <a:off x="283120" y="709103"/>
          <a:ext cx="11625760" cy="6002829"/>
        </p:xfrm>
        <a:graphic>
          <a:graphicData uri="http://schemas.openxmlformats.org/drawingml/2006/table">
            <a:tbl>
              <a:tblPr>
                <a:tableStyleId>{793D81CF-94F2-401A-BA57-92F5A7B2D0C5}</a:tableStyleId>
              </a:tblPr>
              <a:tblGrid>
                <a:gridCol w="435583">
                  <a:extLst>
                    <a:ext uri="{9D8B030D-6E8A-4147-A177-3AD203B41FA5}">
                      <a16:colId xmlns:a16="http://schemas.microsoft.com/office/drawing/2014/main" val="3669649604"/>
                    </a:ext>
                  </a:extLst>
                </a:gridCol>
                <a:gridCol w="459514">
                  <a:extLst>
                    <a:ext uri="{9D8B030D-6E8A-4147-A177-3AD203B41FA5}">
                      <a16:colId xmlns:a16="http://schemas.microsoft.com/office/drawing/2014/main" val="1009671951"/>
                    </a:ext>
                  </a:extLst>
                </a:gridCol>
                <a:gridCol w="801706">
                  <a:extLst>
                    <a:ext uri="{9D8B030D-6E8A-4147-A177-3AD203B41FA5}">
                      <a16:colId xmlns:a16="http://schemas.microsoft.com/office/drawing/2014/main" val="3183043025"/>
                    </a:ext>
                  </a:extLst>
                </a:gridCol>
                <a:gridCol w="948359">
                  <a:extLst>
                    <a:ext uri="{9D8B030D-6E8A-4147-A177-3AD203B41FA5}">
                      <a16:colId xmlns:a16="http://schemas.microsoft.com/office/drawing/2014/main" val="2127042642"/>
                    </a:ext>
                  </a:extLst>
                </a:gridCol>
                <a:gridCol w="733268">
                  <a:extLst>
                    <a:ext uri="{9D8B030D-6E8A-4147-A177-3AD203B41FA5}">
                      <a16:colId xmlns:a16="http://schemas.microsoft.com/office/drawing/2014/main" val="603593789"/>
                    </a:ext>
                  </a:extLst>
                </a:gridCol>
                <a:gridCol w="5059686">
                  <a:extLst>
                    <a:ext uri="{9D8B030D-6E8A-4147-A177-3AD203B41FA5}">
                      <a16:colId xmlns:a16="http://schemas.microsoft.com/office/drawing/2014/main" val="4127513090"/>
                    </a:ext>
                  </a:extLst>
                </a:gridCol>
                <a:gridCol w="1996097">
                  <a:extLst>
                    <a:ext uri="{9D8B030D-6E8A-4147-A177-3AD203B41FA5}">
                      <a16:colId xmlns:a16="http://schemas.microsoft.com/office/drawing/2014/main" val="443298951"/>
                    </a:ext>
                  </a:extLst>
                </a:gridCol>
                <a:gridCol w="1191547">
                  <a:extLst>
                    <a:ext uri="{9D8B030D-6E8A-4147-A177-3AD203B41FA5}">
                      <a16:colId xmlns:a16="http://schemas.microsoft.com/office/drawing/2014/main" val="1675889858"/>
                    </a:ext>
                  </a:extLst>
                </a:gridCol>
              </a:tblGrid>
              <a:tr h="154309">
                <a:tc rowSpan="2">
                  <a:txBody>
                    <a:bodyPr/>
                    <a:lstStyle/>
                    <a:p>
                      <a:pPr algn="ctr" rtl="0" fontAlgn="ctr"/>
                      <a:r>
                        <a:rPr lang="en-US" sz="1100" u="none" strike="noStrike" noProof="0" dirty="0">
                          <a:solidFill>
                            <a:schemeClr val="bg1"/>
                          </a:solidFill>
                          <a:effectLst/>
                        </a:rPr>
                        <a:t>Body</a:t>
                      </a:r>
                      <a:endParaRPr lang="en-US" sz="1100" b="1" i="0" u="none" strike="noStrike" noProof="0" dirty="0">
                        <a:solidFill>
                          <a:schemeClr val="bg1"/>
                        </a:solidFill>
                        <a:effectLst/>
                        <a:latin typeface="Roboto"/>
                      </a:endParaRPr>
                    </a:p>
                  </a:txBody>
                  <a:tcPr marL="3542" marR="3542" marT="3542" marB="0" anchor="ctr">
                    <a:lnR w="3175" cap="flat" cmpd="sng" algn="ctr">
                      <a:solidFill>
                        <a:schemeClr val="tx1"/>
                      </a:solidFill>
                      <a:prstDash val="sysDot"/>
                      <a:round/>
                      <a:headEnd type="none" w="med" len="med"/>
                      <a:tailEnd type="none" w="med" len="med"/>
                    </a:lnR>
                    <a:solidFill>
                      <a:srgbClr val="176490"/>
                    </a:solidFill>
                  </a:tcPr>
                </a:tc>
                <a:tc rowSpan="2">
                  <a:txBody>
                    <a:bodyPr/>
                    <a:lstStyle/>
                    <a:p>
                      <a:pPr algn="ctr" rtl="0" fontAlgn="ctr"/>
                      <a:r>
                        <a:rPr lang="en-US" sz="1100" u="none" strike="noStrike" noProof="0" dirty="0">
                          <a:solidFill>
                            <a:schemeClr val="bg1"/>
                          </a:solidFill>
                          <a:effectLst/>
                        </a:rPr>
                        <a:t>Level</a:t>
                      </a:r>
                      <a:endParaRPr lang="en-US" sz="1100" b="1" i="0" u="none" strike="noStrike" noProof="0" dirty="0">
                        <a:solidFill>
                          <a:schemeClr val="bg1"/>
                        </a:solidFill>
                        <a:effectLst/>
                        <a:latin typeface="Roboto"/>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solidFill>
                      <a:srgbClr val="176490"/>
                    </a:solidFill>
                  </a:tcPr>
                </a:tc>
                <a:tc rowSpan="2">
                  <a:txBody>
                    <a:bodyPr/>
                    <a:lstStyle/>
                    <a:p>
                      <a:pPr algn="ctr" rtl="0" fontAlgn="ctr"/>
                      <a:r>
                        <a:rPr lang="en-US" sz="1100" u="none" strike="noStrike" noProof="0" dirty="0">
                          <a:solidFill>
                            <a:schemeClr val="bg1"/>
                          </a:solidFill>
                          <a:effectLst/>
                        </a:rPr>
                        <a:t>Current verification model</a:t>
                      </a:r>
                      <a:endParaRPr lang="en-US" sz="1100" b="1" i="0" u="none" strike="noStrike" noProof="0" dirty="0">
                        <a:solidFill>
                          <a:schemeClr val="bg1"/>
                        </a:solidFill>
                        <a:effectLst/>
                        <a:latin typeface="Roboto"/>
                      </a:endParaRPr>
                    </a:p>
                  </a:txBody>
                  <a:tcPr marL="3542" marR="3542" marT="3542" marB="0" anchor="ctr">
                    <a:lnL w="3175" cap="flat" cmpd="sng" algn="ctr">
                      <a:solidFill>
                        <a:schemeClr val="tx1"/>
                      </a:solidFill>
                      <a:prstDash val="sysDot"/>
                      <a:round/>
                      <a:headEnd type="none" w="med" len="med"/>
                      <a:tailEnd type="none" w="med" len="med"/>
                    </a:lnL>
                    <a:solidFill>
                      <a:srgbClr val="176490"/>
                    </a:solidFill>
                  </a:tcPr>
                </a:tc>
                <a:tc gridSpan="5">
                  <a:txBody>
                    <a:bodyPr/>
                    <a:lstStyle/>
                    <a:p>
                      <a:pPr algn="ctr" rtl="0" fontAlgn="ctr"/>
                      <a:r>
                        <a:rPr lang="en-US" sz="1100" u="none" strike="noStrike" noProof="0" dirty="0">
                          <a:solidFill>
                            <a:schemeClr val="bg1"/>
                          </a:solidFill>
                          <a:effectLst/>
                        </a:rPr>
                        <a:t>New methodology</a:t>
                      </a:r>
                      <a:endParaRPr lang="en-US" sz="1100" b="1" i="0" u="none" strike="noStrike" noProof="0" dirty="0">
                        <a:solidFill>
                          <a:schemeClr val="bg1"/>
                        </a:solidFill>
                        <a:effectLst/>
                        <a:latin typeface="Roboto"/>
                      </a:endParaRPr>
                    </a:p>
                  </a:txBody>
                  <a:tcPr marL="3542" marR="3542" marT="3542" marB="0" anchor="ctr">
                    <a:solidFill>
                      <a:srgbClr val="176490"/>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267273572"/>
                  </a:ext>
                </a:extLst>
              </a:tr>
              <a:tr h="456541">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rtl="0" fontAlgn="ctr"/>
                      <a:r>
                        <a:rPr lang="en-US" sz="1100" u="none" strike="noStrike" noProof="0" dirty="0">
                          <a:solidFill>
                            <a:schemeClr val="bg1"/>
                          </a:solidFill>
                          <a:effectLst/>
                        </a:rPr>
                        <a:t># RBMV Methodologies</a:t>
                      </a:r>
                      <a:endParaRPr lang="en-US" sz="1100" b="1" i="0" u="none" strike="noStrike" noProof="0" dirty="0">
                        <a:solidFill>
                          <a:schemeClr val="bg1"/>
                        </a:solidFill>
                        <a:effectLst/>
                        <a:latin typeface="Roboto"/>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solidFill>
                      <a:srgbClr val="176490"/>
                    </a:solidFill>
                  </a:tcPr>
                </a:tc>
                <a:tc>
                  <a:txBody>
                    <a:bodyPr/>
                    <a:lstStyle/>
                    <a:p>
                      <a:pPr algn="ctr" rtl="0" fontAlgn="ctr"/>
                      <a:r>
                        <a:rPr lang="en-US" sz="1100" u="none" strike="noStrike" noProof="0" dirty="0">
                          <a:solidFill>
                            <a:schemeClr val="bg1"/>
                          </a:solidFill>
                          <a:effectLst/>
                        </a:rPr>
                        <a:t>Timing of RA</a:t>
                      </a:r>
                      <a:endParaRPr lang="en-US" sz="1100" b="1" i="0" u="none" strike="noStrike" noProof="0" dirty="0">
                        <a:solidFill>
                          <a:schemeClr val="bg1"/>
                        </a:solidFill>
                        <a:effectLst/>
                        <a:latin typeface="Roboto"/>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solidFill>
                      <a:srgbClr val="176490"/>
                    </a:solidFill>
                  </a:tcPr>
                </a:tc>
                <a:tc>
                  <a:txBody>
                    <a:bodyPr/>
                    <a:lstStyle/>
                    <a:p>
                      <a:pPr algn="l" rtl="0" fontAlgn="ctr"/>
                      <a:r>
                        <a:rPr lang="en-US" sz="1100" u="none" strike="noStrike" noProof="0" dirty="0">
                          <a:solidFill>
                            <a:schemeClr val="bg1"/>
                          </a:solidFill>
                          <a:effectLst/>
                        </a:rPr>
                        <a:t>Risk factors</a:t>
                      </a:r>
                      <a:endParaRPr lang="en-US" sz="1100" b="1" i="0" u="none" strike="noStrike" noProof="0" dirty="0">
                        <a:solidFill>
                          <a:schemeClr val="bg1"/>
                        </a:solidFill>
                        <a:effectLst/>
                        <a:latin typeface="Roboto"/>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solidFill>
                      <a:srgbClr val="176490"/>
                    </a:solidFill>
                  </a:tcPr>
                </a:tc>
                <a:tc>
                  <a:txBody>
                    <a:bodyPr/>
                    <a:lstStyle/>
                    <a:p>
                      <a:pPr algn="l" rtl="0" fontAlgn="ctr"/>
                      <a:r>
                        <a:rPr lang="en-US" sz="1100" u="none" strike="noStrike" noProof="0" dirty="0">
                          <a:solidFill>
                            <a:schemeClr val="bg1"/>
                          </a:solidFill>
                          <a:effectLst/>
                        </a:rPr>
                        <a:t>Additional elements of methodology</a:t>
                      </a:r>
                      <a:endParaRPr lang="en-US" sz="1100" b="1" i="0" u="none" strike="noStrike" noProof="0" dirty="0">
                        <a:solidFill>
                          <a:schemeClr val="bg1"/>
                        </a:solidFill>
                        <a:effectLst/>
                        <a:latin typeface="Roboto"/>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solidFill>
                      <a:srgbClr val="176490"/>
                    </a:solidFill>
                  </a:tcPr>
                </a:tc>
                <a:tc>
                  <a:txBody>
                    <a:bodyPr/>
                    <a:lstStyle/>
                    <a:p>
                      <a:pPr algn="l" rtl="0" fontAlgn="ctr"/>
                      <a:r>
                        <a:rPr lang="en-US" sz="1100" u="none" strike="noStrike" noProof="0" dirty="0">
                          <a:solidFill>
                            <a:schemeClr val="bg1"/>
                          </a:solidFill>
                          <a:effectLst/>
                        </a:rPr>
                        <a:t>Effects</a:t>
                      </a:r>
                      <a:r>
                        <a:rPr lang="en-US" sz="1100" u="none" strike="noStrike" baseline="0" noProof="0" dirty="0">
                          <a:solidFill>
                            <a:schemeClr val="bg1"/>
                          </a:solidFill>
                          <a:effectLst/>
                        </a:rPr>
                        <a:t> </a:t>
                      </a:r>
                      <a:r>
                        <a:rPr lang="en-US" sz="1100" u="none" strike="noStrike" noProof="0" dirty="0">
                          <a:solidFill>
                            <a:schemeClr val="bg1"/>
                          </a:solidFill>
                          <a:effectLst/>
                        </a:rPr>
                        <a:t>of new approach</a:t>
                      </a:r>
                      <a:endParaRPr lang="en-US" sz="1100" b="1" i="0" u="none" strike="noStrike" noProof="0" dirty="0">
                        <a:solidFill>
                          <a:schemeClr val="bg1"/>
                        </a:solidFill>
                        <a:effectLst/>
                        <a:latin typeface="Roboto"/>
                      </a:endParaRPr>
                    </a:p>
                  </a:txBody>
                  <a:tcPr marL="3542" marR="3542" marT="3542" marB="0" anchor="ctr">
                    <a:lnL w="3175" cap="flat" cmpd="sng" algn="ctr">
                      <a:solidFill>
                        <a:schemeClr val="tx1"/>
                      </a:solidFill>
                      <a:prstDash val="sysDot"/>
                      <a:round/>
                      <a:headEnd type="none" w="med" len="med"/>
                      <a:tailEnd type="none" w="med" len="med"/>
                    </a:lnL>
                    <a:solidFill>
                      <a:srgbClr val="176490"/>
                    </a:solidFill>
                  </a:tcPr>
                </a:tc>
                <a:extLst>
                  <a:ext uri="{0D108BD9-81ED-4DB2-BD59-A6C34878D82A}">
                    <a16:rowId xmlns:a16="http://schemas.microsoft.com/office/drawing/2014/main" val="2760215306"/>
                  </a:ext>
                </a:extLst>
              </a:tr>
              <a:tr h="1967701">
                <a:tc rowSpan="3">
                  <a:txBody>
                    <a:bodyPr/>
                    <a:lstStyle/>
                    <a:p>
                      <a:pPr algn="ctr" rtl="0" fontAlgn="ctr"/>
                      <a:r>
                        <a:rPr lang="en-US" sz="1100" u="none" strike="noStrike" noProof="0" dirty="0">
                          <a:effectLst/>
                        </a:rPr>
                        <a:t>IB </a:t>
                      </a:r>
                    </a:p>
                    <a:p>
                      <a:pPr algn="ctr" rtl="0" fontAlgn="ctr"/>
                      <a:r>
                        <a:rPr lang="en-US" sz="1100" b="0" i="0" u="none" strike="noStrike" noProof="0" dirty="0">
                          <a:solidFill>
                            <a:srgbClr val="262626"/>
                          </a:solidFill>
                          <a:effectLst/>
                          <a:latin typeface="Roboto"/>
                        </a:rPr>
                        <a:t>#1</a:t>
                      </a:r>
                    </a:p>
                  </a:txBody>
                  <a:tcPr marL="3542" marR="3542" marT="3542" marB="0" anchor="ctr">
                    <a:lnR w="3175" cap="flat" cmpd="sng" algn="ctr">
                      <a:solidFill>
                        <a:schemeClr val="tx1"/>
                      </a:solidFill>
                      <a:prstDash val="sysDot"/>
                      <a:round/>
                      <a:headEnd type="none" w="med" len="med"/>
                      <a:tailEnd type="none" w="med" len="med"/>
                    </a:lnR>
                  </a:tcPr>
                </a:tc>
                <a:tc rowSpan="3">
                  <a:txBody>
                    <a:bodyPr/>
                    <a:lstStyle/>
                    <a:p>
                      <a:pPr algn="ctr" rtl="0" fontAlgn="ctr"/>
                      <a:r>
                        <a:rPr lang="en-US" sz="1100" u="none" strike="noStrike" noProof="0" dirty="0">
                          <a:effectLst/>
                        </a:rPr>
                        <a:t>PC</a:t>
                      </a:r>
                      <a:endParaRPr lang="en-US" sz="1100" b="0" i="0" u="none" strike="noStrike" noProof="0" dirty="0">
                        <a:solidFill>
                          <a:srgbClr val="262626"/>
                        </a:solidFill>
                        <a:effectLst/>
                        <a:latin typeface="Roboto"/>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ctr" fontAlgn="b"/>
                      <a:r>
                        <a:rPr lang="en-US" sz="1100" u="none" strike="noStrike" noProof="0" dirty="0">
                          <a:effectLst/>
                        </a:rPr>
                        <a:t>100% verification</a:t>
                      </a:r>
                      <a:endParaRPr lang="en-US" sz="1100" b="0" i="0" u="none" strike="noStrike" noProof="0"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rowSpan="3">
                  <a:txBody>
                    <a:bodyPr/>
                    <a:lstStyle/>
                    <a:p>
                      <a:pPr algn="ctr" rtl="0" fontAlgn="ctr"/>
                      <a:r>
                        <a:rPr lang="en-US" sz="1100" u="none" strike="noStrike" noProof="0" dirty="0">
                          <a:effectLst/>
                        </a:rPr>
                        <a:t>3</a:t>
                      </a:r>
                    </a:p>
                    <a:p>
                      <a:pPr algn="ctr" rtl="0" fontAlgn="ctr"/>
                      <a:br>
                        <a:rPr lang="en-US" sz="1100" u="none" strike="noStrike" noProof="0" dirty="0">
                          <a:effectLst/>
                        </a:rPr>
                      </a:br>
                      <a:r>
                        <a:rPr lang="en-US" sz="1100" u="none" strike="noStrike" noProof="0" dirty="0">
                          <a:effectLst/>
                        </a:rPr>
                        <a:t>ALMM</a:t>
                      </a:r>
                      <a:br>
                        <a:rPr lang="en-US" sz="1100" u="none" strike="noStrike" noProof="0" dirty="0">
                          <a:effectLst/>
                        </a:rPr>
                      </a:br>
                      <a:r>
                        <a:rPr lang="en-US" sz="1100" u="none" strike="noStrike" noProof="0" dirty="0">
                          <a:effectLst/>
                        </a:rPr>
                        <a:t>Wish projects</a:t>
                      </a:r>
                      <a:br>
                        <a:rPr lang="en-US" sz="1100" u="none" strike="noStrike" noProof="0" dirty="0">
                          <a:effectLst/>
                        </a:rPr>
                      </a:br>
                      <a:r>
                        <a:rPr lang="en-US" sz="1100" u="none" strike="noStrike" noProof="0" dirty="0">
                          <a:effectLst/>
                        </a:rPr>
                        <a:t>Other</a:t>
                      </a:r>
                      <a:endParaRPr lang="en-US" sz="1100" b="0" i="0" u="none" strike="noStrike" noProof="0" dirty="0">
                        <a:solidFill>
                          <a:srgbClr val="262626"/>
                        </a:solidFill>
                        <a:effectLst/>
                        <a:latin typeface="Roboto"/>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rowSpan="3">
                  <a:txBody>
                    <a:bodyPr/>
                    <a:lstStyle/>
                    <a:p>
                      <a:pPr algn="ctr" rtl="0" fontAlgn="ctr"/>
                      <a:r>
                        <a:rPr lang="en-US" sz="1100" u="none" strike="noStrike" noProof="0" dirty="0">
                          <a:effectLst/>
                        </a:rPr>
                        <a:t>Upon received PC</a:t>
                      </a:r>
                      <a:endParaRPr lang="en-US" sz="1100" b="0" i="0" u="none" strike="noStrike" noProof="0" dirty="0">
                        <a:solidFill>
                          <a:srgbClr val="262626"/>
                        </a:solidFill>
                        <a:effectLst/>
                        <a:latin typeface="Roboto"/>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l" fontAlgn="b"/>
                      <a:r>
                        <a:rPr lang="en-US" sz="1100" u="none" strike="noStrike" noProof="0" dirty="0">
                          <a:effectLst/>
                        </a:rPr>
                        <a:t>General methodology (for all other projects)</a:t>
                      </a:r>
                      <a:br>
                        <a:rPr lang="en-US" sz="1100" u="none" strike="noStrike" noProof="0" dirty="0">
                          <a:effectLst/>
                        </a:rPr>
                      </a:br>
                      <a:r>
                        <a:rPr lang="en-US" sz="1100" u="none" strike="noStrike" noProof="0" dirty="0">
                          <a:effectLst/>
                        </a:rPr>
                        <a:t>Super risk factors: </a:t>
                      </a:r>
                      <a:br>
                        <a:rPr lang="en-US" sz="1100" u="none" strike="noStrike" noProof="0" dirty="0">
                          <a:effectLst/>
                        </a:rPr>
                      </a:br>
                      <a:r>
                        <a:rPr lang="en-US" sz="1100" u="none" strike="noStrike" noProof="0" dirty="0">
                          <a:effectLst/>
                        </a:rPr>
                        <a:t>- 1st PC mandatory</a:t>
                      </a:r>
                      <a:br>
                        <a:rPr lang="en-US" sz="1100" u="none" strike="noStrike" noProof="0" dirty="0">
                          <a:effectLst/>
                        </a:rPr>
                      </a:br>
                      <a:r>
                        <a:rPr lang="en-US" sz="1100" u="none" strike="noStrike" noProof="0" dirty="0">
                          <a:effectLst/>
                        </a:rPr>
                        <a:t>- Final PC mandatory review of indicators</a:t>
                      </a:r>
                      <a:br>
                        <a:rPr lang="en-US" sz="1100" u="none" strike="noStrike" noProof="0" dirty="0">
                          <a:effectLst/>
                        </a:rPr>
                      </a:br>
                      <a:r>
                        <a:rPr lang="en-US" sz="1100" u="none" strike="noStrike" noProof="0" dirty="0">
                          <a:effectLst/>
                        </a:rPr>
                        <a:t>- Subsequent PCs reviewed if previous PC considered as high risk by PM during review</a:t>
                      </a:r>
                      <a:br>
                        <a:rPr lang="en-US" sz="1100" u="none" strike="noStrike" noProof="0" dirty="0">
                          <a:effectLst/>
                        </a:rPr>
                      </a:br>
                      <a:r>
                        <a:rPr lang="en-US" sz="1100" u="none" strike="noStrike" noProof="0" dirty="0">
                          <a:effectLst/>
                        </a:rPr>
                        <a:t>Standard risk factors for other PCs (score 1-5):</a:t>
                      </a:r>
                      <a:br>
                        <a:rPr lang="en-US" sz="1100" u="none" strike="noStrike" noProof="0" dirty="0">
                          <a:effectLst/>
                        </a:rPr>
                      </a:br>
                      <a:r>
                        <a:rPr lang="en-US" sz="1100" u="none" strike="noStrike" noProof="0" dirty="0">
                          <a:effectLst/>
                        </a:rPr>
                        <a:t>- Complexity: procurements, equipment and adaptation, activities and target group, method of claiming costs</a:t>
                      </a:r>
                      <a:br>
                        <a:rPr lang="en-US" sz="1100" u="none" strike="noStrike" noProof="0" dirty="0">
                          <a:effectLst/>
                        </a:rPr>
                      </a:br>
                      <a:r>
                        <a:rPr lang="en-US" sz="1100" u="none" strike="noStrike" noProof="0" dirty="0">
                          <a:effectLst/>
                        </a:rPr>
                        <a:t>- Previous experience: ineligible activities, ineligible costs, irregularities without financial impact, communication with beneficiary, termination of contract</a:t>
                      </a:r>
                      <a:br>
                        <a:rPr lang="en-US" sz="1100" u="none" strike="noStrike" noProof="0" dirty="0">
                          <a:effectLst/>
                        </a:rPr>
                      </a:br>
                      <a:r>
                        <a:rPr lang="en-US" sz="1100" u="none" strike="noStrike" noProof="0" dirty="0">
                          <a:effectLst/>
                        </a:rPr>
                        <a:t>- Implementation dynamics</a:t>
                      </a:r>
                      <a:endParaRPr lang="en-US" sz="1100" b="0" i="0" u="none" strike="noStrike" noProof="0" dirty="0">
                        <a:solidFill>
                          <a:srgbClr val="000000"/>
                        </a:solidFill>
                        <a:effectLst/>
                        <a:latin typeface="Calibri" panose="020F0502020204030204" pitchFamily="34" charset="0"/>
                      </a:endParaRPr>
                    </a:p>
                  </a:txBody>
                  <a:tcPr marL="3542" marR="3542" marT="3542" marB="0" anchor="b">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l" fontAlgn="ctr"/>
                      <a:r>
                        <a:rPr lang="en-US" sz="1100" u="none" strike="noStrike" noProof="0" dirty="0">
                          <a:effectLst/>
                        </a:rPr>
                        <a:t>Elements under review in 1st PC:  randomly verifying target group, work contracts, procurements above thresholds etc.</a:t>
                      </a:r>
                      <a:br>
                        <a:rPr lang="en-US" sz="1100" u="none" strike="noStrike" noProof="0" dirty="0">
                          <a:effectLst/>
                        </a:rPr>
                      </a:br>
                      <a:r>
                        <a:rPr lang="en-US" sz="1100" u="none" strike="noStrike" noProof="0" dirty="0">
                          <a:effectLst/>
                        </a:rPr>
                        <a:t>Minimum 10% of all PC verified</a:t>
                      </a:r>
                      <a:endParaRPr lang="en-US" sz="1100" b="0" i="0" u="none" strike="noStrike" noProof="0"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rowSpan="3">
                  <a:txBody>
                    <a:bodyPr/>
                    <a:lstStyle/>
                    <a:p>
                      <a:pPr algn="l" fontAlgn="ctr"/>
                      <a:r>
                        <a:rPr lang="en-US" sz="1100" u="none" strike="noStrike" noProof="0" dirty="0">
                          <a:effectLst/>
                        </a:rPr>
                        <a:t>- Main objective of RBMV: reducing no. days for PC approval  by 20% from current 60 days </a:t>
                      </a:r>
                      <a:br>
                        <a:rPr lang="en-US" sz="1100" u="none" strike="noStrike" noProof="0" dirty="0">
                          <a:effectLst/>
                        </a:rPr>
                      </a:br>
                      <a:r>
                        <a:rPr lang="en-US" sz="1100" u="none" strike="noStrike" noProof="0" dirty="0">
                          <a:effectLst/>
                        </a:rPr>
                        <a:t>- Wish/ALMM workload remains the same, as SCOs and sampling of management verifications is already in place</a:t>
                      </a:r>
                      <a:br>
                        <a:rPr lang="en-US" sz="1100" u="none" strike="noStrike" noProof="0" dirty="0">
                          <a:effectLst/>
                        </a:rPr>
                      </a:br>
                      <a:r>
                        <a:rPr lang="en-US" sz="1100" u="none" strike="noStrike" noProof="0" dirty="0">
                          <a:effectLst/>
                        </a:rPr>
                        <a:t>- Risk assessment performed by Heads of units</a:t>
                      </a:r>
                      <a:br>
                        <a:rPr lang="en-US" sz="1100" u="none" strike="noStrike" noProof="0" dirty="0">
                          <a:effectLst/>
                        </a:rPr>
                      </a:br>
                      <a:r>
                        <a:rPr lang="en-US" sz="1100" u="none" strike="noStrike" noProof="0" dirty="0">
                          <a:effectLst/>
                        </a:rPr>
                        <a:t>- Reallocation of resources on structured support to Beneficiaries in all matters of implementation  </a:t>
                      </a:r>
                      <a:endParaRPr lang="en-US" sz="1100" b="0" i="0" u="none" strike="noStrike" noProof="0"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tcPr>
                </a:tc>
                <a:extLst>
                  <a:ext uri="{0D108BD9-81ED-4DB2-BD59-A6C34878D82A}">
                    <a16:rowId xmlns:a16="http://schemas.microsoft.com/office/drawing/2014/main" val="3863222988"/>
                  </a:ext>
                </a:extLst>
              </a:tr>
              <a:tr h="1514353">
                <a:tc vMerge="1">
                  <a:txBody>
                    <a:bodyPr/>
                    <a:lstStyle/>
                    <a:p>
                      <a:endParaRPr lang="en-GB"/>
                    </a:p>
                  </a:txBody>
                  <a:tcPr/>
                </a:tc>
                <a:tc vMerge="1">
                  <a:txBody>
                    <a:bodyPr/>
                    <a:lstStyle/>
                    <a:p>
                      <a:endParaRPr lang="en-GB"/>
                    </a:p>
                  </a:txBody>
                  <a:tcPr/>
                </a:tc>
                <a:tc>
                  <a:txBody>
                    <a:bodyPr/>
                    <a:lstStyle/>
                    <a:p>
                      <a:pPr algn="ctr" fontAlgn="b"/>
                      <a:r>
                        <a:rPr lang="en-US" sz="1100" u="none" strike="noStrike" noProof="0" dirty="0">
                          <a:effectLst/>
                        </a:rPr>
                        <a:t>ALMM Risk based + random </a:t>
                      </a:r>
                      <a:endParaRPr lang="en-US" sz="1100" b="0" i="0" u="none" strike="noStrike" noProof="0"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vMerge="1">
                  <a:txBody>
                    <a:bodyPr/>
                    <a:lstStyle/>
                    <a:p>
                      <a:endParaRPr lang="en-GB"/>
                    </a:p>
                  </a:txBody>
                  <a:tcPr/>
                </a:tc>
                <a:tc vMerge="1">
                  <a:txBody>
                    <a:bodyPr/>
                    <a:lstStyle/>
                    <a:p>
                      <a:endParaRPr lang="en-GB"/>
                    </a:p>
                  </a:txBody>
                  <a:tcPr/>
                </a:tc>
                <a:tc>
                  <a:txBody>
                    <a:bodyPr/>
                    <a:lstStyle/>
                    <a:p>
                      <a:pPr algn="l" fontAlgn="b"/>
                      <a:r>
                        <a:rPr lang="en-US" sz="1100" u="none" strike="noStrike" noProof="0" dirty="0">
                          <a:effectLst/>
                        </a:rPr>
                        <a:t>ALMM (tailored to ALMM specifics and/or national SCOs)</a:t>
                      </a:r>
                      <a:br>
                        <a:rPr lang="en-US" sz="1100" u="none" strike="noStrike" noProof="0" dirty="0">
                          <a:effectLst/>
                        </a:rPr>
                      </a:br>
                      <a:r>
                        <a:rPr lang="en-US" sz="1100" u="none" strike="noStrike" noProof="0" dirty="0">
                          <a:effectLst/>
                        </a:rPr>
                        <a:t>Super risk factors:  </a:t>
                      </a:r>
                      <a:br>
                        <a:rPr lang="en-US" sz="1100" u="none" strike="noStrike" noProof="0" dirty="0">
                          <a:effectLst/>
                        </a:rPr>
                      </a:br>
                      <a:r>
                        <a:rPr lang="en-US" sz="1100" u="none" strike="noStrike" noProof="0" dirty="0">
                          <a:effectLst/>
                        </a:rPr>
                        <a:t>- PC selected if contains ALMM costs and procurements, </a:t>
                      </a:r>
                      <a:br>
                        <a:rPr lang="en-US" sz="1100" u="none" strike="noStrike" noProof="0" dirty="0">
                          <a:effectLst/>
                        </a:rPr>
                      </a:br>
                      <a:r>
                        <a:rPr lang="en-US" sz="1100" u="none" strike="noStrike" noProof="0" dirty="0">
                          <a:effectLst/>
                        </a:rPr>
                        <a:t>Standard risk factors (score 1-3):</a:t>
                      </a:r>
                      <a:br>
                        <a:rPr lang="en-US" sz="1100" u="none" strike="noStrike" noProof="0" dirty="0">
                          <a:effectLst/>
                        </a:rPr>
                      </a:br>
                      <a:r>
                        <a:rPr lang="en-US" sz="1100" u="none" strike="noStrike" noProof="0" dirty="0">
                          <a:effectLst/>
                        </a:rPr>
                        <a:t>- Value</a:t>
                      </a:r>
                      <a:br>
                        <a:rPr lang="en-US" sz="1100" u="none" strike="noStrike" noProof="0" dirty="0">
                          <a:effectLst/>
                        </a:rPr>
                      </a:br>
                      <a:r>
                        <a:rPr lang="en-US" sz="1100" u="none" strike="noStrike" noProof="0" dirty="0">
                          <a:effectLst/>
                        </a:rPr>
                        <a:t>- Employment duration</a:t>
                      </a:r>
                      <a:br>
                        <a:rPr lang="en-US" sz="1100" u="none" strike="noStrike" noProof="0" dirty="0">
                          <a:effectLst/>
                        </a:rPr>
                      </a:br>
                      <a:r>
                        <a:rPr lang="en-US" sz="1100" u="none" strike="noStrike" noProof="0" dirty="0">
                          <a:effectLst/>
                        </a:rPr>
                        <a:t>- Partnership</a:t>
                      </a:r>
                      <a:br>
                        <a:rPr lang="en-US" sz="1100" u="none" strike="noStrike" noProof="0" dirty="0">
                          <a:effectLst/>
                        </a:rPr>
                      </a:br>
                      <a:r>
                        <a:rPr lang="en-US" sz="1100" u="none" strike="noStrike" noProof="0" dirty="0">
                          <a:effectLst/>
                        </a:rPr>
                        <a:t>- Rejection of previous application for ALMM</a:t>
                      </a:r>
                      <a:br>
                        <a:rPr lang="en-US" sz="1100" u="none" strike="noStrike" noProof="0" dirty="0">
                          <a:effectLst/>
                        </a:rPr>
                      </a:br>
                      <a:r>
                        <a:rPr lang="en-US" sz="1100" u="none" strike="noStrike" noProof="0" dirty="0">
                          <a:effectLst/>
                        </a:rPr>
                        <a:t>- Recoveries after CES-Beneficiary check</a:t>
                      </a:r>
                      <a:br>
                        <a:rPr lang="en-US" sz="1100" u="none" strike="noStrike" noProof="0" dirty="0">
                          <a:effectLst/>
                        </a:rPr>
                      </a:br>
                      <a:r>
                        <a:rPr lang="en-US" sz="1100" u="none" strike="noStrike" noProof="0" dirty="0">
                          <a:effectLst/>
                        </a:rPr>
                        <a:t>- Type of entity</a:t>
                      </a:r>
                      <a:endParaRPr lang="en-US" sz="1100" b="0" i="0" u="none" strike="noStrike" noProof="0" dirty="0">
                        <a:solidFill>
                          <a:srgbClr val="000000"/>
                        </a:solidFill>
                        <a:effectLst/>
                        <a:latin typeface="Calibri" panose="020F0502020204030204" pitchFamily="34" charset="0"/>
                      </a:endParaRPr>
                    </a:p>
                  </a:txBody>
                  <a:tcPr marL="3542" marR="3542" marT="3542" marB="0" anchor="b">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l" fontAlgn="ctr"/>
                      <a:r>
                        <a:rPr lang="en-US" sz="1100" u="none" strike="noStrike" noProof="0" dirty="0">
                          <a:effectLst/>
                        </a:rPr>
                        <a:t>ALMM</a:t>
                      </a:r>
                      <a:br>
                        <a:rPr lang="en-US" sz="1100" u="none" strike="noStrike" noProof="0" dirty="0">
                          <a:effectLst/>
                        </a:rPr>
                      </a:br>
                      <a:r>
                        <a:rPr lang="en-US" sz="1100" u="none" strike="noStrike" noProof="0" dirty="0">
                          <a:effectLst/>
                        </a:rPr>
                        <a:t>If only horizontal costs are included (e.g. project management) then PC is not selected</a:t>
                      </a:r>
                      <a:br>
                        <a:rPr lang="en-US" sz="1100" u="none" strike="noStrike" noProof="0" dirty="0">
                          <a:effectLst/>
                        </a:rPr>
                      </a:br>
                      <a:r>
                        <a:rPr lang="en-US" sz="1100" u="none" strike="noStrike" noProof="0" dirty="0">
                          <a:effectLst/>
                        </a:rPr>
                        <a:t>Minimum 10% of all PC verified</a:t>
                      </a:r>
                      <a:endParaRPr lang="en-US" sz="1100" b="0" i="0" u="none" strike="noStrike" noProof="0"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vMerge="1">
                  <a:txBody>
                    <a:bodyPr/>
                    <a:lstStyle/>
                    <a:p>
                      <a:endParaRPr lang="en-GB"/>
                    </a:p>
                  </a:txBody>
                  <a:tcPr/>
                </a:tc>
                <a:extLst>
                  <a:ext uri="{0D108BD9-81ED-4DB2-BD59-A6C34878D82A}">
                    <a16:rowId xmlns:a16="http://schemas.microsoft.com/office/drawing/2014/main" val="826855072"/>
                  </a:ext>
                </a:extLst>
              </a:tr>
              <a:tr h="1665469">
                <a:tc vMerge="1">
                  <a:txBody>
                    <a:bodyPr/>
                    <a:lstStyle/>
                    <a:p>
                      <a:endParaRPr lang="en-GB"/>
                    </a:p>
                  </a:txBody>
                  <a:tcPr/>
                </a:tc>
                <a:tc vMerge="1">
                  <a:txBody>
                    <a:bodyPr/>
                    <a:lstStyle/>
                    <a:p>
                      <a:endParaRPr lang="en-GB"/>
                    </a:p>
                  </a:txBody>
                  <a:tcPr/>
                </a:tc>
                <a:tc>
                  <a:txBody>
                    <a:bodyPr/>
                    <a:lstStyle/>
                    <a:p>
                      <a:pPr algn="ctr" fontAlgn="b"/>
                      <a:r>
                        <a:rPr lang="en-US" sz="1100" u="none" strike="noStrike" noProof="0" dirty="0">
                          <a:effectLst/>
                        </a:rPr>
                        <a:t>Wish projects </a:t>
                      </a:r>
                      <a:br>
                        <a:rPr lang="en-US" sz="1100" u="none" strike="noStrike" noProof="0" dirty="0">
                          <a:effectLst/>
                        </a:rPr>
                      </a:br>
                      <a:r>
                        <a:rPr lang="en-US" sz="1100" u="none" strike="noStrike" noProof="0" dirty="0">
                          <a:effectLst/>
                        </a:rPr>
                        <a:t>Risk based + random</a:t>
                      </a:r>
                      <a:endParaRPr lang="en-US" sz="1100" b="0" i="0" u="none" strike="noStrike" noProof="0"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vMerge="1">
                  <a:txBody>
                    <a:bodyPr/>
                    <a:lstStyle/>
                    <a:p>
                      <a:endParaRPr lang="en-GB"/>
                    </a:p>
                  </a:txBody>
                  <a:tcPr/>
                </a:tc>
                <a:tc vMerge="1">
                  <a:txBody>
                    <a:bodyPr/>
                    <a:lstStyle/>
                    <a:p>
                      <a:endParaRPr lang="en-GB"/>
                    </a:p>
                  </a:txBody>
                  <a:tcPr/>
                </a:tc>
                <a:tc>
                  <a:txBody>
                    <a:bodyPr/>
                    <a:lstStyle/>
                    <a:p>
                      <a:pPr algn="l" fontAlgn="b"/>
                      <a:r>
                        <a:rPr lang="en-US" sz="1100" u="none" strike="noStrike" noProof="0" dirty="0">
                          <a:effectLst/>
                        </a:rPr>
                        <a:t>Wish (tailored to SCOs)</a:t>
                      </a:r>
                      <a:br>
                        <a:rPr lang="en-US" sz="1100" u="none" strike="noStrike" noProof="0" dirty="0">
                          <a:effectLst/>
                        </a:rPr>
                      </a:br>
                      <a:r>
                        <a:rPr lang="en-US" sz="1100" u="none" strike="noStrike" noProof="0" dirty="0">
                          <a:effectLst/>
                        </a:rPr>
                        <a:t>Super risk factors: </a:t>
                      </a:r>
                      <a:br>
                        <a:rPr lang="en-US" sz="1100" u="none" strike="noStrike" noProof="0" dirty="0">
                          <a:effectLst/>
                        </a:rPr>
                      </a:br>
                      <a:r>
                        <a:rPr lang="en-US" sz="1100" u="none" strike="noStrike" noProof="0" dirty="0">
                          <a:effectLst/>
                        </a:rPr>
                        <a:t>- 1st and final PC, PC subsequent to PC with ineligible costs, next PCs reviewed if previous PC considered as high risk by PM during review</a:t>
                      </a:r>
                      <a:br>
                        <a:rPr lang="en-US" sz="1100" u="none" strike="noStrike" noProof="0" dirty="0">
                          <a:effectLst/>
                        </a:rPr>
                      </a:br>
                      <a:r>
                        <a:rPr lang="en-US" sz="1100" u="none" strike="noStrike" noProof="0" dirty="0">
                          <a:effectLst/>
                        </a:rPr>
                        <a:t>Standard risk factors for other PCs (score 1-3): </a:t>
                      </a:r>
                      <a:br>
                        <a:rPr lang="en-US" sz="1100" u="none" strike="noStrike" noProof="0" dirty="0">
                          <a:effectLst/>
                        </a:rPr>
                      </a:br>
                      <a:r>
                        <a:rPr lang="en-US" sz="1100" u="none" strike="noStrike" noProof="0" dirty="0">
                          <a:effectLst/>
                        </a:rPr>
                        <a:t>- Previous experience</a:t>
                      </a:r>
                      <a:br>
                        <a:rPr lang="en-US" sz="1100" u="none" strike="noStrike" noProof="0" dirty="0">
                          <a:effectLst/>
                        </a:rPr>
                      </a:br>
                      <a:r>
                        <a:rPr lang="en-US" sz="1100" u="none" strike="noStrike" noProof="0" dirty="0">
                          <a:effectLst/>
                        </a:rPr>
                        <a:t>- Indicator realization</a:t>
                      </a:r>
                      <a:br>
                        <a:rPr lang="en-US" sz="1100" u="none" strike="noStrike" noProof="0" dirty="0">
                          <a:effectLst/>
                        </a:rPr>
                      </a:br>
                      <a:r>
                        <a:rPr lang="en-US" sz="1100" u="none" strike="noStrike" noProof="0" dirty="0">
                          <a:effectLst/>
                        </a:rPr>
                        <a:t>- Employed service providers</a:t>
                      </a:r>
                      <a:br>
                        <a:rPr lang="en-US" sz="1100" u="none" strike="noStrike" noProof="0" dirty="0">
                          <a:effectLst/>
                        </a:rPr>
                      </a:br>
                      <a:r>
                        <a:rPr lang="en-US" sz="1100" u="none" strike="noStrike" noProof="0" dirty="0">
                          <a:effectLst/>
                        </a:rPr>
                        <a:t>- No. of service providers</a:t>
                      </a:r>
                      <a:endParaRPr lang="en-US" sz="1100" b="0" i="0" u="none" strike="noStrike" noProof="0" dirty="0">
                        <a:solidFill>
                          <a:srgbClr val="000000"/>
                        </a:solidFill>
                        <a:effectLst/>
                        <a:latin typeface="Calibri" panose="020F0502020204030204" pitchFamily="34" charset="0"/>
                      </a:endParaRPr>
                    </a:p>
                  </a:txBody>
                  <a:tcPr marL="3542" marR="3542" marT="3542" marB="0" anchor="b">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l" fontAlgn="ctr"/>
                      <a:r>
                        <a:rPr lang="en-US" sz="1100" u="none" strike="noStrike" noProof="0" dirty="0">
                          <a:effectLst/>
                        </a:rPr>
                        <a:t>Wish </a:t>
                      </a:r>
                      <a:br>
                        <a:rPr lang="en-US" sz="1100" u="none" strike="noStrike" noProof="0" dirty="0">
                          <a:effectLst/>
                        </a:rPr>
                      </a:br>
                      <a:r>
                        <a:rPr lang="en-US" sz="1100" u="none" strike="noStrike" noProof="0" dirty="0">
                          <a:effectLst/>
                        </a:rPr>
                        <a:t>Within 1st PC specific elements: all work contracts, double financing, sampling of target group and other elements</a:t>
                      </a:r>
                      <a:br>
                        <a:rPr lang="en-US" sz="1100" u="none" strike="noStrike" noProof="0" dirty="0">
                          <a:effectLst/>
                        </a:rPr>
                      </a:br>
                      <a:r>
                        <a:rPr lang="en-US" sz="1100" u="none" strike="noStrike" noProof="0" dirty="0">
                          <a:effectLst/>
                        </a:rPr>
                        <a:t>Final PC – verification of indicators (unit costs related to indicators/target group)</a:t>
                      </a:r>
                      <a:br>
                        <a:rPr lang="en-US" sz="1100" u="none" strike="noStrike" noProof="0" dirty="0">
                          <a:effectLst/>
                        </a:rPr>
                      </a:br>
                      <a:r>
                        <a:rPr lang="en-US" sz="1100" u="none" strike="noStrike" noProof="0" dirty="0">
                          <a:effectLst/>
                        </a:rPr>
                        <a:t>Minimum 10% of all PCs verified</a:t>
                      </a:r>
                      <a:endParaRPr lang="en-US" sz="1100" b="0" i="0" u="none" strike="noStrike" noProof="0"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vMerge="1">
                  <a:txBody>
                    <a:bodyPr/>
                    <a:lstStyle/>
                    <a:p>
                      <a:endParaRPr lang="en-GB"/>
                    </a:p>
                  </a:txBody>
                  <a:tcPr/>
                </a:tc>
                <a:extLst>
                  <a:ext uri="{0D108BD9-81ED-4DB2-BD59-A6C34878D82A}">
                    <a16:rowId xmlns:a16="http://schemas.microsoft.com/office/drawing/2014/main" val="1436684340"/>
                  </a:ext>
                </a:extLst>
              </a:tr>
            </a:tbl>
          </a:graphicData>
        </a:graphic>
      </p:graphicFrame>
    </p:spTree>
    <p:extLst>
      <p:ext uri="{BB962C8B-B14F-4D97-AF65-F5344CB8AC3E}">
        <p14:creationId xmlns:p14="http://schemas.microsoft.com/office/powerpoint/2010/main" val="13812361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GB"/>
          </a:p>
        </p:txBody>
      </p:sp>
      <p:graphicFrame>
        <p:nvGraphicFramePr>
          <p:cNvPr id="4" name="Table 3"/>
          <p:cNvGraphicFramePr>
            <a:graphicFrameLocks noGrp="1"/>
          </p:cNvGraphicFramePr>
          <p:nvPr>
            <p:extLst>
              <p:ext uri="{D42A27DB-BD31-4B8C-83A1-F6EECF244321}">
                <p14:modId xmlns:p14="http://schemas.microsoft.com/office/powerpoint/2010/main" val="3240749906"/>
              </p:ext>
            </p:extLst>
          </p:nvPr>
        </p:nvGraphicFramePr>
        <p:xfrm>
          <a:off x="228599" y="137603"/>
          <a:ext cx="11744326" cy="6559212"/>
        </p:xfrm>
        <a:graphic>
          <a:graphicData uri="http://schemas.openxmlformats.org/drawingml/2006/table">
            <a:tbl>
              <a:tblPr>
                <a:tableStyleId>{793D81CF-94F2-401A-BA57-92F5A7B2D0C5}</a:tableStyleId>
              </a:tblPr>
              <a:tblGrid>
                <a:gridCol w="561976">
                  <a:extLst>
                    <a:ext uri="{9D8B030D-6E8A-4147-A177-3AD203B41FA5}">
                      <a16:colId xmlns:a16="http://schemas.microsoft.com/office/drawing/2014/main" val="3669649604"/>
                    </a:ext>
                  </a:extLst>
                </a:gridCol>
                <a:gridCol w="466725">
                  <a:extLst>
                    <a:ext uri="{9D8B030D-6E8A-4147-A177-3AD203B41FA5}">
                      <a16:colId xmlns:a16="http://schemas.microsoft.com/office/drawing/2014/main" val="1009671951"/>
                    </a:ext>
                  </a:extLst>
                </a:gridCol>
                <a:gridCol w="685407">
                  <a:extLst>
                    <a:ext uri="{9D8B030D-6E8A-4147-A177-3AD203B41FA5}">
                      <a16:colId xmlns:a16="http://schemas.microsoft.com/office/drawing/2014/main" val="3183043025"/>
                    </a:ext>
                  </a:extLst>
                </a:gridCol>
                <a:gridCol w="958032">
                  <a:extLst>
                    <a:ext uri="{9D8B030D-6E8A-4147-A177-3AD203B41FA5}">
                      <a16:colId xmlns:a16="http://schemas.microsoft.com/office/drawing/2014/main" val="2127042642"/>
                    </a:ext>
                  </a:extLst>
                </a:gridCol>
                <a:gridCol w="740746">
                  <a:extLst>
                    <a:ext uri="{9D8B030D-6E8A-4147-A177-3AD203B41FA5}">
                      <a16:colId xmlns:a16="http://schemas.microsoft.com/office/drawing/2014/main" val="603593789"/>
                    </a:ext>
                  </a:extLst>
                </a:gridCol>
                <a:gridCol w="3170393">
                  <a:extLst>
                    <a:ext uri="{9D8B030D-6E8A-4147-A177-3AD203B41FA5}">
                      <a16:colId xmlns:a16="http://schemas.microsoft.com/office/drawing/2014/main" val="4127513090"/>
                    </a:ext>
                  </a:extLst>
                </a:gridCol>
                <a:gridCol w="2054336">
                  <a:extLst>
                    <a:ext uri="{9D8B030D-6E8A-4147-A177-3AD203B41FA5}">
                      <a16:colId xmlns:a16="http://schemas.microsoft.com/office/drawing/2014/main" val="443298951"/>
                    </a:ext>
                  </a:extLst>
                </a:gridCol>
                <a:gridCol w="3106711">
                  <a:extLst>
                    <a:ext uri="{9D8B030D-6E8A-4147-A177-3AD203B41FA5}">
                      <a16:colId xmlns:a16="http://schemas.microsoft.com/office/drawing/2014/main" val="1675889858"/>
                    </a:ext>
                  </a:extLst>
                </a:gridCol>
              </a:tblGrid>
              <a:tr h="90017">
                <a:tc rowSpan="2">
                  <a:txBody>
                    <a:bodyPr/>
                    <a:lstStyle/>
                    <a:p>
                      <a:pPr algn="ctr" rtl="0" fontAlgn="ctr"/>
                      <a:r>
                        <a:rPr lang="en-GB" sz="1100" u="none" strike="noStrike" dirty="0">
                          <a:solidFill>
                            <a:schemeClr val="bg1"/>
                          </a:solidFill>
                          <a:effectLst/>
                        </a:rPr>
                        <a:t>Body</a:t>
                      </a:r>
                      <a:endParaRPr lang="en-GB" sz="1100" b="1" i="0" u="none" strike="noStrike" dirty="0">
                        <a:solidFill>
                          <a:schemeClr val="bg1"/>
                        </a:solidFill>
                        <a:effectLst/>
                        <a:latin typeface="Roboto"/>
                      </a:endParaRPr>
                    </a:p>
                  </a:txBody>
                  <a:tcPr marL="3542" marR="3542" marT="3542" marB="0" anchor="ctr">
                    <a:lnR w="3175" cap="flat" cmpd="sng" algn="ctr">
                      <a:solidFill>
                        <a:schemeClr val="tx1"/>
                      </a:solidFill>
                      <a:prstDash val="sysDot"/>
                      <a:round/>
                      <a:headEnd type="none" w="med" len="med"/>
                      <a:tailEnd type="none" w="med" len="med"/>
                    </a:lnR>
                    <a:solidFill>
                      <a:srgbClr val="176490"/>
                    </a:solidFill>
                  </a:tcPr>
                </a:tc>
                <a:tc rowSpan="2">
                  <a:txBody>
                    <a:bodyPr/>
                    <a:lstStyle/>
                    <a:p>
                      <a:pPr algn="ctr" rtl="0" fontAlgn="ctr"/>
                      <a:r>
                        <a:rPr lang="en-GB" sz="1100" u="none" strike="noStrike" dirty="0">
                          <a:solidFill>
                            <a:schemeClr val="bg1"/>
                          </a:solidFill>
                          <a:effectLst/>
                        </a:rPr>
                        <a:t>Level</a:t>
                      </a:r>
                      <a:endParaRPr lang="en-GB" sz="1100" b="1" i="0" u="none" strike="noStrike" dirty="0">
                        <a:solidFill>
                          <a:schemeClr val="bg1"/>
                        </a:solidFill>
                        <a:effectLst/>
                        <a:latin typeface="Roboto"/>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solidFill>
                      <a:srgbClr val="176490"/>
                    </a:solidFill>
                  </a:tcPr>
                </a:tc>
                <a:tc rowSpan="2">
                  <a:txBody>
                    <a:bodyPr/>
                    <a:lstStyle/>
                    <a:p>
                      <a:pPr algn="ctr" rtl="0" fontAlgn="ctr"/>
                      <a:r>
                        <a:rPr lang="en-GB" sz="1100" u="none" strike="noStrike" dirty="0">
                          <a:solidFill>
                            <a:schemeClr val="bg1"/>
                          </a:solidFill>
                          <a:effectLst/>
                        </a:rPr>
                        <a:t>Current verification model</a:t>
                      </a:r>
                      <a:endParaRPr lang="en-GB" sz="1100" b="1" i="0" u="none" strike="noStrike" dirty="0">
                        <a:solidFill>
                          <a:schemeClr val="bg1"/>
                        </a:solidFill>
                        <a:effectLst/>
                        <a:latin typeface="Roboto"/>
                      </a:endParaRPr>
                    </a:p>
                  </a:txBody>
                  <a:tcPr marL="3542" marR="3542" marT="3542" marB="0" anchor="ctr">
                    <a:lnL w="3175" cap="flat" cmpd="sng" algn="ctr">
                      <a:solidFill>
                        <a:schemeClr val="tx1"/>
                      </a:solidFill>
                      <a:prstDash val="sysDot"/>
                      <a:round/>
                      <a:headEnd type="none" w="med" len="med"/>
                      <a:tailEnd type="none" w="med" len="med"/>
                    </a:lnL>
                    <a:solidFill>
                      <a:srgbClr val="176490"/>
                    </a:solidFill>
                  </a:tcPr>
                </a:tc>
                <a:tc gridSpan="5">
                  <a:txBody>
                    <a:bodyPr/>
                    <a:lstStyle/>
                    <a:p>
                      <a:pPr algn="ctr" rtl="0" fontAlgn="ctr"/>
                      <a:r>
                        <a:rPr lang="en-GB" sz="1100" u="none" strike="noStrike">
                          <a:solidFill>
                            <a:schemeClr val="bg1"/>
                          </a:solidFill>
                          <a:effectLst/>
                        </a:rPr>
                        <a:t>New methodology</a:t>
                      </a:r>
                      <a:endParaRPr lang="en-GB" sz="1100" b="1" i="0" u="none" strike="noStrike">
                        <a:solidFill>
                          <a:schemeClr val="bg1"/>
                        </a:solidFill>
                        <a:effectLst/>
                        <a:latin typeface="Roboto"/>
                      </a:endParaRPr>
                    </a:p>
                  </a:txBody>
                  <a:tcPr marL="3542" marR="3542" marT="3542" marB="0" anchor="ctr">
                    <a:solidFill>
                      <a:srgbClr val="176490"/>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267273572"/>
                  </a:ext>
                </a:extLst>
              </a:tr>
              <a:tr h="144028">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rtl="0" fontAlgn="ctr"/>
                      <a:r>
                        <a:rPr lang="en-GB" sz="1100" u="none" strike="noStrike" dirty="0">
                          <a:solidFill>
                            <a:schemeClr val="bg1"/>
                          </a:solidFill>
                          <a:effectLst/>
                        </a:rPr>
                        <a:t># RBMV Methodologies</a:t>
                      </a:r>
                      <a:endParaRPr lang="en-GB" sz="1100" b="1" i="0" u="none" strike="noStrike" dirty="0">
                        <a:solidFill>
                          <a:schemeClr val="bg1"/>
                        </a:solidFill>
                        <a:effectLst/>
                        <a:latin typeface="Roboto"/>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solidFill>
                      <a:srgbClr val="176490"/>
                    </a:solidFill>
                  </a:tcPr>
                </a:tc>
                <a:tc>
                  <a:txBody>
                    <a:bodyPr/>
                    <a:lstStyle/>
                    <a:p>
                      <a:pPr algn="ctr" rtl="0" fontAlgn="ctr"/>
                      <a:r>
                        <a:rPr lang="en-GB" sz="1100" u="none" strike="noStrike" dirty="0">
                          <a:solidFill>
                            <a:schemeClr val="bg1"/>
                          </a:solidFill>
                          <a:effectLst/>
                        </a:rPr>
                        <a:t>Timing of </a:t>
                      </a:r>
                      <a:r>
                        <a:rPr lang="hr-HR" sz="1100" u="none" strike="noStrike" dirty="0">
                          <a:solidFill>
                            <a:schemeClr val="bg1"/>
                          </a:solidFill>
                          <a:effectLst/>
                        </a:rPr>
                        <a:t>RA</a:t>
                      </a:r>
                      <a:endParaRPr lang="en-GB" sz="1100" b="1" i="0" u="none" strike="noStrike" dirty="0">
                        <a:solidFill>
                          <a:schemeClr val="bg1"/>
                        </a:solidFill>
                        <a:effectLst/>
                        <a:latin typeface="Roboto"/>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solidFill>
                      <a:srgbClr val="176490"/>
                    </a:solidFill>
                  </a:tcPr>
                </a:tc>
                <a:tc>
                  <a:txBody>
                    <a:bodyPr/>
                    <a:lstStyle/>
                    <a:p>
                      <a:pPr algn="l" rtl="0" fontAlgn="ctr"/>
                      <a:r>
                        <a:rPr lang="en-GB" sz="1100" u="none" strike="noStrike" dirty="0">
                          <a:solidFill>
                            <a:schemeClr val="bg1"/>
                          </a:solidFill>
                          <a:effectLst/>
                        </a:rPr>
                        <a:t>Risk factors</a:t>
                      </a:r>
                      <a:endParaRPr lang="en-GB" sz="1100" b="1" i="0" u="none" strike="noStrike" dirty="0">
                        <a:solidFill>
                          <a:schemeClr val="bg1"/>
                        </a:solidFill>
                        <a:effectLst/>
                        <a:latin typeface="Roboto"/>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solidFill>
                      <a:srgbClr val="176490"/>
                    </a:solidFill>
                  </a:tcPr>
                </a:tc>
                <a:tc>
                  <a:txBody>
                    <a:bodyPr/>
                    <a:lstStyle/>
                    <a:p>
                      <a:pPr algn="l" rtl="0" fontAlgn="ctr"/>
                      <a:r>
                        <a:rPr lang="en-GB" sz="1100" u="none" strike="noStrike" dirty="0">
                          <a:solidFill>
                            <a:schemeClr val="bg1"/>
                          </a:solidFill>
                          <a:effectLst/>
                        </a:rPr>
                        <a:t>Additional elements of methodology</a:t>
                      </a:r>
                      <a:endParaRPr lang="en-GB" sz="1100" b="1" i="0" u="none" strike="noStrike" dirty="0">
                        <a:solidFill>
                          <a:schemeClr val="bg1"/>
                        </a:solidFill>
                        <a:effectLst/>
                        <a:latin typeface="Roboto"/>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solidFill>
                      <a:srgbClr val="176490"/>
                    </a:solidFill>
                  </a:tcPr>
                </a:tc>
                <a:tc>
                  <a:txBody>
                    <a:bodyPr/>
                    <a:lstStyle/>
                    <a:p>
                      <a:pPr algn="l" rtl="0" fontAlgn="ctr"/>
                      <a:r>
                        <a:rPr lang="en-GB" sz="1100" u="none" strike="noStrike" dirty="0">
                          <a:solidFill>
                            <a:schemeClr val="bg1"/>
                          </a:solidFill>
                          <a:effectLst/>
                        </a:rPr>
                        <a:t>Effect</a:t>
                      </a:r>
                      <a:r>
                        <a:rPr lang="hr-HR" sz="1100" u="none" strike="noStrike" dirty="0">
                          <a:solidFill>
                            <a:schemeClr val="bg1"/>
                          </a:solidFill>
                          <a:effectLst/>
                        </a:rPr>
                        <a:t>s</a:t>
                      </a:r>
                      <a:r>
                        <a:rPr lang="en-GB" sz="1100" u="none" strike="noStrike" dirty="0">
                          <a:solidFill>
                            <a:schemeClr val="bg1"/>
                          </a:solidFill>
                          <a:effectLst/>
                        </a:rPr>
                        <a:t> of new approach</a:t>
                      </a:r>
                      <a:endParaRPr lang="en-GB" sz="1100" b="1" i="0" u="none" strike="noStrike" dirty="0">
                        <a:solidFill>
                          <a:schemeClr val="bg1"/>
                        </a:solidFill>
                        <a:effectLst/>
                        <a:latin typeface="Roboto"/>
                      </a:endParaRPr>
                    </a:p>
                  </a:txBody>
                  <a:tcPr marL="3542" marR="3542" marT="3542" marB="0" anchor="ctr">
                    <a:lnL w="3175" cap="flat" cmpd="sng" algn="ctr">
                      <a:solidFill>
                        <a:schemeClr val="tx1"/>
                      </a:solidFill>
                      <a:prstDash val="sysDot"/>
                      <a:round/>
                      <a:headEnd type="none" w="med" len="med"/>
                      <a:tailEnd type="none" w="med" len="med"/>
                    </a:lnL>
                    <a:solidFill>
                      <a:srgbClr val="176490"/>
                    </a:solidFill>
                  </a:tcPr>
                </a:tc>
                <a:extLst>
                  <a:ext uri="{0D108BD9-81ED-4DB2-BD59-A6C34878D82A}">
                    <a16:rowId xmlns:a16="http://schemas.microsoft.com/office/drawing/2014/main" val="2760215306"/>
                  </a:ext>
                </a:extLst>
              </a:tr>
              <a:tr h="782251">
                <a:tc>
                  <a:txBody>
                    <a:bodyPr/>
                    <a:lstStyle/>
                    <a:p>
                      <a:pPr algn="ctr" fontAlgn="b"/>
                      <a:r>
                        <a:rPr lang="hr-HR" sz="1100" u="none" strike="noStrike" dirty="0">
                          <a:effectLst/>
                        </a:rPr>
                        <a:t>IB </a:t>
                      </a:r>
                    </a:p>
                    <a:p>
                      <a:pPr algn="ctr" fontAlgn="b"/>
                      <a:r>
                        <a:rPr lang="hr-HR" sz="1100" u="none" strike="noStrike" dirty="0">
                          <a:effectLst/>
                        </a:rPr>
                        <a:t>#2</a:t>
                      </a:r>
                      <a:endParaRPr lang="en-GB" sz="1100" b="0" i="0" u="none" strike="noStrike" dirty="0">
                        <a:solidFill>
                          <a:srgbClr val="000000"/>
                        </a:solidFill>
                        <a:effectLst/>
                        <a:latin typeface="Calibri" panose="020F0502020204030204" pitchFamily="34" charset="0"/>
                      </a:endParaRPr>
                    </a:p>
                  </a:txBody>
                  <a:tcPr marL="3542" marR="3542" marT="3542" marB="0" anchor="ctr">
                    <a:lnR w="3175" cap="flat" cmpd="sng" algn="ctr">
                      <a:solidFill>
                        <a:schemeClr val="tx1"/>
                      </a:solidFill>
                      <a:prstDash val="sysDot"/>
                      <a:round/>
                      <a:headEnd type="none" w="med" len="med"/>
                      <a:tailEnd type="none" w="med" len="med"/>
                    </a:lnR>
                  </a:tcPr>
                </a:tc>
                <a:tc>
                  <a:txBody>
                    <a:bodyPr/>
                    <a:lstStyle/>
                    <a:p>
                      <a:pPr algn="ctr" fontAlgn="b"/>
                      <a:r>
                        <a:rPr lang="en-GB" sz="1100" u="none" strike="noStrike" dirty="0">
                          <a:effectLst/>
                        </a:rPr>
                        <a:t>PC</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ctr" fontAlgn="b"/>
                      <a:r>
                        <a:rPr lang="en-GB" sz="1100" u="none" strike="noStrike" dirty="0">
                          <a:effectLst/>
                        </a:rPr>
                        <a:t>100%</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ctr" fontAlgn="b"/>
                      <a:r>
                        <a:rPr lang="en-GB" sz="1100" u="none" strike="noStrike" dirty="0">
                          <a:effectLst/>
                        </a:rPr>
                        <a:t>1</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ctr" fontAlgn="b"/>
                      <a:r>
                        <a:rPr lang="en-GB" sz="1100" u="none" strike="noStrike" dirty="0">
                          <a:effectLst/>
                        </a:rPr>
                        <a:t>Upon received</a:t>
                      </a:r>
                      <a:r>
                        <a:rPr lang="hr-HR" sz="1100" u="none" strike="noStrike" dirty="0">
                          <a:effectLst/>
                        </a:rPr>
                        <a:t> PC</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l" fontAlgn="b"/>
                      <a:r>
                        <a:rPr lang="en-GB" sz="1100" u="none" strike="noStrike" dirty="0">
                          <a:effectLst/>
                        </a:rPr>
                        <a:t>- %PC vs Project</a:t>
                      </a:r>
                      <a:br>
                        <a:rPr lang="en-GB" sz="1100" u="none" strike="noStrike" dirty="0">
                          <a:effectLst/>
                        </a:rPr>
                      </a:br>
                      <a:r>
                        <a:rPr lang="en-GB" sz="1100" u="none" strike="noStrike" dirty="0">
                          <a:effectLst/>
                        </a:rPr>
                        <a:t>- Procurements</a:t>
                      </a:r>
                      <a:br>
                        <a:rPr lang="en-GB" sz="1100" u="none" strike="noStrike" dirty="0">
                          <a:effectLst/>
                        </a:rPr>
                      </a:br>
                      <a:r>
                        <a:rPr lang="en-GB" sz="1100" u="none" strike="noStrike" dirty="0">
                          <a:effectLst/>
                        </a:rPr>
                        <a:t>- Previous PC assessment</a:t>
                      </a:r>
                      <a:br>
                        <a:rPr lang="en-GB" sz="1100" u="none" strike="noStrike" dirty="0">
                          <a:effectLst/>
                        </a:rPr>
                      </a:br>
                      <a:r>
                        <a:rPr lang="en-GB" sz="1100" u="none" strike="noStrike" dirty="0">
                          <a:effectLst/>
                        </a:rPr>
                        <a:t>- Indicator contribution</a:t>
                      </a:r>
                      <a:br>
                        <a:rPr lang="en-GB" sz="1100" u="none" strike="noStrike" dirty="0">
                          <a:effectLst/>
                        </a:rPr>
                      </a:br>
                      <a:r>
                        <a:rPr lang="en-GB" sz="1100" u="none" strike="noStrike" dirty="0">
                          <a:effectLst/>
                        </a:rPr>
                        <a:t>- Previous experience with Beneficiary (only for 1st PC)</a:t>
                      </a:r>
                      <a:br>
                        <a:rPr lang="en-GB" sz="1100" u="none" strike="noStrike" dirty="0">
                          <a:effectLst/>
                        </a:rPr>
                      </a:br>
                      <a:r>
                        <a:rPr lang="en-GB" sz="1100" u="none" strike="noStrike" dirty="0">
                          <a:effectLst/>
                        </a:rPr>
                        <a:t>- Retroactivity of project</a:t>
                      </a:r>
                      <a:br>
                        <a:rPr lang="en-GB" sz="1100" u="none" strike="noStrike" dirty="0">
                          <a:effectLst/>
                        </a:rPr>
                      </a:br>
                      <a:r>
                        <a:rPr lang="en-GB" sz="1100" u="none" strike="noStrike" dirty="0">
                          <a:effectLst/>
                        </a:rPr>
                        <a:t>- Types of costs included</a:t>
                      </a:r>
                      <a:br>
                        <a:rPr lang="en-GB" sz="1100" u="none" strike="noStrike" dirty="0">
                          <a:effectLst/>
                        </a:rPr>
                      </a:br>
                      <a:r>
                        <a:rPr lang="en-GB" sz="1100" u="none" strike="noStrike" dirty="0">
                          <a:effectLst/>
                        </a:rPr>
                        <a:t>- Clearing of advance payment</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l" fontAlgn="b"/>
                      <a:r>
                        <a:rPr lang="en-GB" sz="1100" u="none" strike="noStrike" dirty="0">
                          <a:effectLst/>
                        </a:rPr>
                        <a:t>OTS risk assessment separate from administrative risk assessment, no major changes to current assessment model</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l" fontAlgn="b"/>
                      <a:r>
                        <a:rPr lang="en-GB" sz="1100" u="none" strike="noStrike">
                          <a:effectLst/>
                        </a:rPr>
                        <a:t>- Main objective of RBMV: reducing no. days for PC approval  by 20% from current 65 days</a:t>
                      </a:r>
                      <a:br>
                        <a:rPr lang="en-GB" sz="1100" u="none" strike="noStrike">
                          <a:effectLst/>
                        </a:rPr>
                      </a:br>
                      <a:r>
                        <a:rPr lang="en-GB" sz="1100" u="none" strike="noStrike">
                          <a:effectLst/>
                        </a:rPr>
                        <a:t>- Risk assessment performed by Heads of units</a:t>
                      </a:r>
                      <a:br>
                        <a:rPr lang="en-GB" sz="1100" u="none" strike="noStrike">
                          <a:effectLst/>
                        </a:rPr>
                      </a:br>
                      <a:r>
                        <a:rPr lang="en-GB" sz="1100" u="none" strike="noStrike">
                          <a:effectLst/>
                        </a:rPr>
                        <a:t>- Reallocation of resources on deeper verification of procurements and implementation of projects in all aspects; more OTS visits, from currently covered 20% of projects to 30% of projects with the focus on equipments and related costs</a:t>
                      </a:r>
                      <a:endParaRPr lang="en-GB" sz="1100" b="0" i="0" u="none" strike="noStrike">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tcPr>
                </a:tc>
                <a:extLst>
                  <a:ext uri="{0D108BD9-81ED-4DB2-BD59-A6C34878D82A}">
                    <a16:rowId xmlns:a16="http://schemas.microsoft.com/office/drawing/2014/main" val="964750228"/>
                  </a:ext>
                </a:extLst>
              </a:tr>
              <a:tr h="868669">
                <a:tc>
                  <a:txBody>
                    <a:bodyPr/>
                    <a:lstStyle/>
                    <a:p>
                      <a:pPr algn="ctr" fontAlgn="b"/>
                      <a:r>
                        <a:rPr lang="hr-HR" sz="1100" u="none" strike="noStrike" dirty="0">
                          <a:effectLst/>
                        </a:rPr>
                        <a:t>IB </a:t>
                      </a:r>
                    </a:p>
                    <a:p>
                      <a:pPr algn="ctr" fontAlgn="b"/>
                      <a:r>
                        <a:rPr lang="hr-HR" sz="1100" u="none" strike="noStrike" dirty="0">
                          <a:effectLst/>
                        </a:rPr>
                        <a:t>#3</a:t>
                      </a:r>
                      <a:endParaRPr lang="en-GB" sz="1100" b="0" i="0" u="none" strike="noStrike" dirty="0">
                        <a:solidFill>
                          <a:srgbClr val="000000"/>
                        </a:solidFill>
                        <a:effectLst/>
                        <a:latin typeface="Calibri" panose="020F0502020204030204" pitchFamily="34" charset="0"/>
                      </a:endParaRPr>
                    </a:p>
                  </a:txBody>
                  <a:tcPr marL="3542" marR="3542" marT="3542" marB="0" anchor="ctr">
                    <a:lnR w="3175" cap="flat" cmpd="sng" algn="ctr">
                      <a:solidFill>
                        <a:schemeClr val="tx1"/>
                      </a:solidFill>
                      <a:prstDash val="sysDot"/>
                      <a:round/>
                      <a:headEnd type="none" w="med" len="med"/>
                      <a:tailEnd type="none" w="med" len="med"/>
                    </a:lnR>
                  </a:tcPr>
                </a:tc>
                <a:tc>
                  <a:txBody>
                    <a:bodyPr/>
                    <a:lstStyle/>
                    <a:p>
                      <a:pPr algn="ctr" fontAlgn="b"/>
                      <a:r>
                        <a:rPr lang="en-GB" sz="1100" u="none" strike="noStrike" dirty="0">
                          <a:effectLst/>
                        </a:rPr>
                        <a:t>PC</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ctr" fontAlgn="b"/>
                      <a:r>
                        <a:rPr lang="en-GB" sz="1100" u="none" strike="noStrike" dirty="0">
                          <a:effectLst/>
                        </a:rPr>
                        <a:t>100%</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ctr" fontAlgn="b"/>
                      <a:r>
                        <a:rPr lang="en-GB" sz="1100" u="none" strike="noStrike" dirty="0">
                          <a:effectLst/>
                        </a:rPr>
                        <a:t>1</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ctr" fontAlgn="b"/>
                      <a:r>
                        <a:rPr lang="en-GB" sz="1100" u="none" strike="noStrike" dirty="0">
                          <a:effectLst/>
                        </a:rPr>
                        <a:t>Upon received</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l" fontAlgn="b"/>
                      <a:r>
                        <a:rPr lang="en-GB" sz="1100" u="none" strike="noStrike" dirty="0">
                          <a:effectLst/>
                        </a:rPr>
                        <a:t>Super risk factors: </a:t>
                      </a:r>
                      <a:br>
                        <a:rPr lang="en-GB" sz="1100" u="none" strike="noStrike" dirty="0">
                          <a:effectLst/>
                        </a:rPr>
                      </a:br>
                      <a:r>
                        <a:rPr lang="en-GB" sz="1100" u="none" strike="noStrike" dirty="0">
                          <a:effectLst/>
                        </a:rPr>
                        <a:t>- 1st and final PC (in final PC only elements which may result in corrections)</a:t>
                      </a:r>
                      <a:br>
                        <a:rPr lang="en-GB" sz="1100" u="none" strike="noStrike" dirty="0">
                          <a:effectLst/>
                        </a:rPr>
                      </a:br>
                      <a:r>
                        <a:rPr lang="en-GB" sz="1100" u="none" strike="noStrike" dirty="0">
                          <a:effectLst/>
                        </a:rPr>
                        <a:t>- PCs with Procurements</a:t>
                      </a:r>
                      <a:br>
                        <a:rPr lang="en-GB" sz="1100" u="none" strike="noStrike" dirty="0">
                          <a:effectLst/>
                        </a:rPr>
                      </a:br>
                      <a:r>
                        <a:rPr lang="en-GB" sz="1100" u="none" strike="noStrike" dirty="0">
                          <a:effectLst/>
                        </a:rPr>
                        <a:t>Standard risk factors for other PCs (score 1-3): </a:t>
                      </a:r>
                      <a:br>
                        <a:rPr lang="en-GB" sz="1100" u="none" strike="noStrike" dirty="0">
                          <a:effectLst/>
                        </a:rPr>
                      </a:br>
                      <a:r>
                        <a:rPr lang="en-GB" sz="1100" u="none" strike="noStrike" dirty="0">
                          <a:effectLst/>
                        </a:rPr>
                        <a:t>- Call specifics</a:t>
                      </a:r>
                      <a:br>
                        <a:rPr lang="en-GB" sz="1100" u="none" strike="noStrike" dirty="0">
                          <a:effectLst/>
                        </a:rPr>
                      </a:br>
                      <a:r>
                        <a:rPr lang="en-GB" sz="1100" u="none" strike="noStrike" dirty="0">
                          <a:effectLst/>
                        </a:rPr>
                        <a:t>- Feedback from selection of operations (focus on eligible costs)</a:t>
                      </a:r>
                      <a:br>
                        <a:rPr lang="en-GB" sz="1100" u="none" strike="noStrike" dirty="0">
                          <a:effectLst/>
                        </a:rPr>
                      </a:br>
                      <a:r>
                        <a:rPr lang="en-GB" sz="1100" u="none" strike="noStrike" dirty="0">
                          <a:effectLst/>
                        </a:rPr>
                        <a:t>- Previous experience with Beneficiary</a:t>
                      </a:r>
                      <a:br>
                        <a:rPr lang="en-GB" sz="1100" u="none" strike="noStrike" dirty="0">
                          <a:effectLst/>
                        </a:rPr>
                      </a:br>
                      <a:r>
                        <a:rPr lang="en-GB" sz="1100" u="none" strike="noStrike" dirty="0">
                          <a:effectLst/>
                        </a:rPr>
                        <a:t>- Number of project partners</a:t>
                      </a:r>
                      <a:br>
                        <a:rPr lang="en-GB" sz="1100" u="none" strike="noStrike" dirty="0">
                          <a:effectLst/>
                        </a:rPr>
                      </a:br>
                      <a:r>
                        <a:rPr lang="en-GB" sz="1100" u="none" strike="noStrike" dirty="0">
                          <a:effectLst/>
                        </a:rPr>
                        <a:t>- Amount of PC vs Project amount</a:t>
                      </a:r>
                      <a:br>
                        <a:rPr lang="en-GB" sz="1100" u="none" strike="noStrike" dirty="0">
                          <a:effectLst/>
                        </a:rPr>
                      </a:br>
                      <a:r>
                        <a:rPr lang="en-GB" sz="1100" u="none" strike="noStrike" dirty="0">
                          <a:effectLst/>
                        </a:rPr>
                        <a:t>- Quality of approved PC (2nd PC and onwards)</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l" fontAlgn="b"/>
                      <a:r>
                        <a:rPr lang="en-GB" sz="1100" u="none" strike="noStrike" dirty="0">
                          <a:effectLst/>
                        </a:rPr>
                        <a:t>OTS</a:t>
                      </a:r>
                      <a:br>
                        <a:rPr lang="en-GB" sz="1100" u="none" strike="noStrike" dirty="0">
                          <a:effectLst/>
                        </a:rPr>
                      </a:br>
                      <a:r>
                        <a:rPr lang="en-GB" sz="1100" u="none" strike="noStrike" dirty="0">
                          <a:effectLst/>
                        </a:rPr>
                        <a:t>- OTS topping up on admin risk assessment </a:t>
                      </a:r>
                      <a:br>
                        <a:rPr lang="en-GB" sz="1100" u="none" strike="noStrike" dirty="0">
                          <a:effectLst/>
                        </a:rPr>
                      </a:br>
                      <a:r>
                        <a:rPr lang="en-GB" sz="1100" u="none" strike="noStrike" dirty="0">
                          <a:effectLst/>
                        </a:rPr>
                        <a:t>- if there were findings, procurement of equipment or </a:t>
                      </a:r>
                      <a:br>
                        <a:rPr lang="en-GB" sz="1100" u="none" strike="noStrike" dirty="0">
                          <a:effectLst/>
                        </a:rPr>
                      </a:br>
                      <a:r>
                        <a:rPr lang="en-GB" sz="1100" u="none" strike="noStrike" dirty="0">
                          <a:effectLst/>
                        </a:rPr>
                        <a:t>- third party information (AFCOS, media, other MCS bodies)</a:t>
                      </a:r>
                      <a:br>
                        <a:rPr lang="en-GB" sz="1100" u="none" strike="noStrike" dirty="0">
                          <a:effectLst/>
                        </a:rPr>
                      </a:br>
                      <a:br>
                        <a:rPr lang="en-GB" sz="1100" u="none" strike="noStrike" dirty="0">
                          <a:effectLst/>
                        </a:rPr>
                      </a:br>
                      <a:r>
                        <a:rPr lang="en-GB" sz="1100" u="none" strike="noStrike" dirty="0">
                          <a:effectLst/>
                        </a:rPr>
                        <a:t>Minimum 30% of PC on a monthly basis for admin check</a:t>
                      </a:r>
                      <a:br>
                        <a:rPr lang="en-GB" sz="1100" u="none" strike="noStrike" dirty="0">
                          <a:effectLst/>
                        </a:rPr>
                      </a:b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l" fontAlgn="b"/>
                      <a:r>
                        <a:rPr lang="en-GB" sz="1100" u="none" strike="noStrike" dirty="0">
                          <a:effectLst/>
                        </a:rPr>
                        <a:t>1st year of verification – relatively no change in workload</a:t>
                      </a:r>
                      <a:br>
                        <a:rPr lang="en-GB" sz="1100" u="none" strike="noStrike" dirty="0">
                          <a:effectLst/>
                        </a:rPr>
                      </a:br>
                      <a:r>
                        <a:rPr lang="en-GB" sz="1100" u="none" strike="noStrike" dirty="0">
                          <a:effectLst/>
                        </a:rPr>
                        <a:t>Afterwards reduction of workload 30-50% </a:t>
                      </a:r>
                      <a:br>
                        <a:rPr lang="en-GB" sz="1100" u="none" strike="noStrike" dirty="0">
                          <a:effectLst/>
                        </a:rPr>
                      </a:br>
                      <a:br>
                        <a:rPr lang="en-GB" sz="1100" u="none" strike="noStrike" dirty="0">
                          <a:effectLst/>
                        </a:rPr>
                      </a:br>
                      <a:r>
                        <a:rPr lang="en-GB" sz="1100" u="none" strike="noStrike" dirty="0">
                          <a:effectLst/>
                        </a:rPr>
                        <a:t>Reallocation of resources</a:t>
                      </a:r>
                      <a:br>
                        <a:rPr lang="en-GB" sz="1100" u="none" strike="noStrike" dirty="0">
                          <a:effectLst/>
                        </a:rPr>
                      </a:br>
                      <a:r>
                        <a:rPr lang="en-GB" sz="1100" u="none" strike="noStrike" dirty="0">
                          <a:effectLst/>
                        </a:rPr>
                        <a:t>More OTS checks</a:t>
                      </a:r>
                      <a:br>
                        <a:rPr lang="en-GB" sz="1100" u="none" strike="noStrike" dirty="0">
                          <a:effectLst/>
                        </a:rPr>
                      </a:br>
                      <a:r>
                        <a:rPr lang="en-GB" sz="1100" u="none" strike="noStrike" dirty="0">
                          <a:effectLst/>
                        </a:rPr>
                        <a:t>Support to Beneficiaries in all matters of implementation </a:t>
                      </a:r>
                      <a:br>
                        <a:rPr lang="en-GB" sz="1100" u="none" strike="noStrike" dirty="0">
                          <a:effectLst/>
                        </a:rPr>
                      </a:br>
                      <a:r>
                        <a:rPr lang="en-GB" sz="1100" u="none" strike="noStrike" dirty="0">
                          <a:effectLst/>
                        </a:rPr>
                        <a:t>Special team for performing risk assessment which will have „big picture”</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tcPr>
                </a:tc>
                <a:extLst>
                  <a:ext uri="{0D108BD9-81ED-4DB2-BD59-A6C34878D82A}">
                    <a16:rowId xmlns:a16="http://schemas.microsoft.com/office/drawing/2014/main" val="1109436308"/>
                  </a:ext>
                </a:extLst>
              </a:tr>
              <a:tr h="508599">
                <a:tc>
                  <a:txBody>
                    <a:bodyPr/>
                    <a:lstStyle/>
                    <a:p>
                      <a:pPr algn="ctr" fontAlgn="b"/>
                      <a:r>
                        <a:rPr lang="en-GB" sz="1100" u="none" strike="noStrike" dirty="0">
                          <a:effectLst/>
                        </a:rPr>
                        <a:t>AF</a:t>
                      </a:r>
                      <a:endParaRPr lang="en-GB" sz="1100" b="0" i="0" u="none" strike="noStrike" dirty="0">
                        <a:solidFill>
                          <a:srgbClr val="000000"/>
                        </a:solidFill>
                        <a:effectLst/>
                        <a:latin typeface="Calibri" panose="020F0502020204030204" pitchFamily="34" charset="0"/>
                      </a:endParaRPr>
                    </a:p>
                  </a:txBody>
                  <a:tcPr marL="3542" marR="3542" marT="3542" marB="0" anchor="ctr">
                    <a:lnR w="3175" cap="flat" cmpd="sng" algn="ctr">
                      <a:solidFill>
                        <a:schemeClr val="tx1"/>
                      </a:solidFill>
                      <a:prstDash val="sysDot"/>
                      <a:round/>
                      <a:headEnd type="none" w="med" len="med"/>
                      <a:tailEnd type="none" w="med" len="med"/>
                    </a:lnR>
                  </a:tcPr>
                </a:tc>
                <a:tc>
                  <a:txBody>
                    <a:bodyPr/>
                    <a:lstStyle/>
                    <a:p>
                      <a:pPr algn="ctr" fontAlgn="b"/>
                      <a:r>
                        <a:rPr lang="en-GB" sz="1100" u="none" strike="noStrike" dirty="0">
                          <a:effectLst/>
                        </a:rPr>
                        <a:t>Project</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ctr" fontAlgn="b"/>
                      <a:r>
                        <a:rPr lang="en-GB" sz="1100" u="none" strike="noStrike" dirty="0">
                          <a:effectLst/>
                        </a:rPr>
                        <a:t>Risk based</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ctr" fontAlgn="b"/>
                      <a:r>
                        <a:rPr lang="en-GB" sz="1100" u="none" strike="noStrike">
                          <a:effectLst/>
                        </a:rPr>
                        <a:t>1</a:t>
                      </a:r>
                      <a:endParaRPr lang="en-GB" sz="1100" b="0" i="0" u="none" strike="noStrike">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ctr" fontAlgn="b"/>
                      <a:r>
                        <a:rPr lang="en-GB" sz="1100" u="none" strike="noStrike" dirty="0">
                          <a:effectLst/>
                        </a:rPr>
                        <a:t>Before Payment application to EC, after verification by IB</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l" fontAlgn="b"/>
                      <a:r>
                        <a:rPr lang="en-GB" sz="1100" u="none" strike="noStrike" dirty="0">
                          <a:effectLst/>
                        </a:rPr>
                        <a:t>- Project value</a:t>
                      </a:r>
                      <a:br>
                        <a:rPr lang="en-GB" sz="1100" u="none" strike="noStrike" dirty="0">
                          <a:effectLst/>
                        </a:rPr>
                      </a:br>
                      <a:r>
                        <a:rPr lang="en-GB" sz="1100" u="none" strike="noStrike" dirty="0">
                          <a:effectLst/>
                        </a:rPr>
                        <a:t>- New/old type of project</a:t>
                      </a:r>
                      <a:br>
                        <a:rPr lang="en-GB" sz="1100" u="none" strike="noStrike" dirty="0">
                          <a:effectLst/>
                        </a:rPr>
                      </a:br>
                      <a:r>
                        <a:rPr lang="en-GB" sz="1100" u="none" strike="noStrike" dirty="0">
                          <a:effectLst/>
                        </a:rPr>
                        <a:t>- Previous verifications</a:t>
                      </a:r>
                      <a:br>
                        <a:rPr lang="en-GB" sz="1100" u="none" strike="noStrike" dirty="0">
                          <a:effectLst/>
                        </a:rPr>
                      </a:br>
                      <a:r>
                        <a:rPr lang="en-GB" sz="1100" u="none" strike="noStrike" dirty="0">
                          <a:effectLst/>
                        </a:rPr>
                        <a:t>- Third party info</a:t>
                      </a:r>
                      <a:br>
                        <a:rPr lang="en-GB" sz="1100" u="none" strike="noStrike" dirty="0">
                          <a:effectLst/>
                        </a:rPr>
                      </a:br>
                      <a:r>
                        <a:rPr lang="en-GB" sz="1100" u="none" strike="noStrike" dirty="0">
                          <a:effectLst/>
                        </a:rPr>
                        <a:t>- Experience of beneficiary</a:t>
                      </a:r>
                      <a:br>
                        <a:rPr lang="en-GB" sz="1100" u="none" strike="noStrike" dirty="0">
                          <a:effectLst/>
                        </a:rPr>
                      </a:br>
                      <a:r>
                        <a:rPr lang="en-GB" sz="1100" u="none" strike="noStrike" dirty="0">
                          <a:effectLst/>
                        </a:rPr>
                        <a:t>- Types of costs</a:t>
                      </a:r>
                      <a:br>
                        <a:rPr lang="en-GB" sz="1100" u="none" strike="noStrike" dirty="0">
                          <a:effectLst/>
                        </a:rPr>
                      </a:br>
                      <a:r>
                        <a:rPr lang="en-GB" sz="1100" u="none" strike="noStrike" dirty="0">
                          <a:effectLst/>
                        </a:rPr>
                        <a:t>- IB assessment (CA and AA)</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l" fontAlgn="b"/>
                      <a:r>
                        <a:rPr lang="en-GB" sz="1100" u="none" strike="noStrike" dirty="0">
                          <a:effectLst/>
                        </a:rPr>
                        <a:t>Professional judgement of selection of specific costs within selected project documented</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l" fontAlgn="b"/>
                      <a:r>
                        <a:rPr lang="en-GB" sz="1100" u="none" strike="noStrike" dirty="0">
                          <a:effectLst/>
                        </a:rPr>
                        <a:t>Similar approach, however with more formal selection and methodology</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tcPr>
                </a:tc>
                <a:extLst>
                  <a:ext uri="{0D108BD9-81ED-4DB2-BD59-A6C34878D82A}">
                    <a16:rowId xmlns:a16="http://schemas.microsoft.com/office/drawing/2014/main" val="3835037094"/>
                  </a:ext>
                </a:extLst>
              </a:tr>
              <a:tr h="652626">
                <a:tc>
                  <a:txBody>
                    <a:bodyPr/>
                    <a:lstStyle/>
                    <a:p>
                      <a:pPr algn="ctr" fontAlgn="b"/>
                      <a:r>
                        <a:rPr lang="en-GB" sz="1100" u="none" strike="noStrike" dirty="0">
                          <a:effectLst/>
                        </a:rPr>
                        <a:t>MA</a:t>
                      </a:r>
                      <a:endParaRPr lang="en-GB" sz="1100" b="0" i="0" u="none" strike="noStrike" dirty="0">
                        <a:solidFill>
                          <a:srgbClr val="000000"/>
                        </a:solidFill>
                        <a:effectLst/>
                        <a:latin typeface="Calibri" panose="020F0502020204030204" pitchFamily="34" charset="0"/>
                      </a:endParaRPr>
                    </a:p>
                  </a:txBody>
                  <a:tcPr marL="3542" marR="3542" marT="3542" marB="0" anchor="ctr">
                    <a:lnR w="3175" cap="flat" cmpd="sng" algn="ctr">
                      <a:solidFill>
                        <a:schemeClr val="tx1"/>
                      </a:solidFill>
                      <a:prstDash val="sysDot"/>
                      <a:round/>
                      <a:headEnd type="none" w="med" len="med"/>
                      <a:tailEnd type="none" w="med" len="med"/>
                    </a:lnR>
                  </a:tcPr>
                </a:tc>
                <a:tc>
                  <a:txBody>
                    <a:bodyPr/>
                    <a:lstStyle/>
                    <a:p>
                      <a:pPr algn="ctr" fontAlgn="b"/>
                      <a:r>
                        <a:rPr lang="en-GB" sz="1100" u="none" strike="noStrike" dirty="0">
                          <a:effectLst/>
                        </a:rPr>
                        <a:t>PC</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ctr" fontAlgn="b"/>
                      <a:r>
                        <a:rPr lang="en-GB" sz="1100" u="none" strike="noStrike" dirty="0">
                          <a:effectLst/>
                        </a:rPr>
                        <a:t>Risk based + random</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ctr" fontAlgn="b"/>
                      <a:r>
                        <a:rPr lang="en-GB" sz="1100" u="none" strike="noStrike">
                          <a:effectLst/>
                        </a:rPr>
                        <a:t>1</a:t>
                      </a:r>
                      <a:br>
                        <a:rPr lang="en-GB" sz="1100" u="none" strike="noStrike">
                          <a:effectLst/>
                        </a:rPr>
                      </a:br>
                      <a:endParaRPr lang="en-GB" sz="1100" b="0" i="0" u="none" strike="noStrike">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ctr" fontAlgn="b"/>
                      <a:r>
                        <a:rPr lang="en-GB" sz="1100" u="none" strike="noStrike" dirty="0">
                          <a:effectLst/>
                        </a:rPr>
                        <a:t>Quarterly</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l" fontAlgn="b"/>
                      <a:r>
                        <a:rPr lang="en-GB" sz="1100" u="none" strike="noStrike">
                          <a:effectLst/>
                        </a:rPr>
                        <a:t>Procurements</a:t>
                      </a:r>
                      <a:br>
                        <a:rPr lang="en-GB" sz="1100" u="none" strike="noStrike">
                          <a:effectLst/>
                        </a:rPr>
                      </a:br>
                      <a:r>
                        <a:rPr lang="en-GB" sz="1100" u="none" strike="noStrike">
                          <a:effectLst/>
                        </a:rPr>
                        <a:t>Retroactivity</a:t>
                      </a:r>
                      <a:br>
                        <a:rPr lang="en-GB" sz="1100" u="none" strike="noStrike">
                          <a:effectLst/>
                        </a:rPr>
                      </a:br>
                      <a:r>
                        <a:rPr lang="en-GB" sz="1100" u="none" strike="noStrike">
                          <a:effectLst/>
                        </a:rPr>
                        <a:t>SCOs</a:t>
                      </a:r>
                      <a:br>
                        <a:rPr lang="en-GB" sz="1100" u="none" strike="noStrike">
                          <a:effectLst/>
                        </a:rPr>
                      </a:br>
                      <a:r>
                        <a:rPr lang="en-GB" sz="1100" u="none" strike="noStrike">
                          <a:effectLst/>
                        </a:rPr>
                        <a:t>Irregularities</a:t>
                      </a:r>
                      <a:br>
                        <a:rPr lang="en-GB" sz="1100" u="none" strike="noStrike">
                          <a:effectLst/>
                        </a:rPr>
                      </a:br>
                      <a:r>
                        <a:rPr lang="en-GB" sz="1100" u="none" strike="noStrike">
                          <a:effectLst/>
                        </a:rPr>
                        <a:t>Additional info</a:t>
                      </a:r>
                      <a:br>
                        <a:rPr lang="en-GB" sz="1100" u="none" strike="noStrike">
                          <a:effectLst/>
                        </a:rPr>
                      </a:br>
                      <a:r>
                        <a:rPr lang="en-GB" sz="1100" u="none" strike="noStrike">
                          <a:effectLst/>
                        </a:rPr>
                        <a:t>PC value</a:t>
                      </a:r>
                      <a:br>
                        <a:rPr lang="en-GB" sz="1100" u="none" strike="noStrike">
                          <a:effectLst/>
                        </a:rPr>
                      </a:br>
                      <a:r>
                        <a:rPr lang="en-GB" sz="1100" u="none" strike="noStrike">
                          <a:effectLst/>
                        </a:rPr>
                        <a:t>IB2</a:t>
                      </a:r>
                      <a:endParaRPr lang="en-GB" sz="1100" b="0" i="0" u="none" strike="noStrike">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l" fontAlgn="b"/>
                      <a:r>
                        <a:rPr lang="en-GB" sz="1100" u="none" strike="noStrike" dirty="0">
                          <a:effectLst/>
                        </a:rPr>
                        <a:t>- Min 10 most risky PC selected</a:t>
                      </a:r>
                      <a:br>
                        <a:rPr lang="en-GB" sz="1100" u="none" strike="noStrike" dirty="0">
                          <a:effectLst/>
                        </a:rPr>
                      </a:br>
                      <a:r>
                        <a:rPr lang="en-GB" sz="1100" u="none" strike="noStrike" dirty="0">
                          <a:effectLst/>
                        </a:rPr>
                        <a:t>- Extension of sample depending on frequency or errors, type of error and error rate</a:t>
                      </a:r>
                      <a:br>
                        <a:rPr lang="en-GB" sz="1100" u="none" strike="noStrike" dirty="0">
                          <a:effectLst/>
                        </a:rPr>
                      </a:br>
                      <a:r>
                        <a:rPr lang="en-GB" sz="1100" u="none" strike="noStrike" dirty="0">
                          <a:effectLst/>
                        </a:rPr>
                        <a:t>- Threshold of 5% sample error rate per IB set</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tcPr>
                </a:tc>
                <a:tc>
                  <a:txBody>
                    <a:bodyPr/>
                    <a:lstStyle/>
                    <a:p>
                      <a:pPr algn="l" fontAlgn="b"/>
                      <a:r>
                        <a:rPr lang="en-GB" sz="1100" u="none" strike="noStrike" dirty="0">
                          <a:effectLst/>
                        </a:rPr>
                        <a:t>Single methodology for supervision and management verifications (in case of same hits with IB considered as supervision)</a:t>
                      </a:r>
                      <a:br>
                        <a:rPr lang="en-GB" sz="1100" u="none" strike="noStrike" dirty="0">
                          <a:effectLst/>
                        </a:rPr>
                      </a:br>
                      <a:r>
                        <a:rPr lang="en-GB" sz="1100" u="none" strike="noStrike" dirty="0">
                          <a:effectLst/>
                        </a:rPr>
                        <a:t>Workload will be increased up to 30% in the first year (mitigating controls), afterwards will be the same as now</a:t>
                      </a:r>
                      <a:br>
                        <a:rPr lang="en-GB" sz="1100" u="none" strike="noStrike" dirty="0">
                          <a:effectLst/>
                        </a:rPr>
                      </a:br>
                      <a:r>
                        <a:rPr lang="en-GB" sz="1100" u="none" strike="noStrike" dirty="0">
                          <a:effectLst/>
                        </a:rPr>
                        <a:t>However verification workload will depend on AA findings, MA findings and IB findings</a:t>
                      </a:r>
                      <a:endParaRPr lang="en-GB" sz="1100" b="0" i="0" u="none" strike="noStrike" dirty="0">
                        <a:solidFill>
                          <a:srgbClr val="000000"/>
                        </a:solidFill>
                        <a:effectLst/>
                        <a:latin typeface="Calibri" panose="020F0502020204030204" pitchFamily="34" charset="0"/>
                      </a:endParaRPr>
                    </a:p>
                  </a:txBody>
                  <a:tcPr marL="3542" marR="3542" marT="3542" marB="0" anchor="ctr">
                    <a:lnL w="3175" cap="flat" cmpd="sng" algn="ctr">
                      <a:solidFill>
                        <a:schemeClr val="tx1"/>
                      </a:solidFill>
                      <a:prstDash val="sysDot"/>
                      <a:round/>
                      <a:headEnd type="none" w="med" len="med"/>
                      <a:tailEnd type="none" w="med" len="med"/>
                    </a:lnL>
                  </a:tcPr>
                </a:tc>
                <a:extLst>
                  <a:ext uri="{0D108BD9-81ED-4DB2-BD59-A6C34878D82A}">
                    <a16:rowId xmlns:a16="http://schemas.microsoft.com/office/drawing/2014/main" val="3159379309"/>
                  </a:ext>
                </a:extLst>
              </a:tr>
            </a:tbl>
          </a:graphicData>
        </a:graphic>
      </p:graphicFrame>
    </p:spTree>
    <p:extLst>
      <p:ext uri="{BB962C8B-B14F-4D97-AF65-F5344CB8AC3E}">
        <p14:creationId xmlns:p14="http://schemas.microsoft.com/office/powerpoint/2010/main" val="26285515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190" y="283857"/>
            <a:ext cx="10515600" cy="782357"/>
          </a:xfrm>
        </p:spPr>
        <p:txBody>
          <a:bodyPr/>
          <a:lstStyle/>
          <a:p>
            <a:r>
              <a:rPr lang="en-US" dirty="0"/>
              <a:t>2 main changes in first level controls </a:t>
            </a:r>
            <a:endParaRPr lang="en-GB" dirty="0"/>
          </a:p>
        </p:txBody>
      </p:sp>
      <p:sp>
        <p:nvSpPr>
          <p:cNvPr id="14" name="Rectangle 13"/>
          <p:cNvSpPr/>
          <p:nvPr/>
        </p:nvSpPr>
        <p:spPr bwMode="auto">
          <a:xfrm>
            <a:off x="6643471" y="2613914"/>
            <a:ext cx="3765108" cy="2918341"/>
          </a:xfrm>
          <a:prstGeom prst="rect">
            <a:avLst/>
          </a:prstGeom>
          <a:solidFill>
            <a:schemeClr val="bg2"/>
          </a:solidFill>
          <a:ln>
            <a:noFill/>
          </a:ln>
          <a:effec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pitchFamily="34" charset="0"/>
            </a:endParaRPr>
          </a:p>
        </p:txBody>
      </p:sp>
      <p:sp>
        <p:nvSpPr>
          <p:cNvPr id="15" name="Rectangle 14"/>
          <p:cNvSpPr/>
          <p:nvPr/>
        </p:nvSpPr>
        <p:spPr bwMode="auto">
          <a:xfrm>
            <a:off x="1745389" y="2613914"/>
            <a:ext cx="4085676" cy="2922852"/>
          </a:xfrm>
          <a:prstGeom prst="rect">
            <a:avLst/>
          </a:prstGeom>
          <a:solidFill>
            <a:schemeClr val="bg2"/>
          </a:solidFill>
          <a:ln>
            <a:noFill/>
          </a:ln>
          <a:effec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a:ln>
                <a:noFill/>
              </a:ln>
              <a:solidFill>
                <a:srgbClr val="0F5494"/>
              </a:solidFill>
              <a:effectLst/>
              <a:latin typeface="Verdana" pitchFamily="34" charset="0"/>
            </a:endParaRPr>
          </a:p>
        </p:txBody>
      </p:sp>
      <p:sp>
        <p:nvSpPr>
          <p:cNvPr id="20" name="Freeform 19"/>
          <p:cNvSpPr/>
          <p:nvPr/>
        </p:nvSpPr>
        <p:spPr>
          <a:xfrm>
            <a:off x="3131349" y="3128853"/>
            <a:ext cx="2520280" cy="849451"/>
          </a:xfrm>
          <a:custGeom>
            <a:avLst/>
            <a:gdLst>
              <a:gd name="connsiteX0" fmla="*/ 0 w 4532135"/>
              <a:gd name="connsiteY0" fmla="*/ 0 h 849451"/>
              <a:gd name="connsiteX1" fmla="*/ 4532135 w 4532135"/>
              <a:gd name="connsiteY1" fmla="*/ 0 h 849451"/>
              <a:gd name="connsiteX2" fmla="*/ 4532135 w 4532135"/>
              <a:gd name="connsiteY2" fmla="*/ 849451 h 849451"/>
              <a:gd name="connsiteX3" fmla="*/ 0 w 4532135"/>
              <a:gd name="connsiteY3" fmla="*/ 849451 h 849451"/>
              <a:gd name="connsiteX4" fmla="*/ 0 w 4532135"/>
              <a:gd name="connsiteY4" fmla="*/ 0 h 849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2135" h="849451">
                <a:moveTo>
                  <a:pt x="0" y="0"/>
                </a:moveTo>
                <a:lnTo>
                  <a:pt x="4532135" y="0"/>
                </a:lnTo>
                <a:lnTo>
                  <a:pt x="4532135" y="849451"/>
                </a:lnTo>
                <a:lnTo>
                  <a:pt x="0" y="8494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35560" rIns="0" bIns="35560" numCol="1" spcCol="1270" anchor="t" anchorCtr="0">
            <a:noAutofit/>
          </a:bodyPr>
          <a:lstStyle/>
          <a:p>
            <a:pPr lvl="0" algn="just">
              <a:lnSpc>
                <a:spcPct val="115000"/>
              </a:lnSpc>
              <a:spcBef>
                <a:spcPts val="600"/>
              </a:spcBef>
              <a:spcAft>
                <a:spcPts val="600"/>
              </a:spcAft>
            </a:pPr>
            <a:r>
              <a:rPr lang="en-US" sz="2800" dirty="0">
                <a:effectLst/>
                <a:ea typeface="Calibri" panose="020F0502020204030204" pitchFamily="34" charset="0"/>
                <a:cs typeface="Arial" panose="020B0604020202020204" pitchFamily="34" charset="0"/>
              </a:rPr>
              <a:t>Risk based management verifications </a:t>
            </a:r>
            <a:endParaRPr lang="en-IE" sz="2800" dirty="0">
              <a:effectLst/>
              <a:ea typeface="Calibri" panose="020F0502020204030204" pitchFamily="34" charset="0"/>
              <a:cs typeface="Arial" panose="020B0604020202020204" pitchFamily="34" charset="0"/>
            </a:endParaRPr>
          </a:p>
          <a:p>
            <a:pPr marL="342900" indent="-342900" defTabSz="1244600">
              <a:lnSpc>
                <a:spcPct val="90000"/>
              </a:lnSpc>
              <a:spcAft>
                <a:spcPct val="35000"/>
              </a:spcAft>
              <a:buFont typeface="+mj-lt"/>
              <a:buAutoNum type="arabicPeriod" startAt="3"/>
            </a:pPr>
            <a:endParaRPr lang="en-GB" b="1" dirty="0">
              <a:solidFill>
                <a:schemeClr val="tx1"/>
              </a:solidFill>
              <a:latin typeface="Arial" panose="020B0604020202020204" pitchFamily="34" charset="0"/>
              <a:cs typeface="Arial" panose="020B0604020202020204" pitchFamily="34" charset="0"/>
            </a:endParaRPr>
          </a:p>
        </p:txBody>
      </p:sp>
      <p:sp>
        <p:nvSpPr>
          <p:cNvPr id="21" name="Freeform 20"/>
          <p:cNvSpPr/>
          <p:nvPr/>
        </p:nvSpPr>
        <p:spPr>
          <a:xfrm>
            <a:off x="8113167" y="3258931"/>
            <a:ext cx="2591027" cy="2114781"/>
          </a:xfrm>
          <a:custGeom>
            <a:avLst/>
            <a:gdLst>
              <a:gd name="connsiteX0" fmla="*/ 0 w 4532135"/>
              <a:gd name="connsiteY0" fmla="*/ 0 h 849451"/>
              <a:gd name="connsiteX1" fmla="*/ 4532135 w 4532135"/>
              <a:gd name="connsiteY1" fmla="*/ 0 h 849451"/>
              <a:gd name="connsiteX2" fmla="*/ 4532135 w 4532135"/>
              <a:gd name="connsiteY2" fmla="*/ 849451 h 849451"/>
              <a:gd name="connsiteX3" fmla="*/ 0 w 4532135"/>
              <a:gd name="connsiteY3" fmla="*/ 849451 h 849451"/>
              <a:gd name="connsiteX4" fmla="*/ 0 w 4532135"/>
              <a:gd name="connsiteY4" fmla="*/ 0 h 849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2135" h="849451">
                <a:moveTo>
                  <a:pt x="0" y="0"/>
                </a:moveTo>
                <a:lnTo>
                  <a:pt x="4532135" y="0"/>
                </a:lnTo>
                <a:lnTo>
                  <a:pt x="4532135" y="849451"/>
                </a:lnTo>
                <a:lnTo>
                  <a:pt x="0" y="8494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35560" rIns="0" bIns="35560" numCol="1" spcCol="1270" anchor="t" anchorCtr="0">
            <a:noAutofit/>
          </a:bodyPr>
          <a:lstStyle/>
          <a:p>
            <a:pPr lvl="0" algn="just">
              <a:lnSpc>
                <a:spcPct val="115000"/>
              </a:lnSpc>
              <a:spcBef>
                <a:spcPts val="600"/>
              </a:spcBef>
              <a:spcAft>
                <a:spcPts val="600"/>
              </a:spcAft>
            </a:pPr>
            <a:r>
              <a:rPr lang="en-GB" sz="2800" dirty="0">
                <a:cs typeface="Arial" panose="020B0604020202020204" pitchFamily="34" charset="0"/>
              </a:rPr>
              <a:t>Enhanced</a:t>
            </a:r>
            <a:r>
              <a:rPr lang="en-GB" sz="1800" dirty="0">
                <a:effectLst/>
                <a:latin typeface="Times New Roman" panose="02020603050405020304" pitchFamily="18" charset="0"/>
                <a:ea typeface="Calibri" panose="020F0502020204030204" pitchFamily="34" charset="0"/>
                <a:cs typeface="Arial" panose="020B0604020202020204" pitchFamily="34" charset="0"/>
              </a:rPr>
              <a:t> </a:t>
            </a:r>
            <a:r>
              <a:rPr lang="en-GB" sz="2800" dirty="0">
                <a:cs typeface="Arial" panose="020B0604020202020204" pitchFamily="34" charset="0"/>
              </a:rPr>
              <a:t>proportionate arrangements</a:t>
            </a:r>
            <a:endParaRPr lang="en-IE" sz="2800" dirty="0">
              <a:cs typeface="Arial" panose="020B0604020202020204" pitchFamily="34" charset="0"/>
            </a:endParaRPr>
          </a:p>
        </p:txBody>
      </p:sp>
      <p:cxnSp>
        <p:nvCxnSpPr>
          <p:cNvPr id="23" name="Straight Connector 22"/>
          <p:cNvCxnSpPr/>
          <p:nvPr/>
        </p:nvCxnSpPr>
        <p:spPr bwMode="auto">
          <a:xfrm flipV="1">
            <a:off x="2019401" y="2429100"/>
            <a:ext cx="8389178" cy="1504"/>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5" name="Group 34"/>
          <p:cNvGrpSpPr/>
          <p:nvPr/>
        </p:nvGrpSpPr>
        <p:grpSpPr>
          <a:xfrm>
            <a:off x="1745389" y="3149876"/>
            <a:ext cx="1195791" cy="1378478"/>
            <a:chOff x="1231218" y="2237028"/>
            <a:chExt cx="813825" cy="828692"/>
          </a:xfrm>
        </p:grpSpPr>
        <p:sp>
          <p:nvSpPr>
            <p:cNvPr id="36" name="Oval 35"/>
            <p:cNvSpPr/>
            <p:nvPr/>
          </p:nvSpPr>
          <p:spPr>
            <a:xfrm>
              <a:off x="1293812" y="2237028"/>
              <a:ext cx="751231" cy="7512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7" name="Picture 3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1218" y="2322979"/>
              <a:ext cx="695252" cy="742741"/>
            </a:xfrm>
            <a:prstGeom prst="rect">
              <a:avLst/>
            </a:prstGeom>
          </p:spPr>
        </p:pic>
      </p:grpSp>
      <p:grpSp>
        <p:nvGrpSpPr>
          <p:cNvPr id="38" name="Group 37"/>
          <p:cNvGrpSpPr/>
          <p:nvPr/>
        </p:nvGrpSpPr>
        <p:grpSpPr>
          <a:xfrm>
            <a:off x="6740401" y="3336295"/>
            <a:ext cx="1196793" cy="1292528"/>
            <a:chOff x="1293812" y="2237028"/>
            <a:chExt cx="751231" cy="751231"/>
          </a:xfrm>
        </p:grpSpPr>
        <p:sp>
          <p:nvSpPr>
            <p:cNvPr id="39" name="Oval 38"/>
            <p:cNvSpPr/>
            <p:nvPr/>
          </p:nvSpPr>
          <p:spPr>
            <a:xfrm>
              <a:off x="1293812" y="2237028"/>
              <a:ext cx="751231" cy="7512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0" name="Picture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355" y="2303877"/>
              <a:ext cx="625988" cy="625988"/>
            </a:xfrm>
            <a:prstGeom prst="rect">
              <a:avLst/>
            </a:prstGeom>
          </p:spPr>
        </p:pic>
      </p:grpSp>
      <p:cxnSp>
        <p:nvCxnSpPr>
          <p:cNvPr id="7" name="Straight Connector 6">
            <a:extLst>
              <a:ext uri="{FF2B5EF4-FFF2-40B4-BE49-F238E27FC236}">
                <a16:creationId xmlns:a16="http://schemas.microsoft.com/office/drawing/2014/main" id="{01CC645D-CA2A-4AC1-AF18-997C467A8D4C}"/>
              </a:ext>
            </a:extLst>
          </p:cNvPr>
          <p:cNvCxnSpPr/>
          <p:nvPr/>
        </p:nvCxnSpPr>
        <p:spPr>
          <a:xfrm>
            <a:off x="6290190" y="2424959"/>
            <a:ext cx="0" cy="306245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23516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400" dirty="0"/>
              <a:t>AA role in the </a:t>
            </a:r>
            <a:r>
              <a:rPr lang="hr-HR" sz="3400" dirty="0"/>
              <a:t>RMMV </a:t>
            </a:r>
            <a:r>
              <a:rPr lang="hr-HR" sz="3400" dirty="0" err="1"/>
              <a:t>methodology</a:t>
            </a:r>
            <a:r>
              <a:rPr lang="hr-HR" sz="3400" dirty="0"/>
              <a:t> </a:t>
            </a:r>
            <a:r>
              <a:rPr lang="en-US" sz="3400" dirty="0"/>
              <a:t>development</a:t>
            </a:r>
            <a:endParaRPr lang="en-US" sz="3400" b="1" dirty="0"/>
          </a:p>
        </p:txBody>
      </p:sp>
      <p:sp>
        <p:nvSpPr>
          <p:cNvPr id="3" name="Subtitle 2"/>
          <p:cNvSpPr>
            <a:spLocks noGrp="1"/>
          </p:cNvSpPr>
          <p:nvPr>
            <p:ph type="subTitle" idx="1"/>
          </p:nvPr>
        </p:nvSpPr>
        <p:spPr/>
        <p:txBody>
          <a:bodyPr/>
          <a:lstStyle/>
          <a:p>
            <a:r>
              <a:rPr lang="en-US" dirty="0"/>
              <a:t>With due care to independence </a:t>
            </a:r>
          </a:p>
        </p:txBody>
      </p:sp>
      <p:sp>
        <p:nvSpPr>
          <p:cNvPr id="4" name="Oval 3"/>
          <p:cNvSpPr/>
          <p:nvPr/>
        </p:nvSpPr>
        <p:spPr>
          <a:xfrm>
            <a:off x="1725012" y="1869840"/>
            <a:ext cx="1002479" cy="1002479"/>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p>
        </p:txBody>
      </p:sp>
      <p:sp>
        <p:nvSpPr>
          <p:cNvPr id="75" name="Rectangle 74"/>
          <p:cNvSpPr/>
          <p:nvPr/>
        </p:nvSpPr>
        <p:spPr>
          <a:xfrm>
            <a:off x="918130" y="2908717"/>
            <a:ext cx="2617320" cy="1092607"/>
          </a:xfrm>
          <a:prstGeom prst="rect">
            <a:avLst/>
          </a:prstGeom>
        </p:spPr>
        <p:txBody>
          <a:bodyPr wrap="square">
            <a:spAutoFit/>
          </a:bodyPr>
          <a:lstStyle/>
          <a:p>
            <a:pPr algn="ctr"/>
            <a:r>
              <a:rPr lang="en-US" sz="1600" b="1" dirty="0">
                <a:solidFill>
                  <a:schemeClr val="tx1">
                    <a:lumMod val="75000"/>
                    <a:lumOff val="25000"/>
                  </a:schemeClr>
                </a:solidFill>
              </a:rPr>
              <a:t>Participation in ESF TN working group on RBMV</a:t>
            </a:r>
          </a:p>
          <a:p>
            <a:pPr algn="ctr"/>
            <a:r>
              <a:rPr lang="en-US" sz="1100" dirty="0">
                <a:solidFill>
                  <a:schemeClr val="tx1">
                    <a:lumMod val="75000"/>
                    <a:lumOff val="25000"/>
                  </a:schemeClr>
                </a:solidFill>
                <a:latin typeface="Roboto (Body)"/>
              </a:rPr>
              <a:t>MA/AA Chairing the group and joint effort on the preparation of ESF Recommendation paper</a:t>
            </a:r>
          </a:p>
        </p:txBody>
      </p:sp>
      <p:sp>
        <p:nvSpPr>
          <p:cNvPr id="89" name="Oval 88"/>
          <p:cNvSpPr/>
          <p:nvPr/>
        </p:nvSpPr>
        <p:spPr>
          <a:xfrm>
            <a:off x="5594257" y="4206640"/>
            <a:ext cx="1002479" cy="1002479"/>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p>
        </p:txBody>
      </p:sp>
      <p:sp>
        <p:nvSpPr>
          <p:cNvPr id="90" name="Rectangle 89"/>
          <p:cNvSpPr/>
          <p:nvPr/>
        </p:nvSpPr>
        <p:spPr>
          <a:xfrm>
            <a:off x="4538886" y="5245517"/>
            <a:ext cx="3076575" cy="1177245"/>
          </a:xfrm>
          <a:prstGeom prst="rect">
            <a:avLst/>
          </a:prstGeom>
        </p:spPr>
        <p:txBody>
          <a:bodyPr wrap="square">
            <a:spAutoFit/>
          </a:bodyPr>
          <a:lstStyle/>
          <a:p>
            <a:pPr algn="ctr"/>
            <a:r>
              <a:rPr lang="en-US" sz="1600" b="1" dirty="0">
                <a:solidFill>
                  <a:schemeClr val="tx1">
                    <a:lumMod val="75000"/>
                    <a:lumOff val="25000"/>
                  </a:schemeClr>
                </a:solidFill>
              </a:rPr>
              <a:t>Ex-ante review of RBMV methodologies</a:t>
            </a:r>
            <a:endParaRPr lang="en-US" sz="1600" dirty="0">
              <a:solidFill>
                <a:schemeClr val="tx1">
                  <a:lumMod val="75000"/>
                  <a:lumOff val="25000"/>
                </a:schemeClr>
              </a:solidFill>
              <a:latin typeface="Roboto (Body)"/>
            </a:endParaRPr>
          </a:p>
          <a:p>
            <a:pPr algn="ctr"/>
            <a:r>
              <a:rPr lang="en-US" sz="1100" dirty="0">
                <a:solidFill>
                  <a:schemeClr val="tx1">
                    <a:lumMod val="75000"/>
                    <a:lumOff val="25000"/>
                  </a:schemeClr>
                </a:solidFill>
                <a:latin typeface="Roboto (Body)"/>
              </a:rPr>
              <a:t>Immediate feedback/recommendations on the proposed methodologies </a:t>
            </a:r>
          </a:p>
          <a:p>
            <a:pPr algn="ctr">
              <a:lnSpc>
                <a:spcPct val="150000"/>
              </a:lnSpc>
            </a:pPr>
            <a:endParaRPr lang="en-US" sz="1100" dirty="0">
              <a:solidFill>
                <a:schemeClr val="tx1">
                  <a:lumMod val="75000"/>
                  <a:lumOff val="25000"/>
                </a:schemeClr>
              </a:solidFill>
              <a:latin typeface="Roboto (Body)"/>
            </a:endParaRPr>
          </a:p>
        </p:txBody>
      </p:sp>
      <p:sp>
        <p:nvSpPr>
          <p:cNvPr id="92" name="Oval 91"/>
          <p:cNvSpPr/>
          <p:nvPr/>
        </p:nvSpPr>
        <p:spPr>
          <a:xfrm>
            <a:off x="5594761" y="1869840"/>
            <a:ext cx="1002479" cy="1002479"/>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p>
        </p:txBody>
      </p:sp>
      <p:sp>
        <p:nvSpPr>
          <p:cNvPr id="93" name="Rectangle 92"/>
          <p:cNvSpPr/>
          <p:nvPr/>
        </p:nvSpPr>
        <p:spPr>
          <a:xfrm>
            <a:off x="4538886" y="2908358"/>
            <a:ext cx="3076575" cy="1261884"/>
          </a:xfrm>
          <a:prstGeom prst="rect">
            <a:avLst/>
          </a:prstGeom>
        </p:spPr>
        <p:txBody>
          <a:bodyPr wrap="square">
            <a:spAutoFit/>
          </a:bodyPr>
          <a:lstStyle/>
          <a:p>
            <a:pPr algn="ctr"/>
            <a:r>
              <a:rPr lang="en-US" sz="1600" b="1" dirty="0">
                <a:solidFill>
                  <a:schemeClr val="tx1">
                    <a:lumMod val="75000"/>
                    <a:lumOff val="25000"/>
                  </a:schemeClr>
                </a:solidFill>
              </a:rPr>
              <a:t>Common interpretation of the rules</a:t>
            </a:r>
            <a:endParaRPr lang="en-US" sz="1600" dirty="0">
              <a:solidFill>
                <a:schemeClr val="tx1">
                  <a:lumMod val="75000"/>
                  <a:lumOff val="25000"/>
                </a:schemeClr>
              </a:solidFill>
              <a:latin typeface="Roboto (Body)"/>
            </a:endParaRPr>
          </a:p>
          <a:p>
            <a:pPr algn="ctr"/>
            <a:r>
              <a:rPr lang="en-US" sz="1100" dirty="0">
                <a:solidFill>
                  <a:schemeClr val="tx1">
                    <a:lumMod val="75000"/>
                    <a:lumOff val="25000"/>
                  </a:schemeClr>
                </a:solidFill>
                <a:latin typeface="Roboto (Body)"/>
              </a:rPr>
              <a:t>Sharing and discussing with MA all relevant documentation (documents from ERDF TN, Technical meetings, Homologue meetings, EGESIF meetings) </a:t>
            </a:r>
          </a:p>
        </p:txBody>
      </p:sp>
      <p:sp>
        <p:nvSpPr>
          <p:cNvPr id="95" name="Oval 94"/>
          <p:cNvSpPr/>
          <p:nvPr/>
        </p:nvSpPr>
        <p:spPr>
          <a:xfrm>
            <a:off x="1724543" y="4206640"/>
            <a:ext cx="1002479" cy="1002479"/>
          </a:xfrm>
          <a:prstGeom prst="ellipse">
            <a:avLst/>
          </a:prstGeom>
          <a:solidFill>
            <a:schemeClr val="accent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p>
        </p:txBody>
      </p:sp>
      <p:sp>
        <p:nvSpPr>
          <p:cNvPr id="96" name="Rectangle 95"/>
          <p:cNvSpPr/>
          <p:nvPr/>
        </p:nvSpPr>
        <p:spPr>
          <a:xfrm>
            <a:off x="917123" y="5245517"/>
            <a:ext cx="2617320" cy="1092607"/>
          </a:xfrm>
          <a:prstGeom prst="rect">
            <a:avLst/>
          </a:prstGeom>
        </p:spPr>
        <p:txBody>
          <a:bodyPr wrap="square">
            <a:spAutoFit/>
          </a:bodyPr>
          <a:lstStyle/>
          <a:p>
            <a:pPr algn="ctr"/>
            <a:r>
              <a:rPr lang="en-US" sz="1600" b="1" dirty="0">
                <a:solidFill>
                  <a:schemeClr val="tx1">
                    <a:lumMod val="75000"/>
                    <a:lumOff val="25000"/>
                  </a:schemeClr>
                </a:solidFill>
              </a:rPr>
              <a:t>Participation in RBMV workshop</a:t>
            </a:r>
            <a:endParaRPr lang="en-US" sz="1600" dirty="0">
              <a:solidFill>
                <a:schemeClr val="tx1">
                  <a:lumMod val="75000"/>
                  <a:lumOff val="25000"/>
                </a:schemeClr>
              </a:solidFill>
              <a:latin typeface="Roboto (Body)"/>
            </a:endParaRPr>
          </a:p>
          <a:p>
            <a:pPr algn="ctr"/>
            <a:r>
              <a:rPr lang="en-US" sz="1100" dirty="0">
                <a:solidFill>
                  <a:schemeClr val="tx1">
                    <a:lumMod val="75000"/>
                    <a:lumOff val="25000"/>
                  </a:schemeClr>
                </a:solidFill>
                <a:latin typeface="Roboto (Body)"/>
              </a:rPr>
              <a:t>AA contribution on the RBMV workshop (presenter and facilitator of workshop)</a:t>
            </a:r>
          </a:p>
        </p:txBody>
      </p:sp>
      <p:sp>
        <p:nvSpPr>
          <p:cNvPr id="98" name="Oval 97"/>
          <p:cNvSpPr/>
          <p:nvPr/>
        </p:nvSpPr>
        <p:spPr>
          <a:xfrm>
            <a:off x="9463971" y="1869840"/>
            <a:ext cx="1002479" cy="100247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p>
        </p:txBody>
      </p:sp>
      <p:sp>
        <p:nvSpPr>
          <p:cNvPr id="99" name="Rectangle 98"/>
          <p:cNvSpPr/>
          <p:nvPr/>
        </p:nvSpPr>
        <p:spPr>
          <a:xfrm>
            <a:off x="8656551" y="2908717"/>
            <a:ext cx="2617320" cy="1092607"/>
          </a:xfrm>
          <a:prstGeom prst="rect">
            <a:avLst/>
          </a:prstGeom>
        </p:spPr>
        <p:txBody>
          <a:bodyPr wrap="square">
            <a:spAutoFit/>
          </a:bodyPr>
          <a:lstStyle/>
          <a:p>
            <a:pPr algn="ctr"/>
            <a:r>
              <a:rPr lang="en-US" sz="1600" b="1" dirty="0">
                <a:solidFill>
                  <a:schemeClr val="tx1">
                    <a:lumMod val="75000"/>
                    <a:lumOff val="25000"/>
                  </a:schemeClr>
                </a:solidFill>
              </a:rPr>
              <a:t>Monthly meetings with the MA </a:t>
            </a:r>
          </a:p>
          <a:p>
            <a:pPr algn="ctr"/>
            <a:r>
              <a:rPr lang="en-US" sz="1100" dirty="0">
                <a:solidFill>
                  <a:schemeClr val="tx1">
                    <a:lumMod val="75000"/>
                    <a:lumOff val="25000"/>
                  </a:schemeClr>
                </a:solidFill>
                <a:latin typeface="Roboto (Body)"/>
              </a:rPr>
              <a:t>Meetings related to development of RBMV methodologies in addition to Regular meetings on the main issues</a:t>
            </a:r>
          </a:p>
        </p:txBody>
      </p:sp>
      <p:sp>
        <p:nvSpPr>
          <p:cNvPr id="101" name="Oval 100"/>
          <p:cNvSpPr/>
          <p:nvPr/>
        </p:nvSpPr>
        <p:spPr>
          <a:xfrm>
            <a:off x="9463971" y="4206640"/>
            <a:ext cx="1002479" cy="1002479"/>
          </a:xfrm>
          <a:prstGeom prst="ellipse">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p>
        </p:txBody>
      </p:sp>
      <p:sp>
        <p:nvSpPr>
          <p:cNvPr id="102" name="Rectangle 101"/>
          <p:cNvSpPr/>
          <p:nvPr/>
        </p:nvSpPr>
        <p:spPr>
          <a:xfrm>
            <a:off x="8135088" y="5245517"/>
            <a:ext cx="3695208" cy="923330"/>
          </a:xfrm>
          <a:prstGeom prst="rect">
            <a:avLst/>
          </a:prstGeom>
        </p:spPr>
        <p:txBody>
          <a:bodyPr wrap="square">
            <a:spAutoFit/>
          </a:bodyPr>
          <a:lstStyle/>
          <a:p>
            <a:pPr algn="ctr"/>
            <a:r>
              <a:rPr lang="en-US" sz="1600" b="1" dirty="0">
                <a:solidFill>
                  <a:schemeClr val="tx1">
                    <a:lumMod val="75000"/>
                    <a:lumOff val="25000"/>
                  </a:schemeClr>
                </a:solidFill>
              </a:rPr>
              <a:t>Support in designing complementary verification system</a:t>
            </a:r>
            <a:endParaRPr lang="en-US" sz="1600" dirty="0">
              <a:solidFill>
                <a:schemeClr val="tx1">
                  <a:lumMod val="75000"/>
                  <a:lumOff val="25000"/>
                </a:schemeClr>
              </a:solidFill>
              <a:latin typeface="Roboto (Body)"/>
            </a:endParaRPr>
          </a:p>
          <a:p>
            <a:pPr algn="ctr"/>
            <a:r>
              <a:rPr lang="en-US" sz="1100" dirty="0">
                <a:solidFill>
                  <a:schemeClr val="tx1">
                    <a:lumMod val="75000"/>
                    <a:lumOff val="25000"/>
                  </a:schemeClr>
                </a:solidFill>
                <a:latin typeface="Roboto (Body)"/>
              </a:rPr>
              <a:t>Providing data to MA about AA statistics and identified key risks, discussion with MA about the „big picture”</a:t>
            </a:r>
          </a:p>
        </p:txBody>
      </p:sp>
      <p:grpSp>
        <p:nvGrpSpPr>
          <p:cNvPr id="104" name="Group 552"/>
          <p:cNvGrpSpPr/>
          <p:nvPr/>
        </p:nvGrpSpPr>
        <p:grpSpPr>
          <a:xfrm>
            <a:off x="1915595" y="2145146"/>
            <a:ext cx="621312" cy="451867"/>
            <a:chOff x="6238876" y="2390775"/>
            <a:chExt cx="576262" cy="419101"/>
          </a:xfrm>
          <a:solidFill>
            <a:schemeClr val="bg1"/>
          </a:solidFill>
        </p:grpSpPr>
        <p:sp>
          <p:nvSpPr>
            <p:cNvPr id="105" name="Rectangle 89"/>
            <p:cNvSpPr>
              <a:spLocks noChangeArrowheads="1"/>
            </p:cNvSpPr>
            <p:nvPr/>
          </p:nvSpPr>
          <p:spPr bwMode="auto">
            <a:xfrm>
              <a:off x="6378576" y="2528888"/>
              <a:ext cx="179388" cy="17463"/>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06" name="Rectangle 90"/>
            <p:cNvSpPr>
              <a:spLocks noChangeArrowheads="1"/>
            </p:cNvSpPr>
            <p:nvPr/>
          </p:nvSpPr>
          <p:spPr bwMode="auto">
            <a:xfrm>
              <a:off x="6380163" y="2571750"/>
              <a:ext cx="179388" cy="15875"/>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07" name="Freeform 91"/>
            <p:cNvSpPr>
              <a:spLocks/>
            </p:cNvSpPr>
            <p:nvPr/>
          </p:nvSpPr>
          <p:spPr bwMode="auto">
            <a:xfrm>
              <a:off x="6342063" y="2484438"/>
              <a:ext cx="254000" cy="303213"/>
            </a:xfrm>
            <a:custGeom>
              <a:avLst/>
              <a:gdLst/>
              <a:ahLst/>
              <a:cxnLst>
                <a:cxn ang="0">
                  <a:pos x="0" y="6"/>
                </a:cxn>
                <a:cxn ang="0">
                  <a:pos x="15" y="42"/>
                </a:cxn>
                <a:cxn ang="0">
                  <a:pos x="15" y="15"/>
                </a:cxn>
                <a:cxn ang="0">
                  <a:pos x="146" y="15"/>
                </a:cxn>
                <a:cxn ang="0">
                  <a:pos x="146" y="176"/>
                </a:cxn>
                <a:cxn ang="0">
                  <a:pos x="44" y="176"/>
                </a:cxn>
                <a:cxn ang="0">
                  <a:pos x="44" y="177"/>
                </a:cxn>
                <a:cxn ang="0">
                  <a:pos x="43" y="176"/>
                </a:cxn>
                <a:cxn ang="0">
                  <a:pos x="15" y="176"/>
                </a:cxn>
                <a:cxn ang="0">
                  <a:pos x="15" y="149"/>
                </a:cxn>
                <a:cxn ang="0">
                  <a:pos x="3" y="138"/>
                </a:cxn>
                <a:cxn ang="0">
                  <a:pos x="2" y="138"/>
                </a:cxn>
                <a:cxn ang="0">
                  <a:pos x="2" y="137"/>
                </a:cxn>
                <a:cxn ang="0">
                  <a:pos x="0" y="135"/>
                </a:cxn>
                <a:cxn ang="0">
                  <a:pos x="0" y="191"/>
                </a:cxn>
                <a:cxn ang="0">
                  <a:pos x="160" y="191"/>
                </a:cxn>
                <a:cxn ang="0">
                  <a:pos x="160" y="0"/>
                </a:cxn>
                <a:cxn ang="0">
                  <a:pos x="0" y="0"/>
                </a:cxn>
                <a:cxn ang="0">
                  <a:pos x="0" y="6"/>
                </a:cxn>
              </a:cxnLst>
              <a:rect l="0" t="0" r="r" b="b"/>
              <a:pathLst>
                <a:path w="160" h="191">
                  <a:moveTo>
                    <a:pt x="0" y="6"/>
                  </a:moveTo>
                  <a:lnTo>
                    <a:pt x="15" y="42"/>
                  </a:lnTo>
                  <a:lnTo>
                    <a:pt x="15" y="15"/>
                  </a:lnTo>
                  <a:lnTo>
                    <a:pt x="146" y="15"/>
                  </a:lnTo>
                  <a:lnTo>
                    <a:pt x="146" y="176"/>
                  </a:lnTo>
                  <a:lnTo>
                    <a:pt x="44" y="176"/>
                  </a:lnTo>
                  <a:lnTo>
                    <a:pt x="44" y="177"/>
                  </a:lnTo>
                  <a:lnTo>
                    <a:pt x="43" y="176"/>
                  </a:lnTo>
                  <a:lnTo>
                    <a:pt x="15" y="176"/>
                  </a:lnTo>
                  <a:lnTo>
                    <a:pt x="15" y="149"/>
                  </a:lnTo>
                  <a:lnTo>
                    <a:pt x="3" y="138"/>
                  </a:lnTo>
                  <a:lnTo>
                    <a:pt x="2" y="138"/>
                  </a:lnTo>
                  <a:lnTo>
                    <a:pt x="2" y="137"/>
                  </a:lnTo>
                  <a:lnTo>
                    <a:pt x="0" y="135"/>
                  </a:lnTo>
                  <a:lnTo>
                    <a:pt x="0" y="191"/>
                  </a:lnTo>
                  <a:lnTo>
                    <a:pt x="160" y="191"/>
                  </a:lnTo>
                  <a:lnTo>
                    <a:pt x="160" y="0"/>
                  </a:lnTo>
                  <a:lnTo>
                    <a:pt x="0" y="0"/>
                  </a:lnTo>
                  <a:lnTo>
                    <a:pt x="0"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08" name="Freeform 92"/>
            <p:cNvSpPr>
              <a:spLocks/>
            </p:cNvSpPr>
            <p:nvPr/>
          </p:nvSpPr>
          <p:spPr bwMode="auto">
            <a:xfrm>
              <a:off x="6389688" y="2608263"/>
              <a:ext cx="168275" cy="17463"/>
            </a:xfrm>
            <a:custGeom>
              <a:avLst/>
              <a:gdLst/>
              <a:ahLst/>
              <a:cxnLst>
                <a:cxn ang="0">
                  <a:pos x="0" y="0"/>
                </a:cxn>
                <a:cxn ang="0">
                  <a:pos x="4" y="11"/>
                </a:cxn>
                <a:cxn ang="0">
                  <a:pos x="106" y="11"/>
                </a:cxn>
                <a:cxn ang="0">
                  <a:pos x="106" y="0"/>
                </a:cxn>
                <a:cxn ang="0">
                  <a:pos x="0" y="0"/>
                </a:cxn>
              </a:cxnLst>
              <a:rect l="0" t="0" r="r" b="b"/>
              <a:pathLst>
                <a:path w="106" h="11">
                  <a:moveTo>
                    <a:pt x="0" y="0"/>
                  </a:moveTo>
                  <a:lnTo>
                    <a:pt x="4" y="11"/>
                  </a:lnTo>
                  <a:lnTo>
                    <a:pt x="106" y="11"/>
                  </a:lnTo>
                  <a:lnTo>
                    <a:pt x="106" y="0"/>
                  </a:ln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09" name="Freeform 93"/>
            <p:cNvSpPr>
              <a:spLocks/>
            </p:cNvSpPr>
            <p:nvPr/>
          </p:nvSpPr>
          <p:spPr bwMode="auto">
            <a:xfrm>
              <a:off x="6405563" y="2651125"/>
              <a:ext cx="153988" cy="15875"/>
            </a:xfrm>
            <a:custGeom>
              <a:avLst/>
              <a:gdLst/>
              <a:ahLst/>
              <a:cxnLst>
                <a:cxn ang="0">
                  <a:pos x="6" y="10"/>
                </a:cxn>
                <a:cxn ang="0">
                  <a:pos x="97" y="10"/>
                </a:cxn>
                <a:cxn ang="0">
                  <a:pos x="97" y="0"/>
                </a:cxn>
                <a:cxn ang="0">
                  <a:pos x="0" y="0"/>
                </a:cxn>
                <a:cxn ang="0">
                  <a:pos x="6" y="10"/>
                </a:cxn>
              </a:cxnLst>
              <a:rect l="0" t="0" r="r" b="b"/>
              <a:pathLst>
                <a:path w="97" h="10">
                  <a:moveTo>
                    <a:pt x="6" y="10"/>
                  </a:moveTo>
                  <a:lnTo>
                    <a:pt x="97" y="10"/>
                  </a:lnTo>
                  <a:lnTo>
                    <a:pt x="97" y="0"/>
                  </a:lnTo>
                  <a:lnTo>
                    <a:pt x="0" y="0"/>
                  </a:lnTo>
                  <a:lnTo>
                    <a:pt x="6"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10" name="Rectangle 94"/>
            <p:cNvSpPr>
              <a:spLocks noChangeArrowheads="1"/>
            </p:cNvSpPr>
            <p:nvPr/>
          </p:nvSpPr>
          <p:spPr bwMode="auto">
            <a:xfrm>
              <a:off x="6415088" y="2682875"/>
              <a:ext cx="144463" cy="17463"/>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11" name="Freeform 95"/>
            <p:cNvSpPr>
              <a:spLocks/>
            </p:cNvSpPr>
            <p:nvPr/>
          </p:nvSpPr>
          <p:spPr bwMode="auto">
            <a:xfrm>
              <a:off x="6351588" y="2673350"/>
              <a:ext cx="55563" cy="76200"/>
            </a:xfrm>
            <a:custGeom>
              <a:avLst/>
              <a:gdLst/>
              <a:ahLst/>
              <a:cxnLst>
                <a:cxn ang="0">
                  <a:pos x="34" y="48"/>
                </a:cxn>
                <a:cxn ang="0">
                  <a:pos x="35" y="0"/>
                </a:cxn>
                <a:cxn ang="0">
                  <a:pos x="0" y="15"/>
                </a:cxn>
                <a:cxn ang="0">
                  <a:pos x="34" y="48"/>
                </a:cxn>
              </a:cxnLst>
              <a:rect l="0" t="0" r="r" b="b"/>
              <a:pathLst>
                <a:path w="35" h="48">
                  <a:moveTo>
                    <a:pt x="34" y="48"/>
                  </a:moveTo>
                  <a:lnTo>
                    <a:pt x="35" y="0"/>
                  </a:lnTo>
                  <a:lnTo>
                    <a:pt x="0" y="15"/>
                  </a:lnTo>
                  <a:lnTo>
                    <a:pt x="34" y="4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12" name="Freeform 96"/>
            <p:cNvSpPr>
              <a:spLocks/>
            </p:cNvSpPr>
            <p:nvPr/>
          </p:nvSpPr>
          <p:spPr bwMode="auto">
            <a:xfrm>
              <a:off x="6238876" y="2390775"/>
              <a:ext cx="71438" cy="68263"/>
            </a:xfrm>
            <a:custGeom>
              <a:avLst/>
              <a:gdLst/>
              <a:ahLst/>
              <a:cxnLst>
                <a:cxn ang="0">
                  <a:pos x="120" y="35"/>
                </a:cxn>
                <a:cxn ang="0">
                  <a:pos x="60" y="10"/>
                </a:cxn>
                <a:cxn ang="0">
                  <a:pos x="34" y="20"/>
                </a:cxn>
                <a:cxn ang="0">
                  <a:pos x="9" y="79"/>
                </a:cxn>
                <a:cxn ang="0">
                  <a:pos x="31" y="133"/>
                </a:cxn>
                <a:cxn ang="0">
                  <a:pos x="141" y="88"/>
                </a:cxn>
                <a:cxn ang="0">
                  <a:pos x="120" y="35"/>
                </a:cxn>
              </a:cxnLst>
              <a:rect l="0" t="0" r="r" b="b"/>
              <a:pathLst>
                <a:path w="141" h="133">
                  <a:moveTo>
                    <a:pt x="120" y="35"/>
                  </a:moveTo>
                  <a:cubicBezTo>
                    <a:pt x="110" y="11"/>
                    <a:pt x="83" y="0"/>
                    <a:pt x="60" y="10"/>
                  </a:cubicBezTo>
                  <a:cubicBezTo>
                    <a:pt x="34" y="20"/>
                    <a:pt x="34" y="20"/>
                    <a:pt x="34" y="20"/>
                  </a:cubicBezTo>
                  <a:cubicBezTo>
                    <a:pt x="11" y="30"/>
                    <a:pt x="0" y="56"/>
                    <a:pt x="9" y="79"/>
                  </a:cubicBezTo>
                  <a:cubicBezTo>
                    <a:pt x="31" y="133"/>
                    <a:pt x="31" y="133"/>
                    <a:pt x="31" y="133"/>
                  </a:cubicBezTo>
                  <a:cubicBezTo>
                    <a:pt x="141" y="88"/>
                    <a:pt x="141" y="88"/>
                    <a:pt x="141" y="88"/>
                  </a:cubicBezTo>
                  <a:lnTo>
                    <a:pt x="120" y="3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13" name="Rectangle 97"/>
            <p:cNvSpPr>
              <a:spLocks noChangeArrowheads="1"/>
            </p:cNvSpPr>
            <p:nvPr/>
          </p:nvSpPr>
          <p:spPr bwMode="auto">
            <a:xfrm>
              <a:off x="6413501" y="2725738"/>
              <a:ext cx="147638" cy="15875"/>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14" name="Freeform 98"/>
            <p:cNvSpPr>
              <a:spLocks/>
            </p:cNvSpPr>
            <p:nvPr/>
          </p:nvSpPr>
          <p:spPr bwMode="auto">
            <a:xfrm>
              <a:off x="6607176" y="2541588"/>
              <a:ext cx="141288" cy="71438"/>
            </a:xfrm>
            <a:custGeom>
              <a:avLst/>
              <a:gdLst/>
              <a:ahLst/>
              <a:cxnLst>
                <a:cxn ang="0">
                  <a:pos x="0" y="11"/>
                </a:cxn>
                <a:cxn ang="0">
                  <a:pos x="84" y="45"/>
                </a:cxn>
                <a:cxn ang="0">
                  <a:pos x="85" y="45"/>
                </a:cxn>
                <a:cxn ang="0">
                  <a:pos x="89" y="36"/>
                </a:cxn>
                <a:cxn ang="0">
                  <a:pos x="88" y="35"/>
                </a:cxn>
                <a:cxn ang="0">
                  <a:pos x="0" y="0"/>
                </a:cxn>
                <a:cxn ang="0">
                  <a:pos x="0" y="11"/>
                </a:cxn>
              </a:cxnLst>
              <a:rect l="0" t="0" r="r" b="b"/>
              <a:pathLst>
                <a:path w="89" h="45">
                  <a:moveTo>
                    <a:pt x="0" y="11"/>
                  </a:moveTo>
                  <a:lnTo>
                    <a:pt x="84" y="45"/>
                  </a:lnTo>
                  <a:lnTo>
                    <a:pt x="85" y="45"/>
                  </a:lnTo>
                  <a:lnTo>
                    <a:pt x="89" y="36"/>
                  </a:lnTo>
                  <a:lnTo>
                    <a:pt x="88" y="35"/>
                  </a:lnTo>
                  <a:lnTo>
                    <a:pt x="0" y="0"/>
                  </a:lnTo>
                  <a:lnTo>
                    <a:pt x="0" y="1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15" name="Freeform 99"/>
            <p:cNvSpPr>
              <a:spLocks/>
            </p:cNvSpPr>
            <p:nvPr/>
          </p:nvSpPr>
          <p:spPr bwMode="auto">
            <a:xfrm>
              <a:off x="6607176" y="2581275"/>
              <a:ext cx="127000" cy="66675"/>
            </a:xfrm>
            <a:custGeom>
              <a:avLst/>
              <a:gdLst/>
              <a:ahLst/>
              <a:cxnLst>
                <a:cxn ang="0">
                  <a:pos x="0" y="11"/>
                </a:cxn>
                <a:cxn ang="0">
                  <a:pos x="76" y="42"/>
                </a:cxn>
                <a:cxn ang="0">
                  <a:pos x="80" y="32"/>
                </a:cxn>
                <a:cxn ang="0">
                  <a:pos x="0" y="0"/>
                </a:cxn>
                <a:cxn ang="0">
                  <a:pos x="0" y="11"/>
                </a:cxn>
              </a:cxnLst>
              <a:rect l="0" t="0" r="r" b="b"/>
              <a:pathLst>
                <a:path w="80" h="42">
                  <a:moveTo>
                    <a:pt x="0" y="11"/>
                  </a:moveTo>
                  <a:lnTo>
                    <a:pt x="76" y="42"/>
                  </a:lnTo>
                  <a:lnTo>
                    <a:pt x="80" y="32"/>
                  </a:lnTo>
                  <a:lnTo>
                    <a:pt x="0" y="0"/>
                  </a:lnTo>
                  <a:lnTo>
                    <a:pt x="0" y="1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16" name="Freeform 100"/>
            <p:cNvSpPr>
              <a:spLocks/>
            </p:cNvSpPr>
            <p:nvPr/>
          </p:nvSpPr>
          <p:spPr bwMode="auto">
            <a:xfrm>
              <a:off x="6607176" y="2497138"/>
              <a:ext cx="157163" cy="77788"/>
            </a:xfrm>
            <a:custGeom>
              <a:avLst/>
              <a:gdLst/>
              <a:ahLst/>
              <a:cxnLst>
                <a:cxn ang="0">
                  <a:pos x="95" y="49"/>
                </a:cxn>
                <a:cxn ang="0">
                  <a:pos x="99" y="40"/>
                </a:cxn>
                <a:cxn ang="0">
                  <a:pos x="98" y="40"/>
                </a:cxn>
                <a:cxn ang="0">
                  <a:pos x="0" y="0"/>
                </a:cxn>
                <a:cxn ang="0">
                  <a:pos x="0" y="11"/>
                </a:cxn>
                <a:cxn ang="0">
                  <a:pos x="94" y="49"/>
                </a:cxn>
                <a:cxn ang="0">
                  <a:pos x="95" y="49"/>
                </a:cxn>
              </a:cxnLst>
              <a:rect l="0" t="0" r="r" b="b"/>
              <a:pathLst>
                <a:path w="99" h="49">
                  <a:moveTo>
                    <a:pt x="95" y="49"/>
                  </a:moveTo>
                  <a:lnTo>
                    <a:pt x="99" y="40"/>
                  </a:lnTo>
                  <a:lnTo>
                    <a:pt x="98" y="40"/>
                  </a:lnTo>
                  <a:lnTo>
                    <a:pt x="0" y="0"/>
                  </a:lnTo>
                  <a:lnTo>
                    <a:pt x="0" y="11"/>
                  </a:lnTo>
                  <a:lnTo>
                    <a:pt x="94" y="49"/>
                  </a:lnTo>
                  <a:lnTo>
                    <a:pt x="95" y="4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17" name="Freeform 101"/>
            <p:cNvSpPr>
              <a:spLocks/>
            </p:cNvSpPr>
            <p:nvPr/>
          </p:nvSpPr>
          <p:spPr bwMode="auto">
            <a:xfrm>
              <a:off x="6607176" y="2625725"/>
              <a:ext cx="112713" cy="60325"/>
            </a:xfrm>
            <a:custGeom>
              <a:avLst/>
              <a:gdLst/>
              <a:ahLst/>
              <a:cxnLst>
                <a:cxn ang="0">
                  <a:pos x="0" y="11"/>
                </a:cxn>
                <a:cxn ang="0">
                  <a:pos x="68" y="38"/>
                </a:cxn>
                <a:cxn ang="0">
                  <a:pos x="71" y="29"/>
                </a:cxn>
                <a:cxn ang="0">
                  <a:pos x="0" y="0"/>
                </a:cxn>
                <a:cxn ang="0">
                  <a:pos x="0" y="11"/>
                </a:cxn>
              </a:cxnLst>
              <a:rect l="0" t="0" r="r" b="b"/>
              <a:pathLst>
                <a:path w="71" h="38">
                  <a:moveTo>
                    <a:pt x="0" y="11"/>
                  </a:moveTo>
                  <a:lnTo>
                    <a:pt x="68" y="38"/>
                  </a:lnTo>
                  <a:lnTo>
                    <a:pt x="71" y="29"/>
                  </a:lnTo>
                  <a:lnTo>
                    <a:pt x="0" y="0"/>
                  </a:lnTo>
                  <a:lnTo>
                    <a:pt x="0" y="1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18" name="Freeform 102"/>
            <p:cNvSpPr>
              <a:spLocks/>
            </p:cNvSpPr>
            <p:nvPr/>
          </p:nvSpPr>
          <p:spPr bwMode="auto">
            <a:xfrm>
              <a:off x="6607176" y="2705100"/>
              <a:ext cx="85725" cy="49213"/>
            </a:xfrm>
            <a:custGeom>
              <a:avLst/>
              <a:gdLst/>
              <a:ahLst/>
              <a:cxnLst>
                <a:cxn ang="0">
                  <a:pos x="0" y="10"/>
                </a:cxn>
                <a:cxn ang="0">
                  <a:pos x="51" y="31"/>
                </a:cxn>
                <a:cxn ang="0">
                  <a:pos x="54" y="22"/>
                </a:cxn>
                <a:cxn ang="0">
                  <a:pos x="0" y="0"/>
                </a:cxn>
                <a:cxn ang="0">
                  <a:pos x="0" y="10"/>
                </a:cxn>
              </a:cxnLst>
              <a:rect l="0" t="0" r="r" b="b"/>
              <a:pathLst>
                <a:path w="54" h="31">
                  <a:moveTo>
                    <a:pt x="0" y="10"/>
                  </a:moveTo>
                  <a:lnTo>
                    <a:pt x="51" y="31"/>
                  </a:lnTo>
                  <a:lnTo>
                    <a:pt x="54" y="22"/>
                  </a:lnTo>
                  <a:lnTo>
                    <a:pt x="0" y="0"/>
                  </a:lnTo>
                  <a:lnTo>
                    <a:pt x="0"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19" name="Freeform 103"/>
            <p:cNvSpPr>
              <a:spLocks/>
            </p:cNvSpPr>
            <p:nvPr/>
          </p:nvSpPr>
          <p:spPr bwMode="auto">
            <a:xfrm>
              <a:off x="6607176" y="2660650"/>
              <a:ext cx="100013" cy="55563"/>
            </a:xfrm>
            <a:custGeom>
              <a:avLst/>
              <a:gdLst/>
              <a:ahLst/>
              <a:cxnLst>
                <a:cxn ang="0">
                  <a:pos x="63" y="25"/>
                </a:cxn>
                <a:cxn ang="0">
                  <a:pos x="0" y="0"/>
                </a:cxn>
                <a:cxn ang="0">
                  <a:pos x="0" y="11"/>
                </a:cxn>
                <a:cxn ang="0">
                  <a:pos x="59" y="35"/>
                </a:cxn>
                <a:cxn ang="0">
                  <a:pos x="63" y="25"/>
                </a:cxn>
              </a:cxnLst>
              <a:rect l="0" t="0" r="r" b="b"/>
              <a:pathLst>
                <a:path w="63" h="35">
                  <a:moveTo>
                    <a:pt x="63" y="25"/>
                  </a:moveTo>
                  <a:lnTo>
                    <a:pt x="0" y="0"/>
                  </a:lnTo>
                  <a:lnTo>
                    <a:pt x="0" y="11"/>
                  </a:lnTo>
                  <a:lnTo>
                    <a:pt x="59" y="35"/>
                  </a:lnTo>
                  <a:lnTo>
                    <a:pt x="63" y="2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20" name="Freeform 104"/>
            <p:cNvSpPr>
              <a:spLocks/>
            </p:cNvSpPr>
            <p:nvPr/>
          </p:nvSpPr>
          <p:spPr bwMode="auto">
            <a:xfrm>
              <a:off x="6567488" y="2439988"/>
              <a:ext cx="247650" cy="369888"/>
            </a:xfrm>
            <a:custGeom>
              <a:avLst/>
              <a:gdLst/>
              <a:ahLst/>
              <a:cxnLst>
                <a:cxn ang="0">
                  <a:pos x="155" y="59"/>
                </a:cxn>
                <a:cxn ang="0">
                  <a:pos x="10" y="0"/>
                </a:cxn>
                <a:cxn ang="0">
                  <a:pos x="9" y="0"/>
                </a:cxn>
                <a:cxn ang="0">
                  <a:pos x="0" y="22"/>
                </a:cxn>
                <a:cxn ang="0">
                  <a:pos x="17" y="22"/>
                </a:cxn>
                <a:cxn ang="0">
                  <a:pos x="18" y="19"/>
                </a:cxn>
                <a:cxn ang="0">
                  <a:pos x="136" y="67"/>
                </a:cxn>
                <a:cxn ang="0">
                  <a:pos x="76" y="214"/>
                </a:cxn>
                <a:cxn ang="0">
                  <a:pos x="25" y="193"/>
                </a:cxn>
                <a:cxn ang="0">
                  <a:pos x="25" y="208"/>
                </a:cxn>
                <a:cxn ang="0">
                  <a:pos x="84" y="233"/>
                </a:cxn>
                <a:cxn ang="0">
                  <a:pos x="85" y="233"/>
                </a:cxn>
                <a:cxn ang="0">
                  <a:pos x="156" y="59"/>
                </a:cxn>
                <a:cxn ang="0">
                  <a:pos x="155" y="59"/>
                </a:cxn>
              </a:cxnLst>
              <a:rect l="0" t="0" r="r" b="b"/>
              <a:pathLst>
                <a:path w="156" h="233">
                  <a:moveTo>
                    <a:pt x="155" y="59"/>
                  </a:moveTo>
                  <a:lnTo>
                    <a:pt x="10" y="0"/>
                  </a:lnTo>
                  <a:lnTo>
                    <a:pt x="9" y="0"/>
                  </a:lnTo>
                  <a:lnTo>
                    <a:pt x="0" y="22"/>
                  </a:lnTo>
                  <a:lnTo>
                    <a:pt x="17" y="22"/>
                  </a:lnTo>
                  <a:lnTo>
                    <a:pt x="18" y="19"/>
                  </a:lnTo>
                  <a:lnTo>
                    <a:pt x="136" y="67"/>
                  </a:lnTo>
                  <a:lnTo>
                    <a:pt x="76" y="214"/>
                  </a:lnTo>
                  <a:lnTo>
                    <a:pt x="25" y="193"/>
                  </a:lnTo>
                  <a:lnTo>
                    <a:pt x="25" y="208"/>
                  </a:lnTo>
                  <a:lnTo>
                    <a:pt x="84" y="233"/>
                  </a:lnTo>
                  <a:lnTo>
                    <a:pt x="85" y="233"/>
                  </a:lnTo>
                  <a:lnTo>
                    <a:pt x="156" y="59"/>
                  </a:lnTo>
                  <a:lnTo>
                    <a:pt x="155" y="5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21" name="Freeform 105"/>
            <p:cNvSpPr>
              <a:spLocks noEditPoints="1"/>
            </p:cNvSpPr>
            <p:nvPr/>
          </p:nvSpPr>
          <p:spPr bwMode="auto">
            <a:xfrm>
              <a:off x="6256338" y="2441575"/>
              <a:ext cx="149225" cy="250825"/>
            </a:xfrm>
            <a:custGeom>
              <a:avLst/>
              <a:gdLst/>
              <a:ahLst/>
              <a:cxnLst>
                <a:cxn ang="0">
                  <a:pos x="292" y="447"/>
                </a:cxn>
                <a:cxn ang="0">
                  <a:pos x="110" y="0"/>
                </a:cxn>
                <a:cxn ang="0">
                  <a:pos x="0" y="45"/>
                </a:cxn>
                <a:cxn ang="0">
                  <a:pos x="182" y="491"/>
                </a:cxn>
                <a:cxn ang="0">
                  <a:pos x="292" y="447"/>
                </a:cxn>
                <a:cxn ang="0">
                  <a:pos x="99" y="19"/>
                </a:cxn>
                <a:cxn ang="0">
                  <a:pos x="220" y="315"/>
                </a:cxn>
                <a:cxn ang="0">
                  <a:pos x="215" y="338"/>
                </a:cxn>
                <a:cxn ang="0">
                  <a:pos x="195" y="325"/>
                </a:cxn>
                <a:cxn ang="0">
                  <a:pos x="75" y="29"/>
                </a:cxn>
                <a:cxn ang="0">
                  <a:pos x="99" y="19"/>
                </a:cxn>
                <a:cxn ang="0">
                  <a:pos x="165" y="358"/>
                </a:cxn>
                <a:cxn ang="0">
                  <a:pos x="146" y="345"/>
                </a:cxn>
                <a:cxn ang="0">
                  <a:pos x="25" y="49"/>
                </a:cxn>
                <a:cxn ang="0">
                  <a:pos x="50" y="39"/>
                </a:cxn>
                <a:cxn ang="0">
                  <a:pos x="170" y="335"/>
                </a:cxn>
                <a:cxn ang="0">
                  <a:pos x="165" y="358"/>
                </a:cxn>
              </a:cxnLst>
              <a:rect l="0" t="0" r="r" b="b"/>
              <a:pathLst>
                <a:path w="292" h="491">
                  <a:moveTo>
                    <a:pt x="292" y="447"/>
                  </a:moveTo>
                  <a:cubicBezTo>
                    <a:pt x="110" y="0"/>
                    <a:pt x="110" y="0"/>
                    <a:pt x="110" y="0"/>
                  </a:cubicBezTo>
                  <a:cubicBezTo>
                    <a:pt x="0" y="45"/>
                    <a:pt x="0" y="45"/>
                    <a:pt x="0" y="45"/>
                  </a:cubicBezTo>
                  <a:cubicBezTo>
                    <a:pt x="182" y="491"/>
                    <a:pt x="182" y="491"/>
                    <a:pt x="182" y="491"/>
                  </a:cubicBezTo>
                  <a:lnTo>
                    <a:pt x="292" y="447"/>
                  </a:lnTo>
                  <a:close/>
                  <a:moveTo>
                    <a:pt x="99" y="19"/>
                  </a:moveTo>
                  <a:cubicBezTo>
                    <a:pt x="220" y="315"/>
                    <a:pt x="220" y="315"/>
                    <a:pt x="220" y="315"/>
                  </a:cubicBezTo>
                  <a:cubicBezTo>
                    <a:pt x="224" y="325"/>
                    <a:pt x="222" y="335"/>
                    <a:pt x="215" y="338"/>
                  </a:cubicBezTo>
                  <a:cubicBezTo>
                    <a:pt x="208" y="340"/>
                    <a:pt x="199" y="335"/>
                    <a:pt x="195" y="325"/>
                  </a:cubicBezTo>
                  <a:cubicBezTo>
                    <a:pt x="75" y="29"/>
                    <a:pt x="75" y="29"/>
                    <a:pt x="75" y="29"/>
                  </a:cubicBezTo>
                  <a:lnTo>
                    <a:pt x="99" y="19"/>
                  </a:lnTo>
                  <a:close/>
                  <a:moveTo>
                    <a:pt x="165" y="358"/>
                  </a:moveTo>
                  <a:cubicBezTo>
                    <a:pt x="159" y="361"/>
                    <a:pt x="150" y="355"/>
                    <a:pt x="146" y="345"/>
                  </a:cubicBezTo>
                  <a:cubicBezTo>
                    <a:pt x="25" y="49"/>
                    <a:pt x="25" y="49"/>
                    <a:pt x="25" y="49"/>
                  </a:cubicBezTo>
                  <a:cubicBezTo>
                    <a:pt x="50" y="39"/>
                    <a:pt x="50" y="39"/>
                    <a:pt x="50" y="39"/>
                  </a:cubicBezTo>
                  <a:cubicBezTo>
                    <a:pt x="170" y="335"/>
                    <a:pt x="170" y="335"/>
                    <a:pt x="170" y="335"/>
                  </a:cubicBezTo>
                  <a:cubicBezTo>
                    <a:pt x="174" y="345"/>
                    <a:pt x="172" y="355"/>
                    <a:pt x="165" y="35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grpSp>
        <p:nvGrpSpPr>
          <p:cNvPr id="122" name="Group 422"/>
          <p:cNvGrpSpPr/>
          <p:nvPr/>
        </p:nvGrpSpPr>
        <p:grpSpPr>
          <a:xfrm>
            <a:off x="5801509" y="2131721"/>
            <a:ext cx="588983" cy="478717"/>
            <a:chOff x="4325938" y="1771651"/>
            <a:chExt cx="347663" cy="282576"/>
          </a:xfrm>
          <a:solidFill>
            <a:schemeClr val="bg1"/>
          </a:solidFill>
        </p:grpSpPr>
        <p:sp>
          <p:nvSpPr>
            <p:cNvPr id="123" name="Freeform 277"/>
            <p:cNvSpPr>
              <a:spLocks noEditPoints="1"/>
            </p:cNvSpPr>
            <p:nvPr/>
          </p:nvSpPr>
          <p:spPr bwMode="auto">
            <a:xfrm>
              <a:off x="4325938" y="1985964"/>
              <a:ext cx="223838" cy="68263"/>
            </a:xfrm>
            <a:custGeom>
              <a:avLst/>
              <a:gdLst/>
              <a:ahLst/>
              <a:cxnLst>
                <a:cxn ang="0">
                  <a:pos x="0" y="0"/>
                </a:cxn>
                <a:cxn ang="0">
                  <a:pos x="0" y="32"/>
                </a:cxn>
                <a:cxn ang="0">
                  <a:pos x="33" y="32"/>
                </a:cxn>
                <a:cxn ang="0">
                  <a:pos x="42" y="22"/>
                </a:cxn>
                <a:cxn ang="0">
                  <a:pos x="42" y="13"/>
                </a:cxn>
                <a:cxn ang="0">
                  <a:pos x="62" y="13"/>
                </a:cxn>
                <a:cxn ang="0">
                  <a:pos x="62" y="22"/>
                </a:cxn>
                <a:cxn ang="0">
                  <a:pos x="71" y="32"/>
                </a:cxn>
                <a:cxn ang="0">
                  <a:pos x="105" y="32"/>
                </a:cxn>
                <a:cxn ang="0">
                  <a:pos x="105" y="0"/>
                </a:cxn>
                <a:cxn ang="0">
                  <a:pos x="67" y="0"/>
                </a:cxn>
                <a:cxn ang="0">
                  <a:pos x="62" y="4"/>
                </a:cxn>
                <a:cxn ang="0">
                  <a:pos x="42" y="4"/>
                </a:cxn>
                <a:cxn ang="0">
                  <a:pos x="38" y="0"/>
                </a:cxn>
                <a:cxn ang="0">
                  <a:pos x="0" y="0"/>
                </a:cxn>
                <a:cxn ang="0">
                  <a:pos x="67" y="5"/>
                </a:cxn>
                <a:cxn ang="0">
                  <a:pos x="100" y="5"/>
                </a:cxn>
                <a:cxn ang="0">
                  <a:pos x="100" y="27"/>
                </a:cxn>
                <a:cxn ang="0">
                  <a:pos x="74" y="27"/>
                </a:cxn>
                <a:cxn ang="0">
                  <a:pos x="67" y="20"/>
                </a:cxn>
                <a:cxn ang="0">
                  <a:pos x="67" y="5"/>
                </a:cxn>
                <a:cxn ang="0">
                  <a:pos x="5" y="5"/>
                </a:cxn>
                <a:cxn ang="0">
                  <a:pos x="37" y="5"/>
                </a:cxn>
                <a:cxn ang="0">
                  <a:pos x="37" y="20"/>
                </a:cxn>
                <a:cxn ang="0">
                  <a:pos x="31" y="27"/>
                </a:cxn>
                <a:cxn ang="0">
                  <a:pos x="5" y="27"/>
                </a:cxn>
                <a:cxn ang="0">
                  <a:pos x="5" y="5"/>
                </a:cxn>
              </a:cxnLst>
              <a:rect l="0" t="0" r="r" b="b"/>
              <a:pathLst>
                <a:path w="105" h="32">
                  <a:moveTo>
                    <a:pt x="0" y="0"/>
                  </a:moveTo>
                  <a:cubicBezTo>
                    <a:pt x="0" y="32"/>
                    <a:pt x="0" y="32"/>
                    <a:pt x="0" y="32"/>
                  </a:cubicBezTo>
                  <a:cubicBezTo>
                    <a:pt x="33" y="32"/>
                    <a:pt x="33" y="32"/>
                    <a:pt x="33" y="32"/>
                  </a:cubicBezTo>
                  <a:cubicBezTo>
                    <a:pt x="42" y="22"/>
                    <a:pt x="42" y="22"/>
                    <a:pt x="42" y="22"/>
                  </a:cubicBezTo>
                  <a:cubicBezTo>
                    <a:pt x="42" y="13"/>
                    <a:pt x="42" y="13"/>
                    <a:pt x="42" y="13"/>
                  </a:cubicBezTo>
                  <a:cubicBezTo>
                    <a:pt x="62" y="13"/>
                    <a:pt x="62" y="13"/>
                    <a:pt x="62" y="13"/>
                  </a:cubicBezTo>
                  <a:cubicBezTo>
                    <a:pt x="62" y="22"/>
                    <a:pt x="62" y="22"/>
                    <a:pt x="62" y="22"/>
                  </a:cubicBezTo>
                  <a:cubicBezTo>
                    <a:pt x="71" y="32"/>
                    <a:pt x="71" y="32"/>
                    <a:pt x="71" y="32"/>
                  </a:cubicBezTo>
                  <a:cubicBezTo>
                    <a:pt x="105" y="32"/>
                    <a:pt x="105" y="32"/>
                    <a:pt x="105" y="32"/>
                  </a:cubicBezTo>
                  <a:cubicBezTo>
                    <a:pt x="105" y="0"/>
                    <a:pt x="105" y="0"/>
                    <a:pt x="105" y="0"/>
                  </a:cubicBezTo>
                  <a:cubicBezTo>
                    <a:pt x="67" y="0"/>
                    <a:pt x="67" y="0"/>
                    <a:pt x="67" y="0"/>
                  </a:cubicBezTo>
                  <a:cubicBezTo>
                    <a:pt x="64" y="0"/>
                    <a:pt x="62" y="2"/>
                    <a:pt x="62" y="4"/>
                  </a:cubicBezTo>
                  <a:cubicBezTo>
                    <a:pt x="42" y="4"/>
                    <a:pt x="42" y="4"/>
                    <a:pt x="42" y="4"/>
                  </a:cubicBezTo>
                  <a:cubicBezTo>
                    <a:pt x="42" y="2"/>
                    <a:pt x="40" y="0"/>
                    <a:pt x="38" y="0"/>
                  </a:cubicBezTo>
                  <a:lnTo>
                    <a:pt x="0" y="0"/>
                  </a:lnTo>
                  <a:close/>
                  <a:moveTo>
                    <a:pt x="67" y="5"/>
                  </a:moveTo>
                  <a:cubicBezTo>
                    <a:pt x="100" y="5"/>
                    <a:pt x="100" y="5"/>
                    <a:pt x="100" y="5"/>
                  </a:cubicBezTo>
                  <a:cubicBezTo>
                    <a:pt x="100" y="27"/>
                    <a:pt x="100" y="27"/>
                    <a:pt x="100" y="27"/>
                  </a:cubicBezTo>
                  <a:cubicBezTo>
                    <a:pt x="74" y="27"/>
                    <a:pt x="74" y="27"/>
                    <a:pt x="74" y="27"/>
                  </a:cubicBezTo>
                  <a:cubicBezTo>
                    <a:pt x="67" y="20"/>
                    <a:pt x="67" y="20"/>
                    <a:pt x="67" y="20"/>
                  </a:cubicBezTo>
                  <a:lnTo>
                    <a:pt x="67" y="5"/>
                  </a:lnTo>
                  <a:close/>
                  <a:moveTo>
                    <a:pt x="5" y="5"/>
                  </a:moveTo>
                  <a:cubicBezTo>
                    <a:pt x="37" y="5"/>
                    <a:pt x="37" y="5"/>
                    <a:pt x="37" y="5"/>
                  </a:cubicBezTo>
                  <a:cubicBezTo>
                    <a:pt x="37" y="20"/>
                    <a:pt x="37" y="20"/>
                    <a:pt x="37" y="20"/>
                  </a:cubicBezTo>
                  <a:cubicBezTo>
                    <a:pt x="31" y="27"/>
                    <a:pt x="31" y="27"/>
                    <a:pt x="31" y="27"/>
                  </a:cubicBezTo>
                  <a:cubicBezTo>
                    <a:pt x="5" y="27"/>
                    <a:pt x="5" y="27"/>
                    <a:pt x="5" y="27"/>
                  </a:cubicBezTo>
                  <a:lnTo>
                    <a:pt x="5"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24" name="Freeform 278"/>
            <p:cNvSpPr>
              <a:spLocks/>
            </p:cNvSpPr>
            <p:nvPr/>
          </p:nvSpPr>
          <p:spPr bwMode="auto">
            <a:xfrm>
              <a:off x="4329113" y="1933576"/>
              <a:ext cx="44450" cy="49213"/>
            </a:xfrm>
            <a:custGeom>
              <a:avLst/>
              <a:gdLst/>
              <a:ahLst/>
              <a:cxnLst>
                <a:cxn ang="0">
                  <a:pos x="0" y="31"/>
                </a:cxn>
                <a:cxn ang="0">
                  <a:pos x="20" y="0"/>
                </a:cxn>
                <a:cxn ang="0">
                  <a:pos x="28" y="0"/>
                </a:cxn>
                <a:cxn ang="0">
                  <a:pos x="17" y="31"/>
                </a:cxn>
                <a:cxn ang="0">
                  <a:pos x="0" y="31"/>
                </a:cxn>
              </a:cxnLst>
              <a:rect l="0" t="0" r="r" b="b"/>
              <a:pathLst>
                <a:path w="28" h="31">
                  <a:moveTo>
                    <a:pt x="0" y="31"/>
                  </a:moveTo>
                  <a:lnTo>
                    <a:pt x="20" y="0"/>
                  </a:lnTo>
                  <a:lnTo>
                    <a:pt x="28" y="0"/>
                  </a:lnTo>
                  <a:lnTo>
                    <a:pt x="17" y="31"/>
                  </a:lnTo>
                  <a:lnTo>
                    <a:pt x="0" y="3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25" name="Freeform 279"/>
            <p:cNvSpPr>
              <a:spLocks noEditPoints="1"/>
            </p:cNvSpPr>
            <p:nvPr/>
          </p:nvSpPr>
          <p:spPr bwMode="auto">
            <a:xfrm>
              <a:off x="4518026" y="1771651"/>
              <a:ext cx="106363" cy="49213"/>
            </a:xfrm>
            <a:custGeom>
              <a:avLst/>
              <a:gdLst/>
              <a:ahLst/>
              <a:cxnLst>
                <a:cxn ang="0">
                  <a:pos x="0" y="23"/>
                </a:cxn>
                <a:cxn ang="0">
                  <a:pos x="50" y="23"/>
                </a:cxn>
                <a:cxn ang="0">
                  <a:pos x="50" y="15"/>
                </a:cxn>
                <a:cxn ang="0">
                  <a:pos x="42" y="7"/>
                </a:cxn>
                <a:cxn ang="0">
                  <a:pos x="40" y="7"/>
                </a:cxn>
                <a:cxn ang="0">
                  <a:pos x="40" y="5"/>
                </a:cxn>
                <a:cxn ang="0">
                  <a:pos x="35" y="0"/>
                </a:cxn>
                <a:cxn ang="0">
                  <a:pos x="15" y="0"/>
                </a:cxn>
                <a:cxn ang="0">
                  <a:pos x="10" y="5"/>
                </a:cxn>
                <a:cxn ang="0">
                  <a:pos x="10" y="7"/>
                </a:cxn>
                <a:cxn ang="0">
                  <a:pos x="8" y="7"/>
                </a:cxn>
                <a:cxn ang="0">
                  <a:pos x="0" y="15"/>
                </a:cxn>
                <a:cxn ang="0">
                  <a:pos x="0" y="23"/>
                </a:cxn>
                <a:cxn ang="0">
                  <a:pos x="21" y="8"/>
                </a:cxn>
                <a:cxn ang="0">
                  <a:pos x="25" y="4"/>
                </a:cxn>
                <a:cxn ang="0">
                  <a:pos x="29" y="8"/>
                </a:cxn>
                <a:cxn ang="0">
                  <a:pos x="25" y="11"/>
                </a:cxn>
                <a:cxn ang="0">
                  <a:pos x="21" y="8"/>
                </a:cxn>
              </a:cxnLst>
              <a:rect l="0" t="0" r="r" b="b"/>
              <a:pathLst>
                <a:path w="50" h="23">
                  <a:moveTo>
                    <a:pt x="0" y="23"/>
                  </a:moveTo>
                  <a:cubicBezTo>
                    <a:pt x="50" y="23"/>
                    <a:pt x="50" y="23"/>
                    <a:pt x="50" y="23"/>
                  </a:cubicBezTo>
                  <a:cubicBezTo>
                    <a:pt x="50" y="15"/>
                    <a:pt x="50" y="15"/>
                    <a:pt x="50" y="15"/>
                  </a:cubicBezTo>
                  <a:cubicBezTo>
                    <a:pt x="50" y="11"/>
                    <a:pt x="47" y="7"/>
                    <a:pt x="42" y="7"/>
                  </a:cubicBezTo>
                  <a:cubicBezTo>
                    <a:pt x="40" y="7"/>
                    <a:pt x="40" y="7"/>
                    <a:pt x="40" y="7"/>
                  </a:cubicBezTo>
                  <a:cubicBezTo>
                    <a:pt x="40" y="5"/>
                    <a:pt x="40" y="5"/>
                    <a:pt x="40" y="5"/>
                  </a:cubicBezTo>
                  <a:cubicBezTo>
                    <a:pt x="40" y="2"/>
                    <a:pt x="38" y="0"/>
                    <a:pt x="35" y="0"/>
                  </a:cubicBezTo>
                  <a:cubicBezTo>
                    <a:pt x="15" y="0"/>
                    <a:pt x="15" y="0"/>
                    <a:pt x="15" y="0"/>
                  </a:cubicBezTo>
                  <a:cubicBezTo>
                    <a:pt x="12" y="0"/>
                    <a:pt x="10" y="2"/>
                    <a:pt x="10" y="5"/>
                  </a:cubicBezTo>
                  <a:cubicBezTo>
                    <a:pt x="10" y="7"/>
                    <a:pt x="10" y="7"/>
                    <a:pt x="10" y="7"/>
                  </a:cubicBezTo>
                  <a:cubicBezTo>
                    <a:pt x="8" y="7"/>
                    <a:pt x="8" y="7"/>
                    <a:pt x="8" y="7"/>
                  </a:cubicBezTo>
                  <a:cubicBezTo>
                    <a:pt x="4" y="7"/>
                    <a:pt x="0" y="11"/>
                    <a:pt x="0" y="15"/>
                  </a:cubicBezTo>
                  <a:lnTo>
                    <a:pt x="0" y="23"/>
                  </a:lnTo>
                  <a:close/>
                  <a:moveTo>
                    <a:pt x="21" y="8"/>
                  </a:moveTo>
                  <a:cubicBezTo>
                    <a:pt x="21" y="6"/>
                    <a:pt x="23" y="4"/>
                    <a:pt x="25" y="4"/>
                  </a:cubicBezTo>
                  <a:cubicBezTo>
                    <a:pt x="27" y="4"/>
                    <a:pt x="29" y="6"/>
                    <a:pt x="29" y="8"/>
                  </a:cubicBezTo>
                  <a:cubicBezTo>
                    <a:pt x="29" y="10"/>
                    <a:pt x="27" y="11"/>
                    <a:pt x="25" y="11"/>
                  </a:cubicBezTo>
                  <a:cubicBezTo>
                    <a:pt x="23" y="11"/>
                    <a:pt x="21" y="10"/>
                    <a:pt x="21" y="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26" name="Freeform 280"/>
            <p:cNvSpPr>
              <a:spLocks/>
            </p:cNvSpPr>
            <p:nvPr/>
          </p:nvSpPr>
          <p:spPr bwMode="auto">
            <a:xfrm>
              <a:off x="4502151" y="1933576"/>
              <a:ext cx="109538" cy="49213"/>
            </a:xfrm>
            <a:custGeom>
              <a:avLst/>
              <a:gdLst/>
              <a:ahLst/>
              <a:cxnLst>
                <a:cxn ang="0">
                  <a:pos x="18" y="8"/>
                </a:cxn>
                <a:cxn ang="0">
                  <a:pos x="69" y="8"/>
                </a:cxn>
                <a:cxn ang="0">
                  <a:pos x="69" y="15"/>
                </a:cxn>
                <a:cxn ang="0">
                  <a:pos x="18" y="15"/>
                </a:cxn>
                <a:cxn ang="0">
                  <a:pos x="29" y="31"/>
                </a:cxn>
                <a:cxn ang="0">
                  <a:pos x="10" y="31"/>
                </a:cxn>
                <a:cxn ang="0">
                  <a:pos x="0" y="0"/>
                </a:cxn>
                <a:cxn ang="0">
                  <a:pos x="9" y="0"/>
                </a:cxn>
                <a:cxn ang="0">
                  <a:pos x="18" y="15"/>
                </a:cxn>
                <a:cxn ang="0">
                  <a:pos x="18" y="8"/>
                </a:cxn>
              </a:cxnLst>
              <a:rect l="0" t="0" r="r" b="b"/>
              <a:pathLst>
                <a:path w="69" h="31">
                  <a:moveTo>
                    <a:pt x="18" y="8"/>
                  </a:moveTo>
                  <a:lnTo>
                    <a:pt x="69" y="8"/>
                  </a:lnTo>
                  <a:lnTo>
                    <a:pt x="69" y="15"/>
                  </a:lnTo>
                  <a:lnTo>
                    <a:pt x="18" y="15"/>
                  </a:lnTo>
                  <a:lnTo>
                    <a:pt x="29" y="31"/>
                  </a:lnTo>
                  <a:lnTo>
                    <a:pt x="10" y="31"/>
                  </a:lnTo>
                  <a:lnTo>
                    <a:pt x="0" y="0"/>
                  </a:lnTo>
                  <a:lnTo>
                    <a:pt x="9" y="0"/>
                  </a:lnTo>
                  <a:lnTo>
                    <a:pt x="18" y="15"/>
                  </a:lnTo>
                  <a:lnTo>
                    <a:pt x="18" y="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27" name="Rectangle 281"/>
            <p:cNvSpPr>
              <a:spLocks noChangeArrowheads="1"/>
            </p:cNvSpPr>
            <p:nvPr/>
          </p:nvSpPr>
          <p:spPr bwMode="auto">
            <a:xfrm>
              <a:off x="4532313" y="1858964"/>
              <a:ext cx="80963" cy="7938"/>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28" name="Rectangle 282"/>
            <p:cNvSpPr>
              <a:spLocks noChangeArrowheads="1"/>
            </p:cNvSpPr>
            <p:nvPr/>
          </p:nvSpPr>
          <p:spPr bwMode="auto">
            <a:xfrm>
              <a:off x="4530726" y="1916114"/>
              <a:ext cx="80963" cy="11113"/>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29" name="Rectangle 283"/>
            <p:cNvSpPr>
              <a:spLocks noChangeArrowheads="1"/>
            </p:cNvSpPr>
            <p:nvPr/>
          </p:nvSpPr>
          <p:spPr bwMode="auto">
            <a:xfrm>
              <a:off x="4532313" y="1885951"/>
              <a:ext cx="80963" cy="11113"/>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30" name="Freeform 284"/>
            <p:cNvSpPr>
              <a:spLocks/>
            </p:cNvSpPr>
            <p:nvPr/>
          </p:nvSpPr>
          <p:spPr bwMode="auto">
            <a:xfrm>
              <a:off x="4468813" y="1801814"/>
              <a:ext cx="39688" cy="174625"/>
            </a:xfrm>
            <a:custGeom>
              <a:avLst/>
              <a:gdLst/>
              <a:ahLst/>
              <a:cxnLst>
                <a:cxn ang="0">
                  <a:pos x="19" y="13"/>
                </a:cxn>
                <a:cxn ang="0">
                  <a:pos x="13" y="13"/>
                </a:cxn>
                <a:cxn ang="0">
                  <a:pos x="13" y="82"/>
                </a:cxn>
                <a:cxn ang="0">
                  <a:pos x="0" y="82"/>
                </a:cxn>
                <a:cxn ang="0">
                  <a:pos x="0" y="8"/>
                </a:cxn>
                <a:cxn ang="0">
                  <a:pos x="8" y="0"/>
                </a:cxn>
                <a:cxn ang="0">
                  <a:pos x="19" y="0"/>
                </a:cxn>
                <a:cxn ang="0">
                  <a:pos x="19" y="1"/>
                </a:cxn>
                <a:cxn ang="0">
                  <a:pos x="19" y="13"/>
                </a:cxn>
              </a:cxnLst>
              <a:rect l="0" t="0" r="r" b="b"/>
              <a:pathLst>
                <a:path w="19" h="82">
                  <a:moveTo>
                    <a:pt x="19" y="13"/>
                  </a:moveTo>
                  <a:cubicBezTo>
                    <a:pt x="13" y="13"/>
                    <a:pt x="13" y="13"/>
                    <a:pt x="13" y="13"/>
                  </a:cubicBezTo>
                  <a:cubicBezTo>
                    <a:pt x="13" y="82"/>
                    <a:pt x="13" y="82"/>
                    <a:pt x="13" y="82"/>
                  </a:cubicBezTo>
                  <a:cubicBezTo>
                    <a:pt x="0" y="82"/>
                    <a:pt x="0" y="82"/>
                    <a:pt x="0" y="82"/>
                  </a:cubicBezTo>
                  <a:cubicBezTo>
                    <a:pt x="0" y="8"/>
                    <a:pt x="0" y="8"/>
                    <a:pt x="0" y="8"/>
                  </a:cubicBezTo>
                  <a:cubicBezTo>
                    <a:pt x="0" y="4"/>
                    <a:pt x="3" y="0"/>
                    <a:pt x="8" y="0"/>
                  </a:cubicBezTo>
                  <a:cubicBezTo>
                    <a:pt x="19" y="0"/>
                    <a:pt x="19" y="0"/>
                    <a:pt x="19" y="0"/>
                  </a:cubicBezTo>
                  <a:cubicBezTo>
                    <a:pt x="19" y="0"/>
                    <a:pt x="19" y="1"/>
                    <a:pt x="19" y="1"/>
                  </a:cubicBezTo>
                  <a:lnTo>
                    <a:pt x="19" y="1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31" name="Freeform 285"/>
            <p:cNvSpPr>
              <a:spLocks/>
            </p:cNvSpPr>
            <p:nvPr/>
          </p:nvSpPr>
          <p:spPr bwMode="auto">
            <a:xfrm>
              <a:off x="4557713" y="1801814"/>
              <a:ext cx="115888" cy="244475"/>
            </a:xfrm>
            <a:custGeom>
              <a:avLst/>
              <a:gdLst/>
              <a:ahLst/>
              <a:cxnLst>
                <a:cxn ang="0">
                  <a:pos x="41" y="13"/>
                </a:cxn>
                <a:cxn ang="0">
                  <a:pos x="35" y="13"/>
                </a:cxn>
                <a:cxn ang="0">
                  <a:pos x="35" y="1"/>
                </a:cxn>
                <a:cxn ang="0">
                  <a:pos x="35" y="0"/>
                </a:cxn>
                <a:cxn ang="0">
                  <a:pos x="47" y="0"/>
                </a:cxn>
                <a:cxn ang="0">
                  <a:pos x="54" y="8"/>
                </a:cxn>
                <a:cxn ang="0">
                  <a:pos x="54" y="108"/>
                </a:cxn>
                <a:cxn ang="0">
                  <a:pos x="47" y="115"/>
                </a:cxn>
                <a:cxn ang="0">
                  <a:pos x="0" y="115"/>
                </a:cxn>
                <a:cxn ang="0">
                  <a:pos x="0" y="103"/>
                </a:cxn>
                <a:cxn ang="0">
                  <a:pos x="41" y="103"/>
                </a:cxn>
                <a:cxn ang="0">
                  <a:pos x="41" y="13"/>
                </a:cxn>
              </a:cxnLst>
              <a:rect l="0" t="0" r="r" b="b"/>
              <a:pathLst>
                <a:path w="54" h="115">
                  <a:moveTo>
                    <a:pt x="41" y="13"/>
                  </a:moveTo>
                  <a:cubicBezTo>
                    <a:pt x="35" y="13"/>
                    <a:pt x="35" y="13"/>
                    <a:pt x="35" y="13"/>
                  </a:cubicBezTo>
                  <a:cubicBezTo>
                    <a:pt x="35" y="1"/>
                    <a:pt x="35" y="1"/>
                    <a:pt x="35" y="1"/>
                  </a:cubicBezTo>
                  <a:cubicBezTo>
                    <a:pt x="35" y="1"/>
                    <a:pt x="35" y="0"/>
                    <a:pt x="35" y="0"/>
                  </a:cubicBezTo>
                  <a:cubicBezTo>
                    <a:pt x="47" y="0"/>
                    <a:pt x="47" y="0"/>
                    <a:pt x="47" y="0"/>
                  </a:cubicBezTo>
                  <a:cubicBezTo>
                    <a:pt x="51" y="0"/>
                    <a:pt x="54" y="4"/>
                    <a:pt x="54" y="8"/>
                  </a:cubicBezTo>
                  <a:cubicBezTo>
                    <a:pt x="54" y="108"/>
                    <a:pt x="54" y="108"/>
                    <a:pt x="54" y="108"/>
                  </a:cubicBezTo>
                  <a:cubicBezTo>
                    <a:pt x="54" y="112"/>
                    <a:pt x="51" y="115"/>
                    <a:pt x="47" y="115"/>
                  </a:cubicBezTo>
                  <a:cubicBezTo>
                    <a:pt x="0" y="115"/>
                    <a:pt x="0" y="115"/>
                    <a:pt x="0" y="115"/>
                  </a:cubicBezTo>
                  <a:cubicBezTo>
                    <a:pt x="0" y="103"/>
                    <a:pt x="0" y="103"/>
                    <a:pt x="0" y="103"/>
                  </a:cubicBezTo>
                  <a:cubicBezTo>
                    <a:pt x="41" y="103"/>
                    <a:pt x="41" y="103"/>
                    <a:pt x="41" y="103"/>
                  </a:cubicBezTo>
                  <a:lnTo>
                    <a:pt x="41" y="1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grpSp>
        <p:nvGrpSpPr>
          <p:cNvPr id="132" name="Group 424"/>
          <p:cNvGrpSpPr/>
          <p:nvPr/>
        </p:nvGrpSpPr>
        <p:grpSpPr>
          <a:xfrm>
            <a:off x="9717784" y="4468522"/>
            <a:ext cx="494853" cy="478715"/>
            <a:chOff x="5761038" y="1744664"/>
            <a:chExt cx="292101" cy="282575"/>
          </a:xfrm>
          <a:solidFill>
            <a:schemeClr val="bg1"/>
          </a:solidFill>
        </p:grpSpPr>
        <p:sp>
          <p:nvSpPr>
            <p:cNvPr id="133" name="Freeform 232"/>
            <p:cNvSpPr>
              <a:spLocks noEditPoints="1"/>
            </p:cNvSpPr>
            <p:nvPr/>
          </p:nvSpPr>
          <p:spPr bwMode="auto">
            <a:xfrm>
              <a:off x="5975351" y="1946276"/>
              <a:ext cx="77788" cy="80963"/>
            </a:xfrm>
            <a:custGeom>
              <a:avLst/>
              <a:gdLst/>
              <a:ahLst/>
              <a:cxnLst>
                <a:cxn ang="0">
                  <a:pos x="49" y="0"/>
                </a:cxn>
                <a:cxn ang="0">
                  <a:pos x="0" y="0"/>
                </a:cxn>
                <a:cxn ang="0">
                  <a:pos x="0" y="51"/>
                </a:cxn>
                <a:cxn ang="0">
                  <a:pos x="49" y="51"/>
                </a:cxn>
                <a:cxn ang="0">
                  <a:pos x="49" y="0"/>
                </a:cxn>
                <a:cxn ang="0">
                  <a:pos x="12" y="39"/>
                </a:cxn>
                <a:cxn ang="0">
                  <a:pos x="12" y="12"/>
                </a:cxn>
                <a:cxn ang="0">
                  <a:pos x="37" y="12"/>
                </a:cxn>
                <a:cxn ang="0">
                  <a:pos x="37" y="39"/>
                </a:cxn>
                <a:cxn ang="0">
                  <a:pos x="12" y="39"/>
                </a:cxn>
              </a:cxnLst>
              <a:rect l="0" t="0" r="r" b="b"/>
              <a:pathLst>
                <a:path w="49" h="51">
                  <a:moveTo>
                    <a:pt x="49" y="0"/>
                  </a:moveTo>
                  <a:lnTo>
                    <a:pt x="0" y="0"/>
                  </a:lnTo>
                  <a:lnTo>
                    <a:pt x="0" y="51"/>
                  </a:lnTo>
                  <a:lnTo>
                    <a:pt x="49" y="51"/>
                  </a:lnTo>
                  <a:lnTo>
                    <a:pt x="49" y="0"/>
                  </a:lnTo>
                  <a:close/>
                  <a:moveTo>
                    <a:pt x="12" y="39"/>
                  </a:moveTo>
                  <a:lnTo>
                    <a:pt x="12" y="12"/>
                  </a:lnTo>
                  <a:lnTo>
                    <a:pt x="37" y="12"/>
                  </a:lnTo>
                  <a:lnTo>
                    <a:pt x="37" y="39"/>
                  </a:lnTo>
                  <a:lnTo>
                    <a:pt x="12" y="3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34" name="Freeform 233"/>
            <p:cNvSpPr>
              <a:spLocks/>
            </p:cNvSpPr>
            <p:nvPr/>
          </p:nvSpPr>
          <p:spPr bwMode="auto">
            <a:xfrm>
              <a:off x="5783263" y="1833564"/>
              <a:ext cx="244475" cy="104775"/>
            </a:xfrm>
            <a:custGeom>
              <a:avLst/>
              <a:gdLst/>
              <a:ahLst/>
              <a:cxnLst>
                <a:cxn ang="0">
                  <a:pos x="87" y="21"/>
                </a:cxn>
                <a:cxn ang="0">
                  <a:pos x="87" y="0"/>
                </a:cxn>
                <a:cxn ang="0">
                  <a:pos x="70" y="0"/>
                </a:cxn>
                <a:cxn ang="0">
                  <a:pos x="70" y="21"/>
                </a:cxn>
                <a:cxn ang="0">
                  <a:pos x="67" y="21"/>
                </a:cxn>
                <a:cxn ang="0">
                  <a:pos x="0" y="21"/>
                </a:cxn>
                <a:cxn ang="0">
                  <a:pos x="0" y="66"/>
                </a:cxn>
                <a:cxn ang="0">
                  <a:pos x="20" y="66"/>
                </a:cxn>
                <a:cxn ang="0">
                  <a:pos x="20" y="41"/>
                </a:cxn>
                <a:cxn ang="0">
                  <a:pos x="67" y="41"/>
                </a:cxn>
                <a:cxn ang="0">
                  <a:pos x="69" y="66"/>
                </a:cxn>
                <a:cxn ang="0">
                  <a:pos x="70" y="66"/>
                </a:cxn>
                <a:cxn ang="0">
                  <a:pos x="87" y="66"/>
                </a:cxn>
                <a:cxn ang="0">
                  <a:pos x="87" y="41"/>
                </a:cxn>
                <a:cxn ang="0">
                  <a:pos x="135" y="41"/>
                </a:cxn>
                <a:cxn ang="0">
                  <a:pos x="135" y="66"/>
                </a:cxn>
                <a:cxn ang="0">
                  <a:pos x="154" y="66"/>
                </a:cxn>
                <a:cxn ang="0">
                  <a:pos x="154" y="21"/>
                </a:cxn>
                <a:cxn ang="0">
                  <a:pos x="87" y="21"/>
                </a:cxn>
              </a:cxnLst>
              <a:rect l="0" t="0" r="r" b="b"/>
              <a:pathLst>
                <a:path w="154" h="66">
                  <a:moveTo>
                    <a:pt x="87" y="21"/>
                  </a:moveTo>
                  <a:lnTo>
                    <a:pt x="87" y="0"/>
                  </a:lnTo>
                  <a:lnTo>
                    <a:pt x="70" y="0"/>
                  </a:lnTo>
                  <a:lnTo>
                    <a:pt x="70" y="21"/>
                  </a:lnTo>
                  <a:lnTo>
                    <a:pt x="67" y="21"/>
                  </a:lnTo>
                  <a:lnTo>
                    <a:pt x="0" y="21"/>
                  </a:lnTo>
                  <a:lnTo>
                    <a:pt x="0" y="66"/>
                  </a:lnTo>
                  <a:lnTo>
                    <a:pt x="20" y="66"/>
                  </a:lnTo>
                  <a:lnTo>
                    <a:pt x="20" y="41"/>
                  </a:lnTo>
                  <a:lnTo>
                    <a:pt x="67" y="41"/>
                  </a:lnTo>
                  <a:lnTo>
                    <a:pt x="69" y="66"/>
                  </a:lnTo>
                  <a:lnTo>
                    <a:pt x="70" y="66"/>
                  </a:lnTo>
                  <a:lnTo>
                    <a:pt x="87" y="66"/>
                  </a:lnTo>
                  <a:lnTo>
                    <a:pt x="87" y="41"/>
                  </a:lnTo>
                  <a:lnTo>
                    <a:pt x="135" y="41"/>
                  </a:lnTo>
                  <a:lnTo>
                    <a:pt x="135" y="66"/>
                  </a:lnTo>
                  <a:lnTo>
                    <a:pt x="154" y="66"/>
                  </a:lnTo>
                  <a:lnTo>
                    <a:pt x="154" y="21"/>
                  </a:lnTo>
                  <a:lnTo>
                    <a:pt x="87" y="2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35" name="Freeform 234"/>
            <p:cNvSpPr>
              <a:spLocks noEditPoints="1"/>
            </p:cNvSpPr>
            <p:nvPr/>
          </p:nvSpPr>
          <p:spPr bwMode="auto">
            <a:xfrm>
              <a:off x="5864226" y="1946276"/>
              <a:ext cx="79375" cy="80963"/>
            </a:xfrm>
            <a:custGeom>
              <a:avLst/>
              <a:gdLst/>
              <a:ahLst/>
              <a:cxnLst>
                <a:cxn ang="0">
                  <a:pos x="0" y="0"/>
                </a:cxn>
                <a:cxn ang="0">
                  <a:pos x="0" y="51"/>
                </a:cxn>
                <a:cxn ang="0">
                  <a:pos x="50" y="51"/>
                </a:cxn>
                <a:cxn ang="0">
                  <a:pos x="50" y="0"/>
                </a:cxn>
                <a:cxn ang="0">
                  <a:pos x="0" y="0"/>
                </a:cxn>
                <a:cxn ang="0">
                  <a:pos x="38" y="12"/>
                </a:cxn>
                <a:cxn ang="0">
                  <a:pos x="38" y="39"/>
                </a:cxn>
                <a:cxn ang="0">
                  <a:pos x="12" y="39"/>
                </a:cxn>
                <a:cxn ang="0">
                  <a:pos x="12" y="12"/>
                </a:cxn>
                <a:cxn ang="0">
                  <a:pos x="38" y="12"/>
                </a:cxn>
              </a:cxnLst>
              <a:rect l="0" t="0" r="r" b="b"/>
              <a:pathLst>
                <a:path w="50" h="51">
                  <a:moveTo>
                    <a:pt x="0" y="0"/>
                  </a:moveTo>
                  <a:lnTo>
                    <a:pt x="0" y="51"/>
                  </a:lnTo>
                  <a:lnTo>
                    <a:pt x="50" y="51"/>
                  </a:lnTo>
                  <a:lnTo>
                    <a:pt x="50" y="0"/>
                  </a:lnTo>
                  <a:lnTo>
                    <a:pt x="0" y="0"/>
                  </a:lnTo>
                  <a:close/>
                  <a:moveTo>
                    <a:pt x="38" y="12"/>
                  </a:moveTo>
                  <a:lnTo>
                    <a:pt x="38" y="39"/>
                  </a:lnTo>
                  <a:lnTo>
                    <a:pt x="12" y="39"/>
                  </a:lnTo>
                  <a:lnTo>
                    <a:pt x="12" y="12"/>
                  </a:lnTo>
                  <a:lnTo>
                    <a:pt x="38" y="1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36" name="Freeform 235"/>
            <p:cNvSpPr>
              <a:spLocks noEditPoints="1"/>
            </p:cNvSpPr>
            <p:nvPr/>
          </p:nvSpPr>
          <p:spPr bwMode="auto">
            <a:xfrm>
              <a:off x="5761038" y="1946276"/>
              <a:ext cx="77788" cy="80963"/>
            </a:xfrm>
            <a:custGeom>
              <a:avLst/>
              <a:gdLst/>
              <a:ahLst/>
              <a:cxnLst>
                <a:cxn ang="0">
                  <a:pos x="0" y="0"/>
                </a:cxn>
                <a:cxn ang="0">
                  <a:pos x="0" y="51"/>
                </a:cxn>
                <a:cxn ang="0">
                  <a:pos x="49" y="51"/>
                </a:cxn>
                <a:cxn ang="0">
                  <a:pos x="49" y="0"/>
                </a:cxn>
                <a:cxn ang="0">
                  <a:pos x="0" y="0"/>
                </a:cxn>
                <a:cxn ang="0">
                  <a:pos x="37" y="12"/>
                </a:cxn>
                <a:cxn ang="0">
                  <a:pos x="37" y="39"/>
                </a:cxn>
                <a:cxn ang="0">
                  <a:pos x="12" y="39"/>
                </a:cxn>
                <a:cxn ang="0">
                  <a:pos x="12" y="12"/>
                </a:cxn>
                <a:cxn ang="0">
                  <a:pos x="37" y="12"/>
                </a:cxn>
              </a:cxnLst>
              <a:rect l="0" t="0" r="r" b="b"/>
              <a:pathLst>
                <a:path w="49" h="51">
                  <a:moveTo>
                    <a:pt x="0" y="0"/>
                  </a:moveTo>
                  <a:lnTo>
                    <a:pt x="0" y="51"/>
                  </a:lnTo>
                  <a:lnTo>
                    <a:pt x="49" y="51"/>
                  </a:lnTo>
                  <a:lnTo>
                    <a:pt x="49" y="0"/>
                  </a:lnTo>
                  <a:lnTo>
                    <a:pt x="0" y="0"/>
                  </a:lnTo>
                  <a:close/>
                  <a:moveTo>
                    <a:pt x="37" y="12"/>
                  </a:moveTo>
                  <a:lnTo>
                    <a:pt x="37" y="39"/>
                  </a:lnTo>
                  <a:lnTo>
                    <a:pt x="12" y="39"/>
                  </a:lnTo>
                  <a:lnTo>
                    <a:pt x="12" y="12"/>
                  </a:lnTo>
                  <a:lnTo>
                    <a:pt x="37" y="1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37" name="Freeform 236"/>
            <p:cNvSpPr>
              <a:spLocks noEditPoints="1"/>
            </p:cNvSpPr>
            <p:nvPr/>
          </p:nvSpPr>
          <p:spPr bwMode="auto">
            <a:xfrm>
              <a:off x="5868988" y="1744664"/>
              <a:ext cx="76200" cy="80963"/>
            </a:xfrm>
            <a:custGeom>
              <a:avLst/>
              <a:gdLst/>
              <a:ahLst/>
              <a:cxnLst>
                <a:cxn ang="0">
                  <a:pos x="0" y="0"/>
                </a:cxn>
                <a:cxn ang="0">
                  <a:pos x="0" y="51"/>
                </a:cxn>
                <a:cxn ang="0">
                  <a:pos x="48" y="51"/>
                </a:cxn>
                <a:cxn ang="0">
                  <a:pos x="48" y="0"/>
                </a:cxn>
                <a:cxn ang="0">
                  <a:pos x="0" y="0"/>
                </a:cxn>
                <a:cxn ang="0">
                  <a:pos x="36" y="12"/>
                </a:cxn>
                <a:cxn ang="0">
                  <a:pos x="36" y="39"/>
                </a:cxn>
                <a:cxn ang="0">
                  <a:pos x="12" y="39"/>
                </a:cxn>
                <a:cxn ang="0">
                  <a:pos x="12" y="12"/>
                </a:cxn>
                <a:cxn ang="0">
                  <a:pos x="36" y="12"/>
                </a:cxn>
              </a:cxnLst>
              <a:rect l="0" t="0" r="r" b="b"/>
              <a:pathLst>
                <a:path w="48" h="51">
                  <a:moveTo>
                    <a:pt x="0" y="0"/>
                  </a:moveTo>
                  <a:lnTo>
                    <a:pt x="0" y="51"/>
                  </a:lnTo>
                  <a:lnTo>
                    <a:pt x="48" y="51"/>
                  </a:lnTo>
                  <a:lnTo>
                    <a:pt x="48" y="0"/>
                  </a:lnTo>
                  <a:lnTo>
                    <a:pt x="0" y="0"/>
                  </a:lnTo>
                  <a:close/>
                  <a:moveTo>
                    <a:pt x="36" y="12"/>
                  </a:moveTo>
                  <a:lnTo>
                    <a:pt x="36" y="39"/>
                  </a:lnTo>
                  <a:lnTo>
                    <a:pt x="12" y="39"/>
                  </a:lnTo>
                  <a:lnTo>
                    <a:pt x="12" y="12"/>
                  </a:lnTo>
                  <a:lnTo>
                    <a:pt x="36" y="1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grpSp>
        <p:nvGrpSpPr>
          <p:cNvPr id="138" name="Group 413"/>
          <p:cNvGrpSpPr/>
          <p:nvPr/>
        </p:nvGrpSpPr>
        <p:grpSpPr>
          <a:xfrm>
            <a:off x="1963316" y="4445413"/>
            <a:ext cx="524933" cy="524933"/>
            <a:chOff x="6448426" y="450851"/>
            <a:chExt cx="269875" cy="269875"/>
          </a:xfrm>
          <a:solidFill>
            <a:schemeClr val="bg1"/>
          </a:solidFill>
        </p:grpSpPr>
        <p:sp>
          <p:nvSpPr>
            <p:cNvPr id="139" name="Freeform 253"/>
            <p:cNvSpPr>
              <a:spLocks noEditPoints="1"/>
            </p:cNvSpPr>
            <p:nvPr/>
          </p:nvSpPr>
          <p:spPr bwMode="auto">
            <a:xfrm>
              <a:off x="6448426" y="450851"/>
              <a:ext cx="269875" cy="269875"/>
            </a:xfrm>
            <a:custGeom>
              <a:avLst/>
              <a:gdLst/>
              <a:ahLst/>
              <a:cxnLst>
                <a:cxn ang="0">
                  <a:pos x="64" y="127"/>
                </a:cxn>
                <a:cxn ang="0">
                  <a:pos x="127" y="64"/>
                </a:cxn>
                <a:cxn ang="0">
                  <a:pos x="64" y="0"/>
                </a:cxn>
                <a:cxn ang="0">
                  <a:pos x="0" y="64"/>
                </a:cxn>
                <a:cxn ang="0">
                  <a:pos x="64" y="127"/>
                </a:cxn>
                <a:cxn ang="0">
                  <a:pos x="64" y="13"/>
                </a:cxn>
                <a:cxn ang="0">
                  <a:pos x="115" y="64"/>
                </a:cxn>
                <a:cxn ang="0">
                  <a:pos x="64" y="115"/>
                </a:cxn>
                <a:cxn ang="0">
                  <a:pos x="13" y="64"/>
                </a:cxn>
                <a:cxn ang="0">
                  <a:pos x="64" y="13"/>
                </a:cxn>
              </a:cxnLst>
              <a:rect l="0" t="0" r="r" b="b"/>
              <a:pathLst>
                <a:path w="127" h="127">
                  <a:moveTo>
                    <a:pt x="64" y="127"/>
                  </a:moveTo>
                  <a:cubicBezTo>
                    <a:pt x="99" y="127"/>
                    <a:pt x="127" y="99"/>
                    <a:pt x="127" y="64"/>
                  </a:cubicBezTo>
                  <a:cubicBezTo>
                    <a:pt x="127" y="29"/>
                    <a:pt x="99" y="0"/>
                    <a:pt x="64" y="0"/>
                  </a:cubicBezTo>
                  <a:cubicBezTo>
                    <a:pt x="29" y="0"/>
                    <a:pt x="0" y="29"/>
                    <a:pt x="0" y="64"/>
                  </a:cubicBezTo>
                  <a:cubicBezTo>
                    <a:pt x="0" y="99"/>
                    <a:pt x="29" y="127"/>
                    <a:pt x="64" y="127"/>
                  </a:cubicBezTo>
                  <a:close/>
                  <a:moveTo>
                    <a:pt x="64" y="13"/>
                  </a:moveTo>
                  <a:cubicBezTo>
                    <a:pt x="92" y="13"/>
                    <a:pt x="115" y="36"/>
                    <a:pt x="115" y="64"/>
                  </a:cubicBezTo>
                  <a:cubicBezTo>
                    <a:pt x="115" y="92"/>
                    <a:pt x="92" y="115"/>
                    <a:pt x="64" y="115"/>
                  </a:cubicBezTo>
                  <a:cubicBezTo>
                    <a:pt x="36" y="115"/>
                    <a:pt x="13" y="92"/>
                    <a:pt x="13" y="64"/>
                  </a:cubicBezTo>
                  <a:cubicBezTo>
                    <a:pt x="13" y="36"/>
                    <a:pt x="36" y="13"/>
                    <a:pt x="64" y="1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40" name="Freeform 254"/>
            <p:cNvSpPr>
              <a:spLocks noEditPoints="1"/>
            </p:cNvSpPr>
            <p:nvPr/>
          </p:nvSpPr>
          <p:spPr bwMode="auto">
            <a:xfrm>
              <a:off x="6502401" y="503239"/>
              <a:ext cx="165100" cy="166688"/>
            </a:xfrm>
            <a:custGeom>
              <a:avLst/>
              <a:gdLst/>
              <a:ahLst/>
              <a:cxnLst>
                <a:cxn ang="0">
                  <a:pos x="39" y="78"/>
                </a:cxn>
                <a:cxn ang="0">
                  <a:pos x="78" y="39"/>
                </a:cxn>
                <a:cxn ang="0">
                  <a:pos x="39" y="0"/>
                </a:cxn>
                <a:cxn ang="0">
                  <a:pos x="0" y="39"/>
                </a:cxn>
                <a:cxn ang="0">
                  <a:pos x="39" y="78"/>
                </a:cxn>
                <a:cxn ang="0">
                  <a:pos x="39" y="12"/>
                </a:cxn>
                <a:cxn ang="0">
                  <a:pos x="65" y="39"/>
                </a:cxn>
                <a:cxn ang="0">
                  <a:pos x="39" y="65"/>
                </a:cxn>
                <a:cxn ang="0">
                  <a:pos x="12" y="39"/>
                </a:cxn>
                <a:cxn ang="0">
                  <a:pos x="39" y="12"/>
                </a:cxn>
              </a:cxnLst>
              <a:rect l="0" t="0" r="r" b="b"/>
              <a:pathLst>
                <a:path w="78" h="78">
                  <a:moveTo>
                    <a:pt x="39" y="78"/>
                  </a:moveTo>
                  <a:cubicBezTo>
                    <a:pt x="60" y="78"/>
                    <a:pt x="78" y="60"/>
                    <a:pt x="78" y="39"/>
                  </a:cubicBezTo>
                  <a:cubicBezTo>
                    <a:pt x="78" y="17"/>
                    <a:pt x="60" y="0"/>
                    <a:pt x="39" y="0"/>
                  </a:cubicBezTo>
                  <a:cubicBezTo>
                    <a:pt x="17" y="0"/>
                    <a:pt x="0" y="17"/>
                    <a:pt x="0" y="39"/>
                  </a:cubicBezTo>
                  <a:cubicBezTo>
                    <a:pt x="0" y="60"/>
                    <a:pt x="17" y="78"/>
                    <a:pt x="39" y="78"/>
                  </a:cubicBezTo>
                  <a:close/>
                  <a:moveTo>
                    <a:pt x="39" y="12"/>
                  </a:moveTo>
                  <a:cubicBezTo>
                    <a:pt x="54" y="12"/>
                    <a:pt x="65" y="24"/>
                    <a:pt x="65" y="39"/>
                  </a:cubicBezTo>
                  <a:cubicBezTo>
                    <a:pt x="65" y="53"/>
                    <a:pt x="54" y="65"/>
                    <a:pt x="39" y="65"/>
                  </a:cubicBezTo>
                  <a:cubicBezTo>
                    <a:pt x="24" y="65"/>
                    <a:pt x="12" y="53"/>
                    <a:pt x="12" y="39"/>
                  </a:cubicBezTo>
                  <a:cubicBezTo>
                    <a:pt x="12" y="24"/>
                    <a:pt x="24" y="12"/>
                    <a:pt x="39"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41" name="Oval 255"/>
            <p:cNvSpPr>
              <a:spLocks noChangeArrowheads="1"/>
            </p:cNvSpPr>
            <p:nvPr/>
          </p:nvSpPr>
          <p:spPr bwMode="auto">
            <a:xfrm>
              <a:off x="6554788" y="554039"/>
              <a:ext cx="60325" cy="61913"/>
            </a:xfrm>
            <a:prstGeom prst="ellips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grpSp>
        <p:nvGrpSpPr>
          <p:cNvPr id="142" name="Group 440"/>
          <p:cNvGrpSpPr/>
          <p:nvPr/>
        </p:nvGrpSpPr>
        <p:grpSpPr>
          <a:xfrm>
            <a:off x="9657273" y="2129032"/>
            <a:ext cx="615875" cy="484095"/>
            <a:chOff x="6448426" y="3767139"/>
            <a:chExt cx="363537" cy="285750"/>
          </a:xfrm>
          <a:solidFill>
            <a:schemeClr val="bg1"/>
          </a:solidFill>
        </p:grpSpPr>
        <p:sp>
          <p:nvSpPr>
            <p:cNvPr id="143" name="Rectangle 309"/>
            <p:cNvSpPr>
              <a:spLocks noChangeArrowheads="1"/>
            </p:cNvSpPr>
            <p:nvPr/>
          </p:nvSpPr>
          <p:spPr bwMode="auto">
            <a:xfrm>
              <a:off x="6489701" y="3862389"/>
              <a:ext cx="25400" cy="25400"/>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44" name="Rectangle 310"/>
            <p:cNvSpPr>
              <a:spLocks noChangeArrowheads="1"/>
            </p:cNvSpPr>
            <p:nvPr/>
          </p:nvSpPr>
          <p:spPr bwMode="auto">
            <a:xfrm>
              <a:off x="6530976" y="3862389"/>
              <a:ext cx="25400" cy="25400"/>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45" name="Rectangle 311"/>
            <p:cNvSpPr>
              <a:spLocks noChangeArrowheads="1"/>
            </p:cNvSpPr>
            <p:nvPr/>
          </p:nvSpPr>
          <p:spPr bwMode="auto">
            <a:xfrm>
              <a:off x="6572251" y="3862389"/>
              <a:ext cx="25400" cy="25400"/>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46" name="Rectangle 312"/>
            <p:cNvSpPr>
              <a:spLocks noChangeArrowheads="1"/>
            </p:cNvSpPr>
            <p:nvPr/>
          </p:nvSpPr>
          <p:spPr bwMode="auto">
            <a:xfrm>
              <a:off x="6615113" y="3862389"/>
              <a:ext cx="25400" cy="25400"/>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47" name="Rectangle 313"/>
            <p:cNvSpPr>
              <a:spLocks noChangeArrowheads="1"/>
            </p:cNvSpPr>
            <p:nvPr/>
          </p:nvSpPr>
          <p:spPr bwMode="auto">
            <a:xfrm>
              <a:off x="6489701" y="3898901"/>
              <a:ext cx="25400" cy="22225"/>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48" name="Rectangle 314"/>
            <p:cNvSpPr>
              <a:spLocks noChangeArrowheads="1"/>
            </p:cNvSpPr>
            <p:nvPr/>
          </p:nvSpPr>
          <p:spPr bwMode="auto">
            <a:xfrm>
              <a:off x="6530976" y="3898901"/>
              <a:ext cx="25400" cy="22225"/>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49" name="Rectangle 315"/>
            <p:cNvSpPr>
              <a:spLocks noChangeArrowheads="1"/>
            </p:cNvSpPr>
            <p:nvPr/>
          </p:nvSpPr>
          <p:spPr bwMode="auto">
            <a:xfrm>
              <a:off x="6572251" y="3898901"/>
              <a:ext cx="25400" cy="22225"/>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50" name="Rectangle 316"/>
            <p:cNvSpPr>
              <a:spLocks noChangeArrowheads="1"/>
            </p:cNvSpPr>
            <p:nvPr/>
          </p:nvSpPr>
          <p:spPr bwMode="auto">
            <a:xfrm>
              <a:off x="6489701" y="3932239"/>
              <a:ext cx="25400" cy="25400"/>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51" name="Rectangle 317"/>
            <p:cNvSpPr>
              <a:spLocks noChangeArrowheads="1"/>
            </p:cNvSpPr>
            <p:nvPr/>
          </p:nvSpPr>
          <p:spPr bwMode="auto">
            <a:xfrm>
              <a:off x="6530976" y="3932239"/>
              <a:ext cx="25400" cy="25400"/>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52" name="Rectangle 318"/>
            <p:cNvSpPr>
              <a:spLocks noChangeArrowheads="1"/>
            </p:cNvSpPr>
            <p:nvPr/>
          </p:nvSpPr>
          <p:spPr bwMode="auto">
            <a:xfrm>
              <a:off x="6572251" y="3932239"/>
              <a:ext cx="25400" cy="25400"/>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53" name="Rectangle 319"/>
            <p:cNvSpPr>
              <a:spLocks noChangeArrowheads="1"/>
            </p:cNvSpPr>
            <p:nvPr/>
          </p:nvSpPr>
          <p:spPr bwMode="auto">
            <a:xfrm>
              <a:off x="6489701" y="3968751"/>
              <a:ext cx="25400" cy="25400"/>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54" name="Rectangle 320"/>
            <p:cNvSpPr>
              <a:spLocks noChangeArrowheads="1"/>
            </p:cNvSpPr>
            <p:nvPr/>
          </p:nvSpPr>
          <p:spPr bwMode="auto">
            <a:xfrm>
              <a:off x="6530976" y="3968751"/>
              <a:ext cx="25400" cy="25400"/>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55" name="Rectangle 321"/>
            <p:cNvSpPr>
              <a:spLocks noChangeArrowheads="1"/>
            </p:cNvSpPr>
            <p:nvPr/>
          </p:nvSpPr>
          <p:spPr bwMode="auto">
            <a:xfrm>
              <a:off x="6572251" y="3968751"/>
              <a:ext cx="25400" cy="25400"/>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56" name="Freeform 322"/>
            <p:cNvSpPr>
              <a:spLocks noEditPoints="1"/>
            </p:cNvSpPr>
            <p:nvPr/>
          </p:nvSpPr>
          <p:spPr bwMode="auto">
            <a:xfrm>
              <a:off x="6473826" y="3767139"/>
              <a:ext cx="22225" cy="63500"/>
            </a:xfrm>
            <a:custGeom>
              <a:avLst/>
              <a:gdLst/>
              <a:ahLst/>
              <a:cxnLst>
                <a:cxn ang="0">
                  <a:pos x="5" y="30"/>
                </a:cxn>
                <a:cxn ang="0">
                  <a:pos x="10" y="24"/>
                </a:cxn>
                <a:cxn ang="0">
                  <a:pos x="10" y="5"/>
                </a:cxn>
                <a:cxn ang="0">
                  <a:pos x="5" y="0"/>
                </a:cxn>
                <a:cxn ang="0">
                  <a:pos x="0" y="5"/>
                </a:cxn>
                <a:cxn ang="0">
                  <a:pos x="0" y="24"/>
                </a:cxn>
                <a:cxn ang="0">
                  <a:pos x="5" y="30"/>
                </a:cxn>
                <a:cxn ang="0">
                  <a:pos x="5" y="21"/>
                </a:cxn>
                <a:cxn ang="0">
                  <a:pos x="8" y="24"/>
                </a:cxn>
                <a:cxn ang="0">
                  <a:pos x="5" y="26"/>
                </a:cxn>
                <a:cxn ang="0">
                  <a:pos x="2" y="24"/>
                </a:cxn>
                <a:cxn ang="0">
                  <a:pos x="5" y="21"/>
                </a:cxn>
              </a:cxnLst>
              <a:rect l="0" t="0" r="r" b="b"/>
              <a:pathLst>
                <a:path w="10" h="30">
                  <a:moveTo>
                    <a:pt x="5" y="30"/>
                  </a:moveTo>
                  <a:cubicBezTo>
                    <a:pt x="8" y="30"/>
                    <a:pt x="10" y="27"/>
                    <a:pt x="10" y="24"/>
                  </a:cubicBezTo>
                  <a:cubicBezTo>
                    <a:pt x="10" y="5"/>
                    <a:pt x="10" y="5"/>
                    <a:pt x="10" y="5"/>
                  </a:cubicBezTo>
                  <a:cubicBezTo>
                    <a:pt x="10" y="2"/>
                    <a:pt x="8" y="0"/>
                    <a:pt x="5" y="0"/>
                  </a:cubicBezTo>
                  <a:cubicBezTo>
                    <a:pt x="2" y="0"/>
                    <a:pt x="0" y="2"/>
                    <a:pt x="0" y="5"/>
                  </a:cubicBezTo>
                  <a:cubicBezTo>
                    <a:pt x="0" y="24"/>
                    <a:pt x="0" y="24"/>
                    <a:pt x="0" y="24"/>
                  </a:cubicBezTo>
                  <a:cubicBezTo>
                    <a:pt x="0" y="27"/>
                    <a:pt x="2" y="30"/>
                    <a:pt x="5" y="30"/>
                  </a:cubicBezTo>
                  <a:close/>
                  <a:moveTo>
                    <a:pt x="5" y="21"/>
                  </a:moveTo>
                  <a:cubicBezTo>
                    <a:pt x="6" y="21"/>
                    <a:pt x="8" y="22"/>
                    <a:pt x="8" y="24"/>
                  </a:cubicBezTo>
                  <a:cubicBezTo>
                    <a:pt x="8" y="25"/>
                    <a:pt x="6" y="26"/>
                    <a:pt x="5" y="26"/>
                  </a:cubicBezTo>
                  <a:cubicBezTo>
                    <a:pt x="3" y="26"/>
                    <a:pt x="2" y="25"/>
                    <a:pt x="2" y="24"/>
                  </a:cubicBezTo>
                  <a:cubicBezTo>
                    <a:pt x="2" y="22"/>
                    <a:pt x="3" y="21"/>
                    <a:pt x="5" y="2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57" name="Freeform 323"/>
            <p:cNvSpPr>
              <a:spLocks noEditPoints="1"/>
            </p:cNvSpPr>
            <p:nvPr/>
          </p:nvSpPr>
          <p:spPr bwMode="auto">
            <a:xfrm>
              <a:off x="6518276" y="3767139"/>
              <a:ext cx="23813" cy="63500"/>
            </a:xfrm>
            <a:custGeom>
              <a:avLst/>
              <a:gdLst/>
              <a:ahLst/>
              <a:cxnLst>
                <a:cxn ang="0">
                  <a:pos x="6" y="30"/>
                </a:cxn>
                <a:cxn ang="0">
                  <a:pos x="11" y="24"/>
                </a:cxn>
                <a:cxn ang="0">
                  <a:pos x="11" y="5"/>
                </a:cxn>
                <a:cxn ang="0">
                  <a:pos x="6" y="0"/>
                </a:cxn>
                <a:cxn ang="0">
                  <a:pos x="0" y="5"/>
                </a:cxn>
                <a:cxn ang="0">
                  <a:pos x="0" y="24"/>
                </a:cxn>
                <a:cxn ang="0">
                  <a:pos x="6" y="30"/>
                </a:cxn>
                <a:cxn ang="0">
                  <a:pos x="6" y="21"/>
                </a:cxn>
                <a:cxn ang="0">
                  <a:pos x="8" y="24"/>
                </a:cxn>
                <a:cxn ang="0">
                  <a:pos x="6" y="26"/>
                </a:cxn>
                <a:cxn ang="0">
                  <a:pos x="3" y="24"/>
                </a:cxn>
                <a:cxn ang="0">
                  <a:pos x="6" y="21"/>
                </a:cxn>
              </a:cxnLst>
              <a:rect l="0" t="0" r="r" b="b"/>
              <a:pathLst>
                <a:path w="11" h="30">
                  <a:moveTo>
                    <a:pt x="6" y="30"/>
                  </a:moveTo>
                  <a:cubicBezTo>
                    <a:pt x="8" y="30"/>
                    <a:pt x="11" y="27"/>
                    <a:pt x="11" y="24"/>
                  </a:cubicBezTo>
                  <a:cubicBezTo>
                    <a:pt x="11" y="5"/>
                    <a:pt x="11" y="5"/>
                    <a:pt x="11" y="5"/>
                  </a:cubicBezTo>
                  <a:cubicBezTo>
                    <a:pt x="11" y="2"/>
                    <a:pt x="8" y="0"/>
                    <a:pt x="6" y="0"/>
                  </a:cubicBezTo>
                  <a:cubicBezTo>
                    <a:pt x="3" y="0"/>
                    <a:pt x="0" y="2"/>
                    <a:pt x="0" y="5"/>
                  </a:cubicBezTo>
                  <a:cubicBezTo>
                    <a:pt x="0" y="24"/>
                    <a:pt x="0" y="24"/>
                    <a:pt x="0" y="24"/>
                  </a:cubicBezTo>
                  <a:cubicBezTo>
                    <a:pt x="0" y="27"/>
                    <a:pt x="3" y="30"/>
                    <a:pt x="6" y="30"/>
                  </a:cubicBezTo>
                  <a:close/>
                  <a:moveTo>
                    <a:pt x="6" y="21"/>
                  </a:moveTo>
                  <a:cubicBezTo>
                    <a:pt x="7" y="21"/>
                    <a:pt x="8" y="22"/>
                    <a:pt x="8" y="24"/>
                  </a:cubicBezTo>
                  <a:cubicBezTo>
                    <a:pt x="8" y="25"/>
                    <a:pt x="7" y="26"/>
                    <a:pt x="6" y="26"/>
                  </a:cubicBezTo>
                  <a:cubicBezTo>
                    <a:pt x="4" y="26"/>
                    <a:pt x="3" y="25"/>
                    <a:pt x="3" y="24"/>
                  </a:cubicBezTo>
                  <a:cubicBezTo>
                    <a:pt x="3" y="22"/>
                    <a:pt x="4" y="21"/>
                    <a:pt x="6" y="2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58" name="Freeform 324"/>
            <p:cNvSpPr>
              <a:spLocks noEditPoints="1"/>
            </p:cNvSpPr>
            <p:nvPr/>
          </p:nvSpPr>
          <p:spPr bwMode="auto">
            <a:xfrm>
              <a:off x="6584951" y="3767139"/>
              <a:ext cx="22225" cy="63500"/>
            </a:xfrm>
            <a:custGeom>
              <a:avLst/>
              <a:gdLst/>
              <a:ahLst/>
              <a:cxnLst>
                <a:cxn ang="0">
                  <a:pos x="6" y="30"/>
                </a:cxn>
                <a:cxn ang="0">
                  <a:pos x="11" y="24"/>
                </a:cxn>
                <a:cxn ang="0">
                  <a:pos x="11" y="5"/>
                </a:cxn>
                <a:cxn ang="0">
                  <a:pos x="6" y="0"/>
                </a:cxn>
                <a:cxn ang="0">
                  <a:pos x="0" y="5"/>
                </a:cxn>
                <a:cxn ang="0">
                  <a:pos x="0" y="24"/>
                </a:cxn>
                <a:cxn ang="0">
                  <a:pos x="6" y="30"/>
                </a:cxn>
                <a:cxn ang="0">
                  <a:pos x="6" y="21"/>
                </a:cxn>
                <a:cxn ang="0">
                  <a:pos x="8" y="24"/>
                </a:cxn>
                <a:cxn ang="0">
                  <a:pos x="6" y="26"/>
                </a:cxn>
                <a:cxn ang="0">
                  <a:pos x="3" y="24"/>
                </a:cxn>
                <a:cxn ang="0">
                  <a:pos x="6" y="21"/>
                </a:cxn>
              </a:cxnLst>
              <a:rect l="0" t="0" r="r" b="b"/>
              <a:pathLst>
                <a:path w="11" h="30">
                  <a:moveTo>
                    <a:pt x="6" y="30"/>
                  </a:moveTo>
                  <a:cubicBezTo>
                    <a:pt x="8" y="30"/>
                    <a:pt x="11" y="27"/>
                    <a:pt x="11" y="24"/>
                  </a:cubicBezTo>
                  <a:cubicBezTo>
                    <a:pt x="11" y="5"/>
                    <a:pt x="11" y="5"/>
                    <a:pt x="11" y="5"/>
                  </a:cubicBezTo>
                  <a:cubicBezTo>
                    <a:pt x="11" y="2"/>
                    <a:pt x="8" y="0"/>
                    <a:pt x="6" y="0"/>
                  </a:cubicBezTo>
                  <a:cubicBezTo>
                    <a:pt x="3" y="0"/>
                    <a:pt x="0" y="2"/>
                    <a:pt x="0" y="5"/>
                  </a:cubicBezTo>
                  <a:cubicBezTo>
                    <a:pt x="0" y="24"/>
                    <a:pt x="0" y="24"/>
                    <a:pt x="0" y="24"/>
                  </a:cubicBezTo>
                  <a:cubicBezTo>
                    <a:pt x="0" y="27"/>
                    <a:pt x="3" y="30"/>
                    <a:pt x="6" y="30"/>
                  </a:cubicBezTo>
                  <a:close/>
                  <a:moveTo>
                    <a:pt x="6" y="21"/>
                  </a:moveTo>
                  <a:cubicBezTo>
                    <a:pt x="7" y="21"/>
                    <a:pt x="8" y="22"/>
                    <a:pt x="8" y="24"/>
                  </a:cubicBezTo>
                  <a:cubicBezTo>
                    <a:pt x="8" y="25"/>
                    <a:pt x="7" y="26"/>
                    <a:pt x="6" y="26"/>
                  </a:cubicBezTo>
                  <a:cubicBezTo>
                    <a:pt x="4" y="26"/>
                    <a:pt x="3" y="25"/>
                    <a:pt x="3" y="24"/>
                  </a:cubicBezTo>
                  <a:cubicBezTo>
                    <a:pt x="3" y="22"/>
                    <a:pt x="4" y="21"/>
                    <a:pt x="6" y="2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59" name="Freeform 325"/>
            <p:cNvSpPr>
              <a:spLocks noEditPoints="1"/>
            </p:cNvSpPr>
            <p:nvPr/>
          </p:nvSpPr>
          <p:spPr bwMode="auto">
            <a:xfrm>
              <a:off x="6630988" y="3767139"/>
              <a:ext cx="22225" cy="63500"/>
            </a:xfrm>
            <a:custGeom>
              <a:avLst/>
              <a:gdLst/>
              <a:ahLst/>
              <a:cxnLst>
                <a:cxn ang="0">
                  <a:pos x="5" y="30"/>
                </a:cxn>
                <a:cxn ang="0">
                  <a:pos x="10" y="24"/>
                </a:cxn>
                <a:cxn ang="0">
                  <a:pos x="10" y="5"/>
                </a:cxn>
                <a:cxn ang="0">
                  <a:pos x="5" y="0"/>
                </a:cxn>
                <a:cxn ang="0">
                  <a:pos x="0" y="5"/>
                </a:cxn>
                <a:cxn ang="0">
                  <a:pos x="0" y="24"/>
                </a:cxn>
                <a:cxn ang="0">
                  <a:pos x="5" y="30"/>
                </a:cxn>
                <a:cxn ang="0">
                  <a:pos x="5" y="21"/>
                </a:cxn>
                <a:cxn ang="0">
                  <a:pos x="8" y="24"/>
                </a:cxn>
                <a:cxn ang="0">
                  <a:pos x="5" y="26"/>
                </a:cxn>
                <a:cxn ang="0">
                  <a:pos x="3" y="24"/>
                </a:cxn>
                <a:cxn ang="0">
                  <a:pos x="5" y="21"/>
                </a:cxn>
              </a:cxnLst>
              <a:rect l="0" t="0" r="r" b="b"/>
              <a:pathLst>
                <a:path w="10" h="30">
                  <a:moveTo>
                    <a:pt x="5" y="30"/>
                  </a:moveTo>
                  <a:cubicBezTo>
                    <a:pt x="8" y="30"/>
                    <a:pt x="10" y="27"/>
                    <a:pt x="10" y="24"/>
                  </a:cubicBezTo>
                  <a:cubicBezTo>
                    <a:pt x="10" y="5"/>
                    <a:pt x="10" y="5"/>
                    <a:pt x="10" y="5"/>
                  </a:cubicBezTo>
                  <a:cubicBezTo>
                    <a:pt x="10" y="2"/>
                    <a:pt x="8" y="0"/>
                    <a:pt x="5" y="0"/>
                  </a:cubicBezTo>
                  <a:cubicBezTo>
                    <a:pt x="2" y="0"/>
                    <a:pt x="0" y="2"/>
                    <a:pt x="0" y="5"/>
                  </a:cubicBezTo>
                  <a:cubicBezTo>
                    <a:pt x="0" y="24"/>
                    <a:pt x="0" y="24"/>
                    <a:pt x="0" y="24"/>
                  </a:cubicBezTo>
                  <a:cubicBezTo>
                    <a:pt x="0" y="27"/>
                    <a:pt x="2" y="30"/>
                    <a:pt x="5" y="30"/>
                  </a:cubicBezTo>
                  <a:close/>
                  <a:moveTo>
                    <a:pt x="5" y="21"/>
                  </a:moveTo>
                  <a:cubicBezTo>
                    <a:pt x="7" y="21"/>
                    <a:pt x="8" y="22"/>
                    <a:pt x="8" y="24"/>
                  </a:cubicBezTo>
                  <a:cubicBezTo>
                    <a:pt x="8" y="25"/>
                    <a:pt x="7" y="26"/>
                    <a:pt x="5" y="26"/>
                  </a:cubicBezTo>
                  <a:cubicBezTo>
                    <a:pt x="4" y="26"/>
                    <a:pt x="3" y="25"/>
                    <a:pt x="3" y="24"/>
                  </a:cubicBezTo>
                  <a:cubicBezTo>
                    <a:pt x="3" y="22"/>
                    <a:pt x="4" y="21"/>
                    <a:pt x="5" y="2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60" name="Freeform 326"/>
            <p:cNvSpPr>
              <a:spLocks/>
            </p:cNvSpPr>
            <p:nvPr/>
          </p:nvSpPr>
          <p:spPr bwMode="auto">
            <a:xfrm>
              <a:off x="6448426" y="3795714"/>
              <a:ext cx="231775" cy="219075"/>
            </a:xfrm>
            <a:custGeom>
              <a:avLst/>
              <a:gdLst/>
              <a:ahLst/>
              <a:cxnLst>
                <a:cxn ang="0">
                  <a:pos x="7" y="96"/>
                </a:cxn>
                <a:cxn ang="0">
                  <a:pos x="7" y="25"/>
                </a:cxn>
                <a:cxn ang="0">
                  <a:pos x="102" y="25"/>
                </a:cxn>
                <a:cxn ang="0">
                  <a:pos x="102" y="39"/>
                </a:cxn>
                <a:cxn ang="0">
                  <a:pos x="109" y="37"/>
                </a:cxn>
                <a:cxn ang="0">
                  <a:pos x="109" y="6"/>
                </a:cxn>
                <a:cxn ang="0">
                  <a:pos x="103" y="0"/>
                </a:cxn>
                <a:cxn ang="0">
                  <a:pos x="98" y="0"/>
                </a:cxn>
                <a:cxn ang="0">
                  <a:pos x="98" y="10"/>
                </a:cxn>
                <a:cxn ang="0">
                  <a:pos x="91" y="17"/>
                </a:cxn>
                <a:cxn ang="0">
                  <a:pos x="84" y="10"/>
                </a:cxn>
                <a:cxn ang="0">
                  <a:pos x="84" y="0"/>
                </a:cxn>
                <a:cxn ang="0">
                  <a:pos x="76" y="0"/>
                </a:cxn>
                <a:cxn ang="0">
                  <a:pos x="76" y="10"/>
                </a:cxn>
                <a:cxn ang="0">
                  <a:pos x="70" y="17"/>
                </a:cxn>
                <a:cxn ang="0">
                  <a:pos x="63" y="10"/>
                </a:cxn>
                <a:cxn ang="0">
                  <a:pos x="63" y="0"/>
                </a:cxn>
                <a:cxn ang="0">
                  <a:pos x="45" y="0"/>
                </a:cxn>
                <a:cxn ang="0">
                  <a:pos x="45" y="10"/>
                </a:cxn>
                <a:cxn ang="0">
                  <a:pos x="39" y="17"/>
                </a:cxn>
                <a:cxn ang="0">
                  <a:pos x="32" y="10"/>
                </a:cxn>
                <a:cxn ang="0">
                  <a:pos x="32" y="0"/>
                </a:cxn>
                <a:cxn ang="0">
                  <a:pos x="24" y="0"/>
                </a:cxn>
                <a:cxn ang="0">
                  <a:pos x="24" y="10"/>
                </a:cxn>
                <a:cxn ang="0">
                  <a:pos x="17" y="17"/>
                </a:cxn>
                <a:cxn ang="0">
                  <a:pos x="10" y="10"/>
                </a:cxn>
                <a:cxn ang="0">
                  <a:pos x="10" y="0"/>
                </a:cxn>
                <a:cxn ang="0">
                  <a:pos x="6" y="0"/>
                </a:cxn>
                <a:cxn ang="0">
                  <a:pos x="0" y="6"/>
                </a:cxn>
                <a:cxn ang="0">
                  <a:pos x="0" y="97"/>
                </a:cxn>
                <a:cxn ang="0">
                  <a:pos x="6" y="103"/>
                </a:cxn>
                <a:cxn ang="0">
                  <a:pos x="81" y="103"/>
                </a:cxn>
                <a:cxn ang="0">
                  <a:pos x="78" y="96"/>
                </a:cxn>
                <a:cxn ang="0">
                  <a:pos x="7" y="96"/>
                </a:cxn>
              </a:cxnLst>
              <a:rect l="0" t="0" r="r" b="b"/>
              <a:pathLst>
                <a:path w="109" h="103">
                  <a:moveTo>
                    <a:pt x="7" y="96"/>
                  </a:moveTo>
                  <a:cubicBezTo>
                    <a:pt x="7" y="25"/>
                    <a:pt x="7" y="25"/>
                    <a:pt x="7" y="25"/>
                  </a:cubicBezTo>
                  <a:cubicBezTo>
                    <a:pt x="102" y="25"/>
                    <a:pt x="102" y="25"/>
                    <a:pt x="102" y="25"/>
                  </a:cubicBezTo>
                  <a:cubicBezTo>
                    <a:pt x="102" y="39"/>
                    <a:pt x="102" y="39"/>
                    <a:pt x="102" y="39"/>
                  </a:cubicBezTo>
                  <a:cubicBezTo>
                    <a:pt x="105" y="38"/>
                    <a:pt x="107" y="37"/>
                    <a:pt x="109" y="37"/>
                  </a:cubicBezTo>
                  <a:cubicBezTo>
                    <a:pt x="109" y="6"/>
                    <a:pt x="109" y="6"/>
                    <a:pt x="109" y="6"/>
                  </a:cubicBezTo>
                  <a:cubicBezTo>
                    <a:pt x="109" y="3"/>
                    <a:pt x="107" y="0"/>
                    <a:pt x="103" y="0"/>
                  </a:cubicBezTo>
                  <a:cubicBezTo>
                    <a:pt x="98" y="0"/>
                    <a:pt x="98" y="0"/>
                    <a:pt x="98" y="0"/>
                  </a:cubicBezTo>
                  <a:cubicBezTo>
                    <a:pt x="98" y="10"/>
                    <a:pt x="98" y="10"/>
                    <a:pt x="98" y="10"/>
                  </a:cubicBezTo>
                  <a:cubicBezTo>
                    <a:pt x="98" y="14"/>
                    <a:pt x="95" y="17"/>
                    <a:pt x="91" y="17"/>
                  </a:cubicBezTo>
                  <a:cubicBezTo>
                    <a:pt x="87" y="17"/>
                    <a:pt x="84" y="14"/>
                    <a:pt x="84" y="10"/>
                  </a:cubicBezTo>
                  <a:cubicBezTo>
                    <a:pt x="84" y="0"/>
                    <a:pt x="84" y="0"/>
                    <a:pt x="84" y="0"/>
                  </a:cubicBezTo>
                  <a:cubicBezTo>
                    <a:pt x="76" y="0"/>
                    <a:pt x="76" y="0"/>
                    <a:pt x="76" y="0"/>
                  </a:cubicBezTo>
                  <a:cubicBezTo>
                    <a:pt x="76" y="10"/>
                    <a:pt x="76" y="10"/>
                    <a:pt x="76" y="10"/>
                  </a:cubicBezTo>
                  <a:cubicBezTo>
                    <a:pt x="76" y="14"/>
                    <a:pt x="73" y="17"/>
                    <a:pt x="70" y="17"/>
                  </a:cubicBezTo>
                  <a:cubicBezTo>
                    <a:pt x="66" y="17"/>
                    <a:pt x="63" y="14"/>
                    <a:pt x="63" y="10"/>
                  </a:cubicBezTo>
                  <a:cubicBezTo>
                    <a:pt x="63" y="0"/>
                    <a:pt x="63" y="0"/>
                    <a:pt x="63" y="0"/>
                  </a:cubicBezTo>
                  <a:cubicBezTo>
                    <a:pt x="45" y="0"/>
                    <a:pt x="45" y="0"/>
                    <a:pt x="45" y="0"/>
                  </a:cubicBezTo>
                  <a:cubicBezTo>
                    <a:pt x="45" y="10"/>
                    <a:pt x="45" y="10"/>
                    <a:pt x="45" y="10"/>
                  </a:cubicBezTo>
                  <a:cubicBezTo>
                    <a:pt x="45" y="14"/>
                    <a:pt x="42" y="17"/>
                    <a:pt x="39" y="17"/>
                  </a:cubicBezTo>
                  <a:cubicBezTo>
                    <a:pt x="35" y="17"/>
                    <a:pt x="32" y="14"/>
                    <a:pt x="32" y="10"/>
                  </a:cubicBezTo>
                  <a:cubicBezTo>
                    <a:pt x="32" y="0"/>
                    <a:pt x="32" y="0"/>
                    <a:pt x="32" y="0"/>
                  </a:cubicBezTo>
                  <a:cubicBezTo>
                    <a:pt x="24" y="0"/>
                    <a:pt x="24" y="0"/>
                    <a:pt x="24" y="0"/>
                  </a:cubicBezTo>
                  <a:cubicBezTo>
                    <a:pt x="24" y="10"/>
                    <a:pt x="24" y="10"/>
                    <a:pt x="24" y="10"/>
                  </a:cubicBezTo>
                  <a:cubicBezTo>
                    <a:pt x="24" y="14"/>
                    <a:pt x="21" y="17"/>
                    <a:pt x="17" y="17"/>
                  </a:cubicBezTo>
                  <a:cubicBezTo>
                    <a:pt x="13" y="17"/>
                    <a:pt x="10" y="14"/>
                    <a:pt x="10" y="10"/>
                  </a:cubicBezTo>
                  <a:cubicBezTo>
                    <a:pt x="10" y="0"/>
                    <a:pt x="10" y="0"/>
                    <a:pt x="10" y="0"/>
                  </a:cubicBezTo>
                  <a:cubicBezTo>
                    <a:pt x="6" y="0"/>
                    <a:pt x="6" y="0"/>
                    <a:pt x="6" y="0"/>
                  </a:cubicBezTo>
                  <a:cubicBezTo>
                    <a:pt x="2" y="0"/>
                    <a:pt x="0" y="3"/>
                    <a:pt x="0" y="6"/>
                  </a:cubicBezTo>
                  <a:cubicBezTo>
                    <a:pt x="0" y="97"/>
                    <a:pt x="0" y="97"/>
                    <a:pt x="0" y="97"/>
                  </a:cubicBezTo>
                  <a:cubicBezTo>
                    <a:pt x="0" y="101"/>
                    <a:pt x="2" y="103"/>
                    <a:pt x="6" y="103"/>
                  </a:cubicBezTo>
                  <a:cubicBezTo>
                    <a:pt x="81" y="103"/>
                    <a:pt x="81" y="103"/>
                    <a:pt x="81" y="103"/>
                  </a:cubicBezTo>
                  <a:cubicBezTo>
                    <a:pt x="80" y="101"/>
                    <a:pt x="79" y="99"/>
                    <a:pt x="78" y="96"/>
                  </a:cubicBezTo>
                  <a:lnTo>
                    <a:pt x="7" y="9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61" name="Freeform 327"/>
            <p:cNvSpPr>
              <a:spLocks noEditPoints="1"/>
            </p:cNvSpPr>
            <p:nvPr/>
          </p:nvSpPr>
          <p:spPr bwMode="auto">
            <a:xfrm>
              <a:off x="6700838" y="3951289"/>
              <a:ext cx="41275" cy="41275"/>
            </a:xfrm>
            <a:custGeom>
              <a:avLst/>
              <a:gdLst/>
              <a:ahLst/>
              <a:cxnLst>
                <a:cxn ang="0">
                  <a:pos x="9" y="19"/>
                </a:cxn>
                <a:cxn ang="0">
                  <a:pos x="19" y="9"/>
                </a:cxn>
                <a:cxn ang="0">
                  <a:pos x="9" y="0"/>
                </a:cxn>
                <a:cxn ang="0">
                  <a:pos x="0" y="9"/>
                </a:cxn>
                <a:cxn ang="0">
                  <a:pos x="9" y="19"/>
                </a:cxn>
                <a:cxn ang="0">
                  <a:pos x="9" y="10"/>
                </a:cxn>
                <a:cxn ang="0">
                  <a:pos x="6" y="7"/>
                </a:cxn>
                <a:cxn ang="0">
                  <a:pos x="9" y="5"/>
                </a:cxn>
                <a:cxn ang="0">
                  <a:pos x="9" y="3"/>
                </a:cxn>
                <a:cxn ang="0">
                  <a:pos x="10" y="3"/>
                </a:cxn>
                <a:cxn ang="0">
                  <a:pos x="10" y="5"/>
                </a:cxn>
                <a:cxn ang="0">
                  <a:pos x="12" y="5"/>
                </a:cxn>
                <a:cxn ang="0">
                  <a:pos x="12" y="7"/>
                </a:cxn>
                <a:cxn ang="0">
                  <a:pos x="10" y="6"/>
                </a:cxn>
                <a:cxn ang="0">
                  <a:pos x="8" y="7"/>
                </a:cxn>
                <a:cxn ang="0">
                  <a:pos x="10" y="8"/>
                </a:cxn>
                <a:cxn ang="0">
                  <a:pos x="13" y="11"/>
                </a:cxn>
                <a:cxn ang="0">
                  <a:pos x="10" y="14"/>
                </a:cxn>
                <a:cxn ang="0">
                  <a:pos x="10" y="15"/>
                </a:cxn>
                <a:cxn ang="0">
                  <a:pos x="9" y="15"/>
                </a:cxn>
                <a:cxn ang="0">
                  <a:pos x="9" y="14"/>
                </a:cxn>
                <a:cxn ang="0">
                  <a:pos x="6" y="13"/>
                </a:cxn>
                <a:cxn ang="0">
                  <a:pos x="7" y="11"/>
                </a:cxn>
                <a:cxn ang="0">
                  <a:pos x="9" y="12"/>
                </a:cxn>
                <a:cxn ang="0">
                  <a:pos x="10" y="11"/>
                </a:cxn>
                <a:cxn ang="0">
                  <a:pos x="9" y="10"/>
                </a:cxn>
              </a:cxnLst>
              <a:rect l="0" t="0" r="r" b="b"/>
              <a:pathLst>
                <a:path w="19" h="19">
                  <a:moveTo>
                    <a:pt x="9" y="19"/>
                  </a:moveTo>
                  <a:cubicBezTo>
                    <a:pt x="15" y="19"/>
                    <a:pt x="19" y="15"/>
                    <a:pt x="19" y="9"/>
                  </a:cubicBezTo>
                  <a:cubicBezTo>
                    <a:pt x="19" y="4"/>
                    <a:pt x="15" y="0"/>
                    <a:pt x="9" y="0"/>
                  </a:cubicBezTo>
                  <a:cubicBezTo>
                    <a:pt x="4" y="0"/>
                    <a:pt x="0" y="4"/>
                    <a:pt x="0" y="9"/>
                  </a:cubicBezTo>
                  <a:cubicBezTo>
                    <a:pt x="0" y="15"/>
                    <a:pt x="4" y="19"/>
                    <a:pt x="9" y="19"/>
                  </a:cubicBezTo>
                  <a:close/>
                  <a:moveTo>
                    <a:pt x="9" y="10"/>
                  </a:moveTo>
                  <a:cubicBezTo>
                    <a:pt x="7" y="9"/>
                    <a:pt x="6" y="9"/>
                    <a:pt x="6" y="7"/>
                  </a:cubicBezTo>
                  <a:cubicBezTo>
                    <a:pt x="6" y="6"/>
                    <a:pt x="7" y="5"/>
                    <a:pt x="9" y="5"/>
                  </a:cubicBezTo>
                  <a:cubicBezTo>
                    <a:pt x="9" y="3"/>
                    <a:pt x="9" y="3"/>
                    <a:pt x="9" y="3"/>
                  </a:cubicBezTo>
                  <a:cubicBezTo>
                    <a:pt x="10" y="3"/>
                    <a:pt x="10" y="3"/>
                    <a:pt x="10" y="3"/>
                  </a:cubicBezTo>
                  <a:cubicBezTo>
                    <a:pt x="10" y="5"/>
                    <a:pt x="10" y="5"/>
                    <a:pt x="10" y="5"/>
                  </a:cubicBezTo>
                  <a:cubicBezTo>
                    <a:pt x="11" y="5"/>
                    <a:pt x="12" y="5"/>
                    <a:pt x="12" y="5"/>
                  </a:cubicBezTo>
                  <a:cubicBezTo>
                    <a:pt x="12" y="7"/>
                    <a:pt x="12" y="7"/>
                    <a:pt x="12" y="7"/>
                  </a:cubicBezTo>
                  <a:cubicBezTo>
                    <a:pt x="11" y="6"/>
                    <a:pt x="11" y="6"/>
                    <a:pt x="10" y="6"/>
                  </a:cubicBezTo>
                  <a:cubicBezTo>
                    <a:pt x="9" y="6"/>
                    <a:pt x="8" y="7"/>
                    <a:pt x="8" y="7"/>
                  </a:cubicBezTo>
                  <a:cubicBezTo>
                    <a:pt x="8" y="7"/>
                    <a:pt x="9" y="8"/>
                    <a:pt x="10" y="8"/>
                  </a:cubicBezTo>
                  <a:cubicBezTo>
                    <a:pt x="12" y="9"/>
                    <a:pt x="13" y="10"/>
                    <a:pt x="13" y="11"/>
                  </a:cubicBezTo>
                  <a:cubicBezTo>
                    <a:pt x="13" y="12"/>
                    <a:pt x="12" y="13"/>
                    <a:pt x="10" y="14"/>
                  </a:cubicBezTo>
                  <a:cubicBezTo>
                    <a:pt x="10" y="15"/>
                    <a:pt x="10" y="15"/>
                    <a:pt x="10" y="15"/>
                  </a:cubicBezTo>
                  <a:cubicBezTo>
                    <a:pt x="9" y="15"/>
                    <a:pt x="9" y="15"/>
                    <a:pt x="9" y="15"/>
                  </a:cubicBezTo>
                  <a:cubicBezTo>
                    <a:pt x="9" y="14"/>
                    <a:pt x="9" y="14"/>
                    <a:pt x="9" y="14"/>
                  </a:cubicBezTo>
                  <a:cubicBezTo>
                    <a:pt x="8" y="14"/>
                    <a:pt x="7" y="13"/>
                    <a:pt x="6" y="13"/>
                  </a:cubicBezTo>
                  <a:cubicBezTo>
                    <a:pt x="7" y="11"/>
                    <a:pt x="7" y="11"/>
                    <a:pt x="7" y="11"/>
                  </a:cubicBezTo>
                  <a:cubicBezTo>
                    <a:pt x="7" y="12"/>
                    <a:pt x="8" y="12"/>
                    <a:pt x="9" y="12"/>
                  </a:cubicBezTo>
                  <a:cubicBezTo>
                    <a:pt x="10" y="12"/>
                    <a:pt x="10" y="12"/>
                    <a:pt x="10" y="11"/>
                  </a:cubicBezTo>
                  <a:cubicBezTo>
                    <a:pt x="10" y="11"/>
                    <a:pt x="10" y="10"/>
                    <a:pt x="9"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62" name="Freeform 328"/>
            <p:cNvSpPr>
              <a:spLocks noEditPoints="1"/>
            </p:cNvSpPr>
            <p:nvPr/>
          </p:nvSpPr>
          <p:spPr bwMode="auto">
            <a:xfrm>
              <a:off x="6653213" y="3930651"/>
              <a:ext cx="134938" cy="82550"/>
            </a:xfrm>
            <a:custGeom>
              <a:avLst/>
              <a:gdLst/>
              <a:ahLst/>
              <a:cxnLst>
                <a:cxn ang="0">
                  <a:pos x="0" y="39"/>
                </a:cxn>
                <a:cxn ang="0">
                  <a:pos x="64" y="39"/>
                </a:cxn>
                <a:cxn ang="0">
                  <a:pos x="64" y="0"/>
                </a:cxn>
                <a:cxn ang="0">
                  <a:pos x="0" y="0"/>
                </a:cxn>
                <a:cxn ang="0">
                  <a:pos x="0" y="39"/>
                </a:cxn>
                <a:cxn ang="0">
                  <a:pos x="58" y="6"/>
                </a:cxn>
                <a:cxn ang="0">
                  <a:pos x="58" y="33"/>
                </a:cxn>
                <a:cxn ang="0">
                  <a:pos x="37" y="33"/>
                </a:cxn>
                <a:cxn ang="0">
                  <a:pos x="47" y="19"/>
                </a:cxn>
                <a:cxn ang="0">
                  <a:pos x="38" y="6"/>
                </a:cxn>
                <a:cxn ang="0">
                  <a:pos x="58" y="6"/>
                </a:cxn>
                <a:cxn ang="0">
                  <a:pos x="44" y="19"/>
                </a:cxn>
                <a:cxn ang="0">
                  <a:pos x="32" y="31"/>
                </a:cxn>
                <a:cxn ang="0">
                  <a:pos x="20" y="19"/>
                </a:cxn>
                <a:cxn ang="0">
                  <a:pos x="32" y="7"/>
                </a:cxn>
                <a:cxn ang="0">
                  <a:pos x="44" y="19"/>
                </a:cxn>
                <a:cxn ang="0">
                  <a:pos x="7" y="6"/>
                </a:cxn>
                <a:cxn ang="0">
                  <a:pos x="27" y="6"/>
                </a:cxn>
                <a:cxn ang="0">
                  <a:pos x="18" y="19"/>
                </a:cxn>
                <a:cxn ang="0">
                  <a:pos x="27" y="33"/>
                </a:cxn>
                <a:cxn ang="0">
                  <a:pos x="7" y="33"/>
                </a:cxn>
                <a:cxn ang="0">
                  <a:pos x="7" y="6"/>
                </a:cxn>
              </a:cxnLst>
              <a:rect l="0" t="0" r="r" b="b"/>
              <a:pathLst>
                <a:path w="64" h="39">
                  <a:moveTo>
                    <a:pt x="0" y="39"/>
                  </a:moveTo>
                  <a:cubicBezTo>
                    <a:pt x="64" y="39"/>
                    <a:pt x="64" y="39"/>
                    <a:pt x="64" y="39"/>
                  </a:cubicBezTo>
                  <a:cubicBezTo>
                    <a:pt x="64" y="0"/>
                    <a:pt x="64" y="0"/>
                    <a:pt x="64" y="0"/>
                  </a:cubicBezTo>
                  <a:cubicBezTo>
                    <a:pt x="0" y="0"/>
                    <a:pt x="0" y="0"/>
                    <a:pt x="0" y="0"/>
                  </a:cubicBezTo>
                  <a:lnTo>
                    <a:pt x="0" y="39"/>
                  </a:lnTo>
                  <a:close/>
                  <a:moveTo>
                    <a:pt x="58" y="6"/>
                  </a:moveTo>
                  <a:cubicBezTo>
                    <a:pt x="58" y="33"/>
                    <a:pt x="58" y="33"/>
                    <a:pt x="58" y="33"/>
                  </a:cubicBezTo>
                  <a:cubicBezTo>
                    <a:pt x="37" y="33"/>
                    <a:pt x="37" y="33"/>
                    <a:pt x="37" y="33"/>
                  </a:cubicBezTo>
                  <a:cubicBezTo>
                    <a:pt x="43" y="31"/>
                    <a:pt x="47" y="25"/>
                    <a:pt x="47" y="19"/>
                  </a:cubicBezTo>
                  <a:cubicBezTo>
                    <a:pt x="47" y="13"/>
                    <a:pt x="43" y="8"/>
                    <a:pt x="38" y="6"/>
                  </a:cubicBezTo>
                  <a:lnTo>
                    <a:pt x="58" y="6"/>
                  </a:lnTo>
                  <a:close/>
                  <a:moveTo>
                    <a:pt x="44" y="19"/>
                  </a:moveTo>
                  <a:cubicBezTo>
                    <a:pt x="44" y="26"/>
                    <a:pt x="39" y="31"/>
                    <a:pt x="32" y="31"/>
                  </a:cubicBezTo>
                  <a:cubicBezTo>
                    <a:pt x="26" y="31"/>
                    <a:pt x="20" y="26"/>
                    <a:pt x="20" y="19"/>
                  </a:cubicBezTo>
                  <a:cubicBezTo>
                    <a:pt x="20" y="13"/>
                    <a:pt x="26" y="7"/>
                    <a:pt x="32" y="7"/>
                  </a:cubicBezTo>
                  <a:cubicBezTo>
                    <a:pt x="39" y="7"/>
                    <a:pt x="44" y="13"/>
                    <a:pt x="44" y="19"/>
                  </a:cubicBezTo>
                  <a:close/>
                  <a:moveTo>
                    <a:pt x="7" y="6"/>
                  </a:moveTo>
                  <a:cubicBezTo>
                    <a:pt x="27" y="6"/>
                    <a:pt x="27" y="6"/>
                    <a:pt x="27" y="6"/>
                  </a:cubicBezTo>
                  <a:cubicBezTo>
                    <a:pt x="21" y="8"/>
                    <a:pt x="18" y="13"/>
                    <a:pt x="18" y="19"/>
                  </a:cubicBezTo>
                  <a:cubicBezTo>
                    <a:pt x="18" y="25"/>
                    <a:pt x="22" y="31"/>
                    <a:pt x="27" y="33"/>
                  </a:cubicBezTo>
                  <a:cubicBezTo>
                    <a:pt x="7" y="33"/>
                    <a:pt x="7" y="33"/>
                    <a:pt x="7" y="33"/>
                  </a:cubicBezTo>
                  <a:lnTo>
                    <a:pt x="7"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63" name="Freeform 329"/>
            <p:cNvSpPr>
              <a:spLocks/>
            </p:cNvSpPr>
            <p:nvPr/>
          </p:nvSpPr>
          <p:spPr bwMode="auto">
            <a:xfrm>
              <a:off x="6610351" y="3876676"/>
              <a:ext cx="152400" cy="176213"/>
            </a:xfrm>
            <a:custGeom>
              <a:avLst/>
              <a:gdLst/>
              <a:ahLst/>
              <a:cxnLst>
                <a:cxn ang="0">
                  <a:pos x="40" y="77"/>
                </a:cxn>
                <a:cxn ang="0">
                  <a:pos x="6" y="42"/>
                </a:cxn>
                <a:cxn ang="0">
                  <a:pos x="40" y="6"/>
                </a:cxn>
                <a:cxn ang="0">
                  <a:pos x="59" y="12"/>
                </a:cxn>
                <a:cxn ang="0">
                  <a:pos x="69" y="12"/>
                </a:cxn>
                <a:cxn ang="0">
                  <a:pos x="40" y="0"/>
                </a:cxn>
                <a:cxn ang="0">
                  <a:pos x="0" y="42"/>
                </a:cxn>
                <a:cxn ang="0">
                  <a:pos x="40" y="83"/>
                </a:cxn>
                <a:cxn ang="0">
                  <a:pos x="72" y="67"/>
                </a:cxn>
                <a:cxn ang="0">
                  <a:pos x="64" y="67"/>
                </a:cxn>
                <a:cxn ang="0">
                  <a:pos x="40" y="77"/>
                </a:cxn>
              </a:cxnLst>
              <a:rect l="0" t="0" r="r" b="b"/>
              <a:pathLst>
                <a:path w="72" h="83">
                  <a:moveTo>
                    <a:pt x="40" y="77"/>
                  </a:moveTo>
                  <a:cubicBezTo>
                    <a:pt x="21" y="77"/>
                    <a:pt x="6" y="61"/>
                    <a:pt x="6" y="42"/>
                  </a:cubicBezTo>
                  <a:cubicBezTo>
                    <a:pt x="6" y="22"/>
                    <a:pt x="21" y="6"/>
                    <a:pt x="40" y="6"/>
                  </a:cubicBezTo>
                  <a:cubicBezTo>
                    <a:pt x="47" y="6"/>
                    <a:pt x="54" y="8"/>
                    <a:pt x="59" y="12"/>
                  </a:cubicBezTo>
                  <a:cubicBezTo>
                    <a:pt x="69" y="12"/>
                    <a:pt x="69" y="12"/>
                    <a:pt x="69" y="12"/>
                  </a:cubicBezTo>
                  <a:cubicBezTo>
                    <a:pt x="61" y="5"/>
                    <a:pt x="51" y="0"/>
                    <a:pt x="40" y="0"/>
                  </a:cubicBezTo>
                  <a:cubicBezTo>
                    <a:pt x="18" y="0"/>
                    <a:pt x="0" y="19"/>
                    <a:pt x="0" y="42"/>
                  </a:cubicBezTo>
                  <a:cubicBezTo>
                    <a:pt x="0" y="65"/>
                    <a:pt x="18" y="83"/>
                    <a:pt x="40" y="83"/>
                  </a:cubicBezTo>
                  <a:cubicBezTo>
                    <a:pt x="53" y="83"/>
                    <a:pt x="65" y="77"/>
                    <a:pt x="72" y="67"/>
                  </a:cubicBezTo>
                  <a:cubicBezTo>
                    <a:pt x="64" y="67"/>
                    <a:pt x="64" y="67"/>
                    <a:pt x="64" y="67"/>
                  </a:cubicBezTo>
                  <a:cubicBezTo>
                    <a:pt x="58" y="73"/>
                    <a:pt x="50" y="77"/>
                    <a:pt x="40" y="7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64" name="Freeform 330"/>
            <p:cNvSpPr>
              <a:spLocks/>
            </p:cNvSpPr>
            <p:nvPr/>
          </p:nvSpPr>
          <p:spPr bwMode="auto">
            <a:xfrm>
              <a:off x="6675438" y="3908426"/>
              <a:ext cx="136525" cy="84138"/>
            </a:xfrm>
            <a:custGeom>
              <a:avLst/>
              <a:gdLst/>
              <a:ahLst/>
              <a:cxnLst>
                <a:cxn ang="0">
                  <a:pos x="0" y="0"/>
                </a:cxn>
                <a:cxn ang="0">
                  <a:pos x="0" y="10"/>
                </a:cxn>
                <a:cxn ang="0">
                  <a:pos x="6" y="10"/>
                </a:cxn>
                <a:cxn ang="0">
                  <a:pos x="6" y="7"/>
                </a:cxn>
                <a:cxn ang="0">
                  <a:pos x="79" y="7"/>
                </a:cxn>
                <a:cxn ang="0">
                  <a:pos x="79" y="47"/>
                </a:cxn>
                <a:cxn ang="0">
                  <a:pos x="74" y="47"/>
                </a:cxn>
                <a:cxn ang="0">
                  <a:pos x="74" y="53"/>
                </a:cxn>
                <a:cxn ang="0">
                  <a:pos x="86" y="53"/>
                </a:cxn>
                <a:cxn ang="0">
                  <a:pos x="86" y="0"/>
                </a:cxn>
                <a:cxn ang="0">
                  <a:pos x="0" y="0"/>
                </a:cxn>
              </a:cxnLst>
              <a:rect l="0" t="0" r="r" b="b"/>
              <a:pathLst>
                <a:path w="86" h="53">
                  <a:moveTo>
                    <a:pt x="0" y="0"/>
                  </a:moveTo>
                  <a:lnTo>
                    <a:pt x="0" y="10"/>
                  </a:lnTo>
                  <a:lnTo>
                    <a:pt x="6" y="10"/>
                  </a:lnTo>
                  <a:lnTo>
                    <a:pt x="6" y="7"/>
                  </a:lnTo>
                  <a:lnTo>
                    <a:pt x="79" y="7"/>
                  </a:lnTo>
                  <a:lnTo>
                    <a:pt x="79" y="47"/>
                  </a:lnTo>
                  <a:lnTo>
                    <a:pt x="74" y="47"/>
                  </a:lnTo>
                  <a:lnTo>
                    <a:pt x="74" y="53"/>
                  </a:lnTo>
                  <a:lnTo>
                    <a:pt x="86" y="53"/>
                  </a:lnTo>
                  <a:lnTo>
                    <a:pt x="86" y="0"/>
                  </a:ln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grpSp>
        <p:nvGrpSpPr>
          <p:cNvPr id="165" name="Group 421"/>
          <p:cNvGrpSpPr/>
          <p:nvPr/>
        </p:nvGrpSpPr>
        <p:grpSpPr>
          <a:xfrm>
            <a:off x="5873506" y="4449646"/>
            <a:ext cx="443981" cy="516467"/>
            <a:chOff x="3752851" y="1784351"/>
            <a:chExt cx="233363" cy="271463"/>
          </a:xfrm>
          <a:solidFill>
            <a:schemeClr val="bg1"/>
          </a:solidFill>
        </p:grpSpPr>
        <p:sp>
          <p:nvSpPr>
            <p:cNvPr id="166" name="Freeform 199"/>
            <p:cNvSpPr>
              <a:spLocks noEditPoints="1"/>
            </p:cNvSpPr>
            <p:nvPr/>
          </p:nvSpPr>
          <p:spPr bwMode="auto">
            <a:xfrm>
              <a:off x="3819526" y="1795464"/>
              <a:ext cx="166688" cy="219075"/>
            </a:xfrm>
            <a:custGeom>
              <a:avLst/>
              <a:gdLst/>
              <a:ahLst/>
              <a:cxnLst>
                <a:cxn ang="0">
                  <a:pos x="63" y="0"/>
                </a:cxn>
                <a:cxn ang="0">
                  <a:pos x="0" y="0"/>
                </a:cxn>
                <a:cxn ang="0">
                  <a:pos x="0" y="103"/>
                </a:cxn>
                <a:cxn ang="0">
                  <a:pos x="63" y="103"/>
                </a:cxn>
                <a:cxn ang="0">
                  <a:pos x="79" y="88"/>
                </a:cxn>
                <a:cxn ang="0">
                  <a:pos x="79" y="15"/>
                </a:cxn>
                <a:cxn ang="0">
                  <a:pos x="63" y="0"/>
                </a:cxn>
                <a:cxn ang="0">
                  <a:pos x="12" y="47"/>
                </a:cxn>
                <a:cxn ang="0">
                  <a:pos x="26" y="47"/>
                </a:cxn>
                <a:cxn ang="0">
                  <a:pos x="26" y="60"/>
                </a:cxn>
                <a:cxn ang="0">
                  <a:pos x="12" y="60"/>
                </a:cxn>
                <a:cxn ang="0">
                  <a:pos x="12" y="47"/>
                </a:cxn>
                <a:cxn ang="0">
                  <a:pos x="26" y="94"/>
                </a:cxn>
                <a:cxn ang="0">
                  <a:pos x="12" y="94"/>
                </a:cxn>
                <a:cxn ang="0">
                  <a:pos x="12" y="82"/>
                </a:cxn>
                <a:cxn ang="0">
                  <a:pos x="26" y="82"/>
                </a:cxn>
                <a:cxn ang="0">
                  <a:pos x="26" y="94"/>
                </a:cxn>
                <a:cxn ang="0">
                  <a:pos x="26" y="77"/>
                </a:cxn>
                <a:cxn ang="0">
                  <a:pos x="13" y="77"/>
                </a:cxn>
                <a:cxn ang="0">
                  <a:pos x="13" y="64"/>
                </a:cxn>
                <a:cxn ang="0">
                  <a:pos x="26" y="64"/>
                </a:cxn>
                <a:cxn ang="0">
                  <a:pos x="26" y="77"/>
                </a:cxn>
                <a:cxn ang="0">
                  <a:pos x="45" y="94"/>
                </a:cxn>
                <a:cxn ang="0">
                  <a:pos x="32" y="94"/>
                </a:cxn>
                <a:cxn ang="0">
                  <a:pos x="32" y="82"/>
                </a:cxn>
                <a:cxn ang="0">
                  <a:pos x="45" y="82"/>
                </a:cxn>
                <a:cxn ang="0">
                  <a:pos x="45" y="94"/>
                </a:cxn>
                <a:cxn ang="0">
                  <a:pos x="45" y="77"/>
                </a:cxn>
                <a:cxn ang="0">
                  <a:pos x="32" y="77"/>
                </a:cxn>
                <a:cxn ang="0">
                  <a:pos x="32" y="64"/>
                </a:cxn>
                <a:cxn ang="0">
                  <a:pos x="45" y="64"/>
                </a:cxn>
                <a:cxn ang="0">
                  <a:pos x="45" y="77"/>
                </a:cxn>
                <a:cxn ang="0">
                  <a:pos x="32" y="60"/>
                </a:cxn>
                <a:cxn ang="0">
                  <a:pos x="32" y="47"/>
                </a:cxn>
                <a:cxn ang="0">
                  <a:pos x="45" y="47"/>
                </a:cxn>
                <a:cxn ang="0">
                  <a:pos x="45" y="60"/>
                </a:cxn>
                <a:cxn ang="0">
                  <a:pos x="32" y="60"/>
                </a:cxn>
                <a:cxn ang="0">
                  <a:pos x="64" y="94"/>
                </a:cxn>
                <a:cxn ang="0">
                  <a:pos x="51" y="94"/>
                </a:cxn>
                <a:cxn ang="0">
                  <a:pos x="51" y="82"/>
                </a:cxn>
                <a:cxn ang="0">
                  <a:pos x="64" y="82"/>
                </a:cxn>
                <a:cxn ang="0">
                  <a:pos x="64" y="94"/>
                </a:cxn>
                <a:cxn ang="0">
                  <a:pos x="64" y="77"/>
                </a:cxn>
                <a:cxn ang="0">
                  <a:pos x="51" y="77"/>
                </a:cxn>
                <a:cxn ang="0">
                  <a:pos x="51" y="64"/>
                </a:cxn>
                <a:cxn ang="0">
                  <a:pos x="64" y="64"/>
                </a:cxn>
                <a:cxn ang="0">
                  <a:pos x="64" y="77"/>
                </a:cxn>
                <a:cxn ang="0">
                  <a:pos x="51" y="60"/>
                </a:cxn>
                <a:cxn ang="0">
                  <a:pos x="51" y="47"/>
                </a:cxn>
                <a:cxn ang="0">
                  <a:pos x="64" y="47"/>
                </a:cxn>
                <a:cxn ang="0">
                  <a:pos x="64" y="60"/>
                </a:cxn>
                <a:cxn ang="0">
                  <a:pos x="51" y="60"/>
                </a:cxn>
                <a:cxn ang="0">
                  <a:pos x="66" y="38"/>
                </a:cxn>
                <a:cxn ang="0">
                  <a:pos x="13" y="38"/>
                </a:cxn>
                <a:cxn ang="0">
                  <a:pos x="13" y="13"/>
                </a:cxn>
                <a:cxn ang="0">
                  <a:pos x="63" y="13"/>
                </a:cxn>
                <a:cxn ang="0">
                  <a:pos x="66" y="15"/>
                </a:cxn>
                <a:cxn ang="0">
                  <a:pos x="66" y="38"/>
                </a:cxn>
              </a:cxnLst>
              <a:rect l="0" t="0" r="r" b="b"/>
              <a:pathLst>
                <a:path w="79" h="103">
                  <a:moveTo>
                    <a:pt x="63" y="0"/>
                  </a:moveTo>
                  <a:cubicBezTo>
                    <a:pt x="0" y="0"/>
                    <a:pt x="0" y="0"/>
                    <a:pt x="0" y="0"/>
                  </a:cubicBezTo>
                  <a:cubicBezTo>
                    <a:pt x="0" y="103"/>
                    <a:pt x="0" y="103"/>
                    <a:pt x="0" y="103"/>
                  </a:cubicBezTo>
                  <a:cubicBezTo>
                    <a:pt x="63" y="103"/>
                    <a:pt x="63" y="103"/>
                    <a:pt x="63" y="103"/>
                  </a:cubicBezTo>
                  <a:cubicBezTo>
                    <a:pt x="72" y="103"/>
                    <a:pt x="79" y="97"/>
                    <a:pt x="79" y="88"/>
                  </a:cubicBezTo>
                  <a:cubicBezTo>
                    <a:pt x="79" y="15"/>
                    <a:pt x="79" y="15"/>
                    <a:pt x="79" y="15"/>
                  </a:cubicBezTo>
                  <a:cubicBezTo>
                    <a:pt x="79" y="7"/>
                    <a:pt x="72" y="0"/>
                    <a:pt x="63" y="0"/>
                  </a:cubicBezTo>
                  <a:close/>
                  <a:moveTo>
                    <a:pt x="12" y="47"/>
                  </a:moveTo>
                  <a:cubicBezTo>
                    <a:pt x="26" y="47"/>
                    <a:pt x="26" y="47"/>
                    <a:pt x="26" y="47"/>
                  </a:cubicBezTo>
                  <a:cubicBezTo>
                    <a:pt x="26" y="60"/>
                    <a:pt x="26" y="60"/>
                    <a:pt x="26" y="60"/>
                  </a:cubicBezTo>
                  <a:cubicBezTo>
                    <a:pt x="12" y="60"/>
                    <a:pt x="12" y="60"/>
                    <a:pt x="12" y="60"/>
                  </a:cubicBezTo>
                  <a:lnTo>
                    <a:pt x="12" y="47"/>
                  </a:lnTo>
                  <a:close/>
                  <a:moveTo>
                    <a:pt x="26" y="94"/>
                  </a:moveTo>
                  <a:cubicBezTo>
                    <a:pt x="12" y="94"/>
                    <a:pt x="12" y="94"/>
                    <a:pt x="12" y="94"/>
                  </a:cubicBezTo>
                  <a:cubicBezTo>
                    <a:pt x="12" y="82"/>
                    <a:pt x="12" y="82"/>
                    <a:pt x="12" y="82"/>
                  </a:cubicBezTo>
                  <a:cubicBezTo>
                    <a:pt x="26" y="82"/>
                    <a:pt x="26" y="82"/>
                    <a:pt x="26" y="82"/>
                  </a:cubicBezTo>
                  <a:lnTo>
                    <a:pt x="26" y="94"/>
                  </a:lnTo>
                  <a:close/>
                  <a:moveTo>
                    <a:pt x="26" y="77"/>
                  </a:moveTo>
                  <a:cubicBezTo>
                    <a:pt x="13" y="77"/>
                    <a:pt x="13" y="77"/>
                    <a:pt x="13" y="77"/>
                  </a:cubicBezTo>
                  <a:cubicBezTo>
                    <a:pt x="13" y="64"/>
                    <a:pt x="13" y="64"/>
                    <a:pt x="13" y="64"/>
                  </a:cubicBezTo>
                  <a:cubicBezTo>
                    <a:pt x="26" y="64"/>
                    <a:pt x="26" y="64"/>
                    <a:pt x="26" y="64"/>
                  </a:cubicBezTo>
                  <a:lnTo>
                    <a:pt x="26" y="77"/>
                  </a:lnTo>
                  <a:close/>
                  <a:moveTo>
                    <a:pt x="45" y="94"/>
                  </a:moveTo>
                  <a:cubicBezTo>
                    <a:pt x="32" y="94"/>
                    <a:pt x="32" y="94"/>
                    <a:pt x="32" y="94"/>
                  </a:cubicBezTo>
                  <a:cubicBezTo>
                    <a:pt x="32" y="82"/>
                    <a:pt x="32" y="82"/>
                    <a:pt x="32" y="82"/>
                  </a:cubicBezTo>
                  <a:cubicBezTo>
                    <a:pt x="45" y="82"/>
                    <a:pt x="45" y="82"/>
                    <a:pt x="45" y="82"/>
                  </a:cubicBezTo>
                  <a:lnTo>
                    <a:pt x="45" y="94"/>
                  </a:lnTo>
                  <a:close/>
                  <a:moveTo>
                    <a:pt x="45" y="77"/>
                  </a:moveTo>
                  <a:cubicBezTo>
                    <a:pt x="32" y="77"/>
                    <a:pt x="32" y="77"/>
                    <a:pt x="32" y="77"/>
                  </a:cubicBezTo>
                  <a:cubicBezTo>
                    <a:pt x="32" y="64"/>
                    <a:pt x="32" y="64"/>
                    <a:pt x="32" y="64"/>
                  </a:cubicBezTo>
                  <a:cubicBezTo>
                    <a:pt x="45" y="64"/>
                    <a:pt x="45" y="64"/>
                    <a:pt x="45" y="64"/>
                  </a:cubicBezTo>
                  <a:lnTo>
                    <a:pt x="45" y="77"/>
                  </a:lnTo>
                  <a:close/>
                  <a:moveTo>
                    <a:pt x="32" y="60"/>
                  </a:moveTo>
                  <a:cubicBezTo>
                    <a:pt x="32" y="47"/>
                    <a:pt x="32" y="47"/>
                    <a:pt x="32" y="47"/>
                  </a:cubicBezTo>
                  <a:cubicBezTo>
                    <a:pt x="45" y="47"/>
                    <a:pt x="45" y="47"/>
                    <a:pt x="45" y="47"/>
                  </a:cubicBezTo>
                  <a:cubicBezTo>
                    <a:pt x="45" y="60"/>
                    <a:pt x="45" y="60"/>
                    <a:pt x="45" y="60"/>
                  </a:cubicBezTo>
                  <a:lnTo>
                    <a:pt x="32" y="60"/>
                  </a:lnTo>
                  <a:close/>
                  <a:moveTo>
                    <a:pt x="64" y="94"/>
                  </a:moveTo>
                  <a:cubicBezTo>
                    <a:pt x="51" y="94"/>
                    <a:pt x="51" y="94"/>
                    <a:pt x="51" y="94"/>
                  </a:cubicBezTo>
                  <a:cubicBezTo>
                    <a:pt x="51" y="82"/>
                    <a:pt x="51" y="82"/>
                    <a:pt x="51" y="82"/>
                  </a:cubicBezTo>
                  <a:cubicBezTo>
                    <a:pt x="64" y="82"/>
                    <a:pt x="64" y="82"/>
                    <a:pt x="64" y="82"/>
                  </a:cubicBezTo>
                  <a:lnTo>
                    <a:pt x="64" y="94"/>
                  </a:lnTo>
                  <a:close/>
                  <a:moveTo>
                    <a:pt x="64" y="77"/>
                  </a:moveTo>
                  <a:cubicBezTo>
                    <a:pt x="51" y="77"/>
                    <a:pt x="51" y="77"/>
                    <a:pt x="51" y="77"/>
                  </a:cubicBezTo>
                  <a:cubicBezTo>
                    <a:pt x="51" y="64"/>
                    <a:pt x="51" y="64"/>
                    <a:pt x="51" y="64"/>
                  </a:cubicBezTo>
                  <a:cubicBezTo>
                    <a:pt x="64" y="64"/>
                    <a:pt x="64" y="64"/>
                    <a:pt x="64" y="64"/>
                  </a:cubicBezTo>
                  <a:lnTo>
                    <a:pt x="64" y="77"/>
                  </a:lnTo>
                  <a:close/>
                  <a:moveTo>
                    <a:pt x="51" y="60"/>
                  </a:moveTo>
                  <a:cubicBezTo>
                    <a:pt x="51" y="47"/>
                    <a:pt x="51" y="47"/>
                    <a:pt x="51" y="47"/>
                  </a:cubicBezTo>
                  <a:cubicBezTo>
                    <a:pt x="64" y="47"/>
                    <a:pt x="64" y="47"/>
                    <a:pt x="64" y="47"/>
                  </a:cubicBezTo>
                  <a:cubicBezTo>
                    <a:pt x="64" y="60"/>
                    <a:pt x="64" y="60"/>
                    <a:pt x="64" y="60"/>
                  </a:cubicBezTo>
                  <a:lnTo>
                    <a:pt x="51" y="60"/>
                  </a:lnTo>
                  <a:close/>
                  <a:moveTo>
                    <a:pt x="66" y="38"/>
                  </a:moveTo>
                  <a:cubicBezTo>
                    <a:pt x="13" y="38"/>
                    <a:pt x="13" y="38"/>
                    <a:pt x="13" y="38"/>
                  </a:cubicBezTo>
                  <a:cubicBezTo>
                    <a:pt x="13" y="13"/>
                    <a:pt x="13" y="13"/>
                    <a:pt x="13" y="13"/>
                  </a:cubicBezTo>
                  <a:cubicBezTo>
                    <a:pt x="63" y="13"/>
                    <a:pt x="63" y="13"/>
                    <a:pt x="63" y="13"/>
                  </a:cubicBezTo>
                  <a:cubicBezTo>
                    <a:pt x="65" y="13"/>
                    <a:pt x="66" y="14"/>
                    <a:pt x="66" y="15"/>
                  </a:cubicBezTo>
                  <a:lnTo>
                    <a:pt x="66" y="3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67" name="Freeform 200"/>
            <p:cNvSpPr>
              <a:spLocks/>
            </p:cNvSpPr>
            <p:nvPr/>
          </p:nvSpPr>
          <p:spPr bwMode="auto">
            <a:xfrm>
              <a:off x="3752851" y="1784351"/>
              <a:ext cx="55563" cy="238125"/>
            </a:xfrm>
            <a:custGeom>
              <a:avLst/>
              <a:gdLst/>
              <a:ahLst/>
              <a:cxnLst>
                <a:cxn ang="0">
                  <a:pos x="26" y="0"/>
                </a:cxn>
                <a:cxn ang="0">
                  <a:pos x="7" y="0"/>
                </a:cxn>
                <a:cxn ang="0">
                  <a:pos x="0" y="13"/>
                </a:cxn>
                <a:cxn ang="0">
                  <a:pos x="0" y="100"/>
                </a:cxn>
                <a:cxn ang="0">
                  <a:pos x="7" y="112"/>
                </a:cxn>
                <a:cxn ang="0">
                  <a:pos x="26" y="112"/>
                </a:cxn>
                <a:cxn ang="0">
                  <a:pos x="26" y="0"/>
                </a:cxn>
              </a:cxnLst>
              <a:rect l="0" t="0" r="r" b="b"/>
              <a:pathLst>
                <a:path w="26" h="112">
                  <a:moveTo>
                    <a:pt x="26" y="0"/>
                  </a:moveTo>
                  <a:cubicBezTo>
                    <a:pt x="7" y="0"/>
                    <a:pt x="7" y="0"/>
                    <a:pt x="7" y="0"/>
                  </a:cubicBezTo>
                  <a:cubicBezTo>
                    <a:pt x="3" y="0"/>
                    <a:pt x="0" y="6"/>
                    <a:pt x="0" y="13"/>
                  </a:cubicBezTo>
                  <a:cubicBezTo>
                    <a:pt x="0" y="100"/>
                    <a:pt x="0" y="100"/>
                    <a:pt x="0" y="100"/>
                  </a:cubicBezTo>
                  <a:cubicBezTo>
                    <a:pt x="0" y="106"/>
                    <a:pt x="3" y="112"/>
                    <a:pt x="7" y="112"/>
                  </a:cubicBezTo>
                  <a:cubicBezTo>
                    <a:pt x="26" y="112"/>
                    <a:pt x="26" y="112"/>
                    <a:pt x="26" y="112"/>
                  </a:cubicBezTo>
                  <a:lnTo>
                    <a:pt x="26"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68" name="Freeform 201"/>
            <p:cNvSpPr>
              <a:spLocks/>
            </p:cNvSpPr>
            <p:nvPr/>
          </p:nvSpPr>
          <p:spPr bwMode="auto">
            <a:xfrm>
              <a:off x="3797301" y="2022476"/>
              <a:ext cx="31750" cy="33338"/>
            </a:xfrm>
            <a:custGeom>
              <a:avLst/>
              <a:gdLst/>
              <a:ahLst/>
              <a:cxnLst>
                <a:cxn ang="0">
                  <a:pos x="10" y="8"/>
                </a:cxn>
                <a:cxn ang="0">
                  <a:pos x="8" y="10"/>
                </a:cxn>
                <a:cxn ang="0">
                  <a:pos x="5" y="8"/>
                </a:cxn>
                <a:cxn ang="0">
                  <a:pos x="5" y="1"/>
                </a:cxn>
                <a:cxn ang="0">
                  <a:pos x="0" y="1"/>
                </a:cxn>
                <a:cxn ang="0">
                  <a:pos x="0" y="8"/>
                </a:cxn>
                <a:cxn ang="0">
                  <a:pos x="8" y="16"/>
                </a:cxn>
                <a:cxn ang="0">
                  <a:pos x="15" y="8"/>
                </a:cxn>
                <a:cxn ang="0">
                  <a:pos x="15" y="0"/>
                </a:cxn>
                <a:cxn ang="0">
                  <a:pos x="10" y="0"/>
                </a:cxn>
                <a:cxn ang="0">
                  <a:pos x="10" y="8"/>
                </a:cxn>
              </a:cxnLst>
              <a:rect l="0" t="0" r="r" b="b"/>
              <a:pathLst>
                <a:path w="15" h="16">
                  <a:moveTo>
                    <a:pt x="10" y="8"/>
                  </a:moveTo>
                  <a:cubicBezTo>
                    <a:pt x="10" y="9"/>
                    <a:pt x="9" y="10"/>
                    <a:pt x="8" y="10"/>
                  </a:cubicBezTo>
                  <a:cubicBezTo>
                    <a:pt x="6" y="10"/>
                    <a:pt x="5" y="9"/>
                    <a:pt x="5" y="8"/>
                  </a:cubicBezTo>
                  <a:cubicBezTo>
                    <a:pt x="5" y="1"/>
                    <a:pt x="5" y="1"/>
                    <a:pt x="5" y="1"/>
                  </a:cubicBezTo>
                  <a:cubicBezTo>
                    <a:pt x="0" y="1"/>
                    <a:pt x="0" y="1"/>
                    <a:pt x="0" y="1"/>
                  </a:cubicBezTo>
                  <a:cubicBezTo>
                    <a:pt x="0" y="8"/>
                    <a:pt x="0" y="8"/>
                    <a:pt x="0" y="8"/>
                  </a:cubicBezTo>
                  <a:cubicBezTo>
                    <a:pt x="0" y="12"/>
                    <a:pt x="3" y="16"/>
                    <a:pt x="8" y="16"/>
                  </a:cubicBezTo>
                  <a:cubicBezTo>
                    <a:pt x="12" y="16"/>
                    <a:pt x="15" y="12"/>
                    <a:pt x="15" y="8"/>
                  </a:cubicBezTo>
                  <a:cubicBezTo>
                    <a:pt x="15" y="0"/>
                    <a:pt x="15" y="0"/>
                    <a:pt x="15" y="0"/>
                  </a:cubicBezTo>
                  <a:cubicBezTo>
                    <a:pt x="10" y="0"/>
                    <a:pt x="10" y="0"/>
                    <a:pt x="10" y="0"/>
                  </a:cubicBezTo>
                  <a:lnTo>
                    <a:pt x="10" y="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spTree>
    <p:extLst>
      <p:ext uri="{BB962C8B-B14F-4D97-AF65-F5344CB8AC3E}">
        <p14:creationId xmlns:p14="http://schemas.microsoft.com/office/powerpoint/2010/main" val="29451219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Ex-ante review of RBMV methodologies</a:t>
            </a:r>
          </a:p>
        </p:txBody>
      </p:sp>
      <p:grpSp>
        <p:nvGrpSpPr>
          <p:cNvPr id="14" name="Group 13"/>
          <p:cNvGrpSpPr/>
          <p:nvPr/>
        </p:nvGrpSpPr>
        <p:grpSpPr>
          <a:xfrm>
            <a:off x="671016" y="1224705"/>
            <a:ext cx="3015159" cy="4263038"/>
            <a:chOff x="772274" y="1361112"/>
            <a:chExt cx="1400710" cy="1735546"/>
          </a:xfrm>
        </p:grpSpPr>
        <p:sp>
          <p:nvSpPr>
            <p:cNvPr id="15" name="Freeform 14"/>
            <p:cNvSpPr/>
            <p:nvPr/>
          </p:nvSpPr>
          <p:spPr>
            <a:xfrm rot="10800000">
              <a:off x="772274" y="1361112"/>
              <a:ext cx="1400710" cy="1735546"/>
            </a:xfrm>
            <a:custGeom>
              <a:avLst/>
              <a:gdLst>
                <a:gd name="connsiteX0" fmla="*/ 1400710 w 1400710"/>
                <a:gd name="connsiteY0" fmla="*/ 1735546 h 1735546"/>
                <a:gd name="connsiteX1" fmla="*/ 0 w 1400710"/>
                <a:gd name="connsiteY1" fmla="*/ 1735546 h 1735546"/>
                <a:gd name="connsiteX2" fmla="*/ 0 w 1400710"/>
                <a:gd name="connsiteY2" fmla="*/ 219894 h 1735546"/>
                <a:gd name="connsiteX3" fmla="*/ 505360 w 1400710"/>
                <a:gd name="connsiteY3" fmla="*/ 219894 h 1735546"/>
                <a:gd name="connsiteX4" fmla="*/ 700355 w 1400710"/>
                <a:gd name="connsiteY4" fmla="*/ 0 h 1735546"/>
                <a:gd name="connsiteX5" fmla="*/ 895350 w 1400710"/>
                <a:gd name="connsiteY5" fmla="*/ 219894 h 1735546"/>
                <a:gd name="connsiteX6" fmla="*/ 1400710 w 1400710"/>
                <a:gd name="connsiteY6" fmla="*/ 219894 h 1735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0710" h="1735546">
                  <a:moveTo>
                    <a:pt x="1400710" y="1735546"/>
                  </a:moveTo>
                  <a:lnTo>
                    <a:pt x="0" y="1735546"/>
                  </a:lnTo>
                  <a:lnTo>
                    <a:pt x="0" y="219894"/>
                  </a:lnTo>
                  <a:lnTo>
                    <a:pt x="505360" y="219894"/>
                  </a:lnTo>
                  <a:lnTo>
                    <a:pt x="700355" y="0"/>
                  </a:lnTo>
                  <a:lnTo>
                    <a:pt x="895350" y="219894"/>
                  </a:lnTo>
                  <a:lnTo>
                    <a:pt x="1400710" y="219894"/>
                  </a:ln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6" name="Rectangle 15"/>
            <p:cNvSpPr/>
            <p:nvPr/>
          </p:nvSpPr>
          <p:spPr>
            <a:xfrm>
              <a:off x="772274" y="1361112"/>
              <a:ext cx="1400710" cy="1143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sp>
        <p:nvSpPr>
          <p:cNvPr id="17" name="Oval 16"/>
          <p:cNvSpPr/>
          <p:nvPr/>
        </p:nvSpPr>
        <p:spPr>
          <a:xfrm>
            <a:off x="1626848" y="5550412"/>
            <a:ext cx="1090488" cy="1090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8" name="Rectangle 17"/>
          <p:cNvSpPr/>
          <p:nvPr/>
        </p:nvSpPr>
        <p:spPr>
          <a:xfrm>
            <a:off x="671013" y="4289847"/>
            <a:ext cx="3015162" cy="400110"/>
          </a:xfrm>
          <a:prstGeom prst="rect">
            <a:avLst/>
          </a:prstGeom>
        </p:spPr>
        <p:txBody>
          <a:bodyPr wrap="square">
            <a:spAutoFit/>
          </a:bodyPr>
          <a:lstStyle/>
          <a:p>
            <a:pPr algn="ctr"/>
            <a:r>
              <a:rPr lang="en-US" sz="2000" b="1" dirty="0">
                <a:solidFill>
                  <a:schemeClr val="accent1"/>
                </a:solidFill>
              </a:rPr>
              <a:t>Risks factors</a:t>
            </a:r>
          </a:p>
        </p:txBody>
      </p:sp>
      <p:sp>
        <p:nvSpPr>
          <p:cNvPr id="19" name="TextBox 18"/>
          <p:cNvSpPr txBox="1"/>
          <p:nvPr/>
        </p:nvSpPr>
        <p:spPr>
          <a:xfrm>
            <a:off x="671013" y="1252422"/>
            <a:ext cx="3015162" cy="2831544"/>
          </a:xfrm>
          <a:prstGeom prst="rect">
            <a:avLst/>
          </a:prstGeom>
          <a:noFill/>
        </p:spPr>
        <p:txBody>
          <a:bodyPr wrap="square" lIns="121920" tIns="60960" rIns="121920" bIns="60960" rtlCol="0" anchor="t">
            <a:spAutoFit/>
          </a:bodyPr>
          <a:lstStyle/>
          <a:p>
            <a:pPr marL="171450" indent="-171450">
              <a:buFont typeface="Arial" panose="020B0604020202020204" pitchFamily="34" charset="0"/>
              <a:buChar char="•"/>
            </a:pPr>
            <a:r>
              <a:rPr lang="en-US" sz="1100" dirty="0">
                <a:solidFill>
                  <a:schemeClr val="bg1"/>
                </a:solidFill>
              </a:rPr>
              <a:t>Are main risk factors identified and structured appropriately, is their number appropriate</a:t>
            </a:r>
          </a:p>
          <a:p>
            <a:pPr marL="171450" indent="-171450">
              <a:buFont typeface="Arial" panose="020B0604020202020204" pitchFamily="34" charset="0"/>
              <a:buChar char="•"/>
            </a:pPr>
            <a:r>
              <a:rPr lang="en-US" sz="1100" dirty="0">
                <a:solidFill>
                  <a:schemeClr val="bg1"/>
                </a:solidFill>
              </a:rPr>
              <a:t>Do they correspond to the reliable historical data (latest and the most relevant data, no assumptions)</a:t>
            </a:r>
          </a:p>
          <a:p>
            <a:pPr marL="171450" indent="-171450">
              <a:buFont typeface="Arial" panose="020B0604020202020204" pitchFamily="34" charset="0"/>
              <a:buChar char="•"/>
            </a:pPr>
            <a:r>
              <a:rPr lang="en-US" sz="1100" dirty="0">
                <a:solidFill>
                  <a:schemeClr val="bg1"/>
                </a:solidFill>
              </a:rPr>
              <a:t>Is data to feed the model available and is the time needed for preparing the population appropriate, can something be automated </a:t>
            </a:r>
          </a:p>
          <a:p>
            <a:pPr marL="171450" indent="-171450">
              <a:buFont typeface="Arial" panose="020B0604020202020204" pitchFamily="34" charset="0"/>
              <a:buChar char="•"/>
            </a:pPr>
            <a:r>
              <a:rPr lang="en-US" sz="1100" dirty="0">
                <a:solidFill>
                  <a:schemeClr val="bg1"/>
                </a:solidFill>
              </a:rPr>
              <a:t>Do risk factors really make a difference between assessed objects or just „look good on paper”</a:t>
            </a:r>
          </a:p>
          <a:p>
            <a:pPr marL="171450" indent="-171450">
              <a:buFont typeface="Arial" panose="020B0604020202020204" pitchFamily="34" charset="0"/>
              <a:buChar char="•"/>
            </a:pPr>
            <a:r>
              <a:rPr lang="en-US" sz="1100" dirty="0">
                <a:solidFill>
                  <a:schemeClr val="bg1"/>
                </a:solidFill>
              </a:rPr>
              <a:t>Are super risk factors appropriate </a:t>
            </a:r>
          </a:p>
          <a:p>
            <a:pPr marL="171450" indent="-171450">
              <a:buFont typeface="Arial" panose="020B0604020202020204" pitchFamily="34" charset="0"/>
              <a:buChar char="•"/>
            </a:pPr>
            <a:r>
              <a:rPr lang="en-US" sz="1100" dirty="0">
                <a:solidFill>
                  <a:schemeClr val="bg1"/>
                </a:solidFill>
              </a:rPr>
              <a:t>Whether there were any changes to MCS which would results in new risk factors</a:t>
            </a:r>
          </a:p>
        </p:txBody>
      </p:sp>
      <p:grpSp>
        <p:nvGrpSpPr>
          <p:cNvPr id="20" name="Group 19"/>
          <p:cNvGrpSpPr/>
          <p:nvPr/>
        </p:nvGrpSpPr>
        <p:grpSpPr>
          <a:xfrm>
            <a:off x="3942654" y="1224704"/>
            <a:ext cx="2319105" cy="4274080"/>
            <a:chOff x="772274" y="1361112"/>
            <a:chExt cx="1400710" cy="1735546"/>
          </a:xfrm>
        </p:grpSpPr>
        <p:sp>
          <p:nvSpPr>
            <p:cNvPr id="21" name="Freeform 20"/>
            <p:cNvSpPr/>
            <p:nvPr/>
          </p:nvSpPr>
          <p:spPr>
            <a:xfrm rot="10800000">
              <a:off x="772274" y="1361112"/>
              <a:ext cx="1400710" cy="1735546"/>
            </a:xfrm>
            <a:custGeom>
              <a:avLst/>
              <a:gdLst>
                <a:gd name="connsiteX0" fmla="*/ 1400710 w 1400710"/>
                <a:gd name="connsiteY0" fmla="*/ 1735546 h 1735546"/>
                <a:gd name="connsiteX1" fmla="*/ 0 w 1400710"/>
                <a:gd name="connsiteY1" fmla="*/ 1735546 h 1735546"/>
                <a:gd name="connsiteX2" fmla="*/ 0 w 1400710"/>
                <a:gd name="connsiteY2" fmla="*/ 219894 h 1735546"/>
                <a:gd name="connsiteX3" fmla="*/ 505360 w 1400710"/>
                <a:gd name="connsiteY3" fmla="*/ 219894 h 1735546"/>
                <a:gd name="connsiteX4" fmla="*/ 700355 w 1400710"/>
                <a:gd name="connsiteY4" fmla="*/ 0 h 1735546"/>
                <a:gd name="connsiteX5" fmla="*/ 895350 w 1400710"/>
                <a:gd name="connsiteY5" fmla="*/ 219894 h 1735546"/>
                <a:gd name="connsiteX6" fmla="*/ 1400710 w 1400710"/>
                <a:gd name="connsiteY6" fmla="*/ 219894 h 1735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0710" h="1735546">
                  <a:moveTo>
                    <a:pt x="1400710" y="1735546"/>
                  </a:moveTo>
                  <a:lnTo>
                    <a:pt x="0" y="1735546"/>
                  </a:lnTo>
                  <a:lnTo>
                    <a:pt x="0" y="219894"/>
                  </a:lnTo>
                  <a:lnTo>
                    <a:pt x="505360" y="219894"/>
                  </a:lnTo>
                  <a:lnTo>
                    <a:pt x="700355" y="0"/>
                  </a:lnTo>
                  <a:lnTo>
                    <a:pt x="895350" y="219894"/>
                  </a:lnTo>
                  <a:lnTo>
                    <a:pt x="1400710" y="219894"/>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2" name="Rectangle 21"/>
            <p:cNvSpPr/>
            <p:nvPr/>
          </p:nvSpPr>
          <p:spPr>
            <a:xfrm>
              <a:off x="772274" y="1361112"/>
              <a:ext cx="1400710" cy="1143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sp>
        <p:nvSpPr>
          <p:cNvPr id="23" name="Oval 22"/>
          <p:cNvSpPr/>
          <p:nvPr/>
        </p:nvSpPr>
        <p:spPr>
          <a:xfrm>
            <a:off x="4566486" y="5550050"/>
            <a:ext cx="1090488" cy="10904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4" name="Rectangle 23"/>
          <p:cNvSpPr/>
          <p:nvPr/>
        </p:nvSpPr>
        <p:spPr>
          <a:xfrm>
            <a:off x="3938739" y="4282612"/>
            <a:ext cx="2323016" cy="400110"/>
          </a:xfrm>
          <a:prstGeom prst="rect">
            <a:avLst/>
          </a:prstGeom>
        </p:spPr>
        <p:txBody>
          <a:bodyPr wrap="square">
            <a:spAutoFit/>
          </a:bodyPr>
          <a:lstStyle/>
          <a:p>
            <a:pPr algn="ctr"/>
            <a:r>
              <a:rPr lang="en-US" sz="2000" b="1" dirty="0">
                <a:solidFill>
                  <a:schemeClr val="accent2"/>
                </a:solidFill>
              </a:rPr>
              <a:t>Risk assessment</a:t>
            </a:r>
          </a:p>
        </p:txBody>
      </p:sp>
      <p:sp>
        <p:nvSpPr>
          <p:cNvPr id="25" name="TextBox 24"/>
          <p:cNvSpPr txBox="1"/>
          <p:nvPr/>
        </p:nvSpPr>
        <p:spPr>
          <a:xfrm>
            <a:off x="3938739" y="1237927"/>
            <a:ext cx="2319106" cy="1646605"/>
          </a:xfrm>
          <a:prstGeom prst="rect">
            <a:avLst/>
          </a:prstGeom>
          <a:noFill/>
        </p:spPr>
        <p:txBody>
          <a:bodyPr wrap="square" lIns="121920" tIns="60960" rIns="121920" bIns="60960" rtlCol="0" anchor="t">
            <a:spAutoFit/>
          </a:bodyPr>
          <a:lstStyle/>
          <a:p>
            <a:pPr marL="171450" indent="-171450">
              <a:buFont typeface="Arial" panose="020B0604020202020204" pitchFamily="34" charset="0"/>
              <a:buChar char="•"/>
            </a:pPr>
            <a:r>
              <a:rPr lang="en-US" sz="1100" dirty="0">
                <a:solidFill>
                  <a:schemeClr val="bg1"/>
                </a:solidFill>
              </a:rPr>
              <a:t>Scoring methodology</a:t>
            </a:r>
          </a:p>
          <a:p>
            <a:pPr marL="171450" indent="-171450">
              <a:buFont typeface="Arial" panose="020B0604020202020204" pitchFamily="34" charset="0"/>
              <a:buChar char="•"/>
            </a:pPr>
            <a:r>
              <a:rPr lang="hr-HR" sz="1100" dirty="0">
                <a:solidFill>
                  <a:schemeClr val="bg1"/>
                </a:solidFill>
              </a:rPr>
              <a:t>Are</a:t>
            </a:r>
            <a:r>
              <a:rPr lang="en-US" sz="1100" dirty="0">
                <a:solidFill>
                  <a:schemeClr val="bg1"/>
                </a:solidFill>
              </a:rPr>
              <a:t> mandatory items (material items, high risk items, items containing previously identified errors, items under suspicion on fraud etc.</a:t>
            </a:r>
            <a:r>
              <a:rPr lang="hr-HR" sz="1100" dirty="0">
                <a:solidFill>
                  <a:schemeClr val="bg1"/>
                </a:solidFill>
              </a:rPr>
              <a:t> </a:t>
            </a:r>
            <a:r>
              <a:rPr lang="hr-HR" sz="1100" dirty="0" err="1">
                <a:solidFill>
                  <a:schemeClr val="bg1"/>
                </a:solidFill>
              </a:rPr>
              <a:t>selected</a:t>
            </a:r>
            <a:r>
              <a:rPr lang="hr-HR" sz="1100" dirty="0">
                <a:solidFill>
                  <a:schemeClr val="bg1"/>
                </a:solidFill>
              </a:rPr>
              <a:t>?</a:t>
            </a:r>
            <a:endParaRPr lang="en-US" sz="1100" dirty="0">
              <a:solidFill>
                <a:schemeClr val="bg1"/>
              </a:solidFill>
            </a:endParaRPr>
          </a:p>
          <a:p>
            <a:pPr marL="171450" indent="-171450">
              <a:buFont typeface="Arial" panose="020B0604020202020204" pitchFamily="34" charset="0"/>
              <a:buChar char="•"/>
            </a:pPr>
            <a:r>
              <a:rPr lang="en-US" sz="1100" dirty="0">
                <a:solidFill>
                  <a:schemeClr val="bg1"/>
                </a:solidFill>
              </a:rPr>
              <a:t>Timing of assessment </a:t>
            </a:r>
          </a:p>
          <a:p>
            <a:pPr marL="171450" indent="-171450">
              <a:buFont typeface="Arial" panose="020B0604020202020204" pitchFamily="34" charset="0"/>
              <a:buChar char="•"/>
            </a:pPr>
            <a:r>
              <a:rPr lang="en-US" sz="1100" dirty="0">
                <a:solidFill>
                  <a:schemeClr val="bg1"/>
                </a:solidFill>
              </a:rPr>
              <a:t>Risk appetite </a:t>
            </a:r>
          </a:p>
        </p:txBody>
      </p:sp>
      <p:grpSp>
        <p:nvGrpSpPr>
          <p:cNvPr id="26" name="Group 25"/>
          <p:cNvGrpSpPr/>
          <p:nvPr/>
        </p:nvGrpSpPr>
        <p:grpSpPr>
          <a:xfrm>
            <a:off x="6541650" y="1224704"/>
            <a:ext cx="2319105" cy="4274081"/>
            <a:chOff x="772274" y="1361112"/>
            <a:chExt cx="1400710" cy="1735546"/>
          </a:xfrm>
        </p:grpSpPr>
        <p:sp>
          <p:nvSpPr>
            <p:cNvPr id="27" name="Freeform 26"/>
            <p:cNvSpPr/>
            <p:nvPr/>
          </p:nvSpPr>
          <p:spPr>
            <a:xfrm rot="10800000">
              <a:off x="772274" y="1361112"/>
              <a:ext cx="1400710" cy="1735546"/>
            </a:xfrm>
            <a:custGeom>
              <a:avLst/>
              <a:gdLst>
                <a:gd name="connsiteX0" fmla="*/ 1400710 w 1400710"/>
                <a:gd name="connsiteY0" fmla="*/ 1735546 h 1735546"/>
                <a:gd name="connsiteX1" fmla="*/ 0 w 1400710"/>
                <a:gd name="connsiteY1" fmla="*/ 1735546 h 1735546"/>
                <a:gd name="connsiteX2" fmla="*/ 0 w 1400710"/>
                <a:gd name="connsiteY2" fmla="*/ 219894 h 1735546"/>
                <a:gd name="connsiteX3" fmla="*/ 505360 w 1400710"/>
                <a:gd name="connsiteY3" fmla="*/ 219894 h 1735546"/>
                <a:gd name="connsiteX4" fmla="*/ 700355 w 1400710"/>
                <a:gd name="connsiteY4" fmla="*/ 0 h 1735546"/>
                <a:gd name="connsiteX5" fmla="*/ 895350 w 1400710"/>
                <a:gd name="connsiteY5" fmla="*/ 219894 h 1735546"/>
                <a:gd name="connsiteX6" fmla="*/ 1400710 w 1400710"/>
                <a:gd name="connsiteY6" fmla="*/ 219894 h 1735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0710" h="1735546">
                  <a:moveTo>
                    <a:pt x="1400710" y="1735546"/>
                  </a:moveTo>
                  <a:lnTo>
                    <a:pt x="0" y="1735546"/>
                  </a:lnTo>
                  <a:lnTo>
                    <a:pt x="0" y="219894"/>
                  </a:lnTo>
                  <a:lnTo>
                    <a:pt x="505360" y="219894"/>
                  </a:lnTo>
                  <a:lnTo>
                    <a:pt x="700355" y="0"/>
                  </a:lnTo>
                  <a:lnTo>
                    <a:pt x="895350" y="219894"/>
                  </a:lnTo>
                  <a:lnTo>
                    <a:pt x="1400710" y="219894"/>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8" name="Rectangle 27"/>
            <p:cNvSpPr/>
            <p:nvPr/>
          </p:nvSpPr>
          <p:spPr>
            <a:xfrm>
              <a:off x="772274" y="1361112"/>
              <a:ext cx="1400710" cy="1143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sp>
        <p:nvSpPr>
          <p:cNvPr id="29" name="Oval 28"/>
          <p:cNvSpPr/>
          <p:nvPr/>
        </p:nvSpPr>
        <p:spPr>
          <a:xfrm>
            <a:off x="7165482" y="5550050"/>
            <a:ext cx="1090488" cy="10904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0" name="Rectangle 29"/>
          <p:cNvSpPr/>
          <p:nvPr/>
        </p:nvSpPr>
        <p:spPr>
          <a:xfrm>
            <a:off x="6541646" y="4135959"/>
            <a:ext cx="2319109" cy="707886"/>
          </a:xfrm>
          <a:prstGeom prst="rect">
            <a:avLst/>
          </a:prstGeom>
        </p:spPr>
        <p:txBody>
          <a:bodyPr wrap="square">
            <a:spAutoFit/>
          </a:bodyPr>
          <a:lstStyle/>
          <a:p>
            <a:pPr algn="ctr"/>
            <a:r>
              <a:rPr lang="en-US" sz="2000" b="1" dirty="0">
                <a:solidFill>
                  <a:schemeClr val="accent3"/>
                </a:solidFill>
              </a:rPr>
              <a:t>Management verifications</a:t>
            </a:r>
          </a:p>
        </p:txBody>
      </p:sp>
      <p:sp>
        <p:nvSpPr>
          <p:cNvPr id="31" name="TextBox 30"/>
          <p:cNvSpPr txBox="1"/>
          <p:nvPr/>
        </p:nvSpPr>
        <p:spPr>
          <a:xfrm>
            <a:off x="6537736" y="1237927"/>
            <a:ext cx="2319110" cy="2323713"/>
          </a:xfrm>
          <a:prstGeom prst="rect">
            <a:avLst/>
          </a:prstGeom>
          <a:noFill/>
        </p:spPr>
        <p:txBody>
          <a:bodyPr wrap="square" lIns="121920" tIns="60960" rIns="121920" bIns="60960" rtlCol="0" anchor="t">
            <a:spAutoFit/>
          </a:bodyPr>
          <a:lstStyle/>
          <a:p>
            <a:pPr marL="171450" indent="-171450">
              <a:buFont typeface="Arial" panose="020B0604020202020204" pitchFamily="34" charset="0"/>
              <a:buChar char="•"/>
            </a:pPr>
            <a:r>
              <a:rPr lang="en-US" sz="1100" dirty="0">
                <a:solidFill>
                  <a:schemeClr val="bg1"/>
                </a:solidFill>
              </a:rPr>
              <a:t>Extent and elements under verification</a:t>
            </a:r>
          </a:p>
          <a:p>
            <a:pPr marL="171450" indent="-171450">
              <a:buFont typeface="Arial" panose="020B0604020202020204" pitchFamily="34" charset="0"/>
              <a:buChar char="•"/>
            </a:pPr>
            <a:r>
              <a:rPr lang="en-US" sz="1100" dirty="0">
                <a:solidFill>
                  <a:schemeClr val="bg1"/>
                </a:solidFill>
              </a:rPr>
              <a:t>Minimum coverage on weekly or monthly basis (depending on foreseen number of received payment claims) bearing in mind also the detection capacity</a:t>
            </a:r>
          </a:p>
          <a:p>
            <a:pPr marL="171450" indent="-171450">
              <a:buFont typeface="Arial" panose="020B0604020202020204" pitchFamily="34" charset="0"/>
              <a:buChar char="•"/>
            </a:pPr>
            <a:r>
              <a:rPr lang="en-US" sz="1100" dirty="0">
                <a:solidFill>
                  <a:schemeClr val="bg1"/>
                </a:solidFill>
              </a:rPr>
              <a:t>Conditions for extension of sample </a:t>
            </a:r>
          </a:p>
          <a:p>
            <a:pPr marL="171450" indent="-171450">
              <a:buFont typeface="Arial" panose="020B0604020202020204" pitchFamily="34" charset="0"/>
              <a:buChar char="•"/>
            </a:pPr>
            <a:r>
              <a:rPr lang="en-US" sz="1100" dirty="0">
                <a:solidFill>
                  <a:schemeClr val="bg1"/>
                </a:solidFill>
              </a:rPr>
              <a:t>Subsequent actions depending on the results of management verifications</a:t>
            </a:r>
          </a:p>
        </p:txBody>
      </p:sp>
      <p:grpSp>
        <p:nvGrpSpPr>
          <p:cNvPr id="32" name="Group 31"/>
          <p:cNvGrpSpPr/>
          <p:nvPr/>
        </p:nvGrpSpPr>
        <p:grpSpPr>
          <a:xfrm>
            <a:off x="9140646" y="1224704"/>
            <a:ext cx="2618464" cy="4272595"/>
            <a:chOff x="772274" y="1361112"/>
            <a:chExt cx="1400710" cy="1735546"/>
          </a:xfrm>
        </p:grpSpPr>
        <p:sp>
          <p:nvSpPr>
            <p:cNvPr id="33" name="Freeform 32"/>
            <p:cNvSpPr/>
            <p:nvPr/>
          </p:nvSpPr>
          <p:spPr>
            <a:xfrm rot="10800000">
              <a:off x="772274" y="1361112"/>
              <a:ext cx="1400710" cy="1735546"/>
            </a:xfrm>
            <a:custGeom>
              <a:avLst/>
              <a:gdLst>
                <a:gd name="connsiteX0" fmla="*/ 1400710 w 1400710"/>
                <a:gd name="connsiteY0" fmla="*/ 1735546 h 1735546"/>
                <a:gd name="connsiteX1" fmla="*/ 0 w 1400710"/>
                <a:gd name="connsiteY1" fmla="*/ 1735546 h 1735546"/>
                <a:gd name="connsiteX2" fmla="*/ 0 w 1400710"/>
                <a:gd name="connsiteY2" fmla="*/ 219894 h 1735546"/>
                <a:gd name="connsiteX3" fmla="*/ 505360 w 1400710"/>
                <a:gd name="connsiteY3" fmla="*/ 219894 h 1735546"/>
                <a:gd name="connsiteX4" fmla="*/ 700355 w 1400710"/>
                <a:gd name="connsiteY4" fmla="*/ 0 h 1735546"/>
                <a:gd name="connsiteX5" fmla="*/ 895350 w 1400710"/>
                <a:gd name="connsiteY5" fmla="*/ 219894 h 1735546"/>
                <a:gd name="connsiteX6" fmla="*/ 1400710 w 1400710"/>
                <a:gd name="connsiteY6" fmla="*/ 219894 h 1735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0710" h="1735546">
                  <a:moveTo>
                    <a:pt x="1400710" y="1735546"/>
                  </a:moveTo>
                  <a:lnTo>
                    <a:pt x="0" y="1735546"/>
                  </a:lnTo>
                  <a:lnTo>
                    <a:pt x="0" y="219894"/>
                  </a:lnTo>
                  <a:lnTo>
                    <a:pt x="505360" y="219894"/>
                  </a:lnTo>
                  <a:lnTo>
                    <a:pt x="700355" y="0"/>
                  </a:lnTo>
                  <a:lnTo>
                    <a:pt x="895350" y="219894"/>
                  </a:lnTo>
                  <a:lnTo>
                    <a:pt x="1400710" y="219894"/>
                  </a:lnTo>
                  <a:close/>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4" name="Rectangle 33"/>
            <p:cNvSpPr/>
            <p:nvPr/>
          </p:nvSpPr>
          <p:spPr>
            <a:xfrm>
              <a:off x="772274" y="1361112"/>
              <a:ext cx="1400710" cy="1143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sp>
        <p:nvSpPr>
          <p:cNvPr id="35" name="Oval 34"/>
          <p:cNvSpPr/>
          <p:nvPr/>
        </p:nvSpPr>
        <p:spPr>
          <a:xfrm>
            <a:off x="9926403" y="5550050"/>
            <a:ext cx="1090488" cy="10904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6" name="Rectangle 35"/>
          <p:cNvSpPr/>
          <p:nvPr/>
        </p:nvSpPr>
        <p:spPr>
          <a:xfrm>
            <a:off x="9140643" y="4136518"/>
            <a:ext cx="2618466" cy="707886"/>
          </a:xfrm>
          <a:prstGeom prst="rect">
            <a:avLst/>
          </a:prstGeom>
        </p:spPr>
        <p:txBody>
          <a:bodyPr wrap="square">
            <a:spAutoFit/>
          </a:bodyPr>
          <a:lstStyle/>
          <a:p>
            <a:pPr algn="ctr"/>
            <a:r>
              <a:rPr lang="en-US" sz="2000" b="1" dirty="0">
                <a:solidFill>
                  <a:schemeClr val="accent4"/>
                </a:solidFill>
              </a:rPr>
              <a:t>Effects, testing and updating</a:t>
            </a:r>
          </a:p>
        </p:txBody>
      </p:sp>
      <p:sp>
        <p:nvSpPr>
          <p:cNvPr id="37" name="TextBox 36"/>
          <p:cNvSpPr txBox="1"/>
          <p:nvPr/>
        </p:nvSpPr>
        <p:spPr>
          <a:xfrm>
            <a:off x="9148800" y="1239116"/>
            <a:ext cx="2610309" cy="2831544"/>
          </a:xfrm>
          <a:prstGeom prst="rect">
            <a:avLst/>
          </a:prstGeom>
          <a:noFill/>
        </p:spPr>
        <p:txBody>
          <a:bodyPr wrap="square" lIns="121920" tIns="60960" rIns="121920" bIns="60960" rtlCol="0" anchor="t">
            <a:spAutoFit/>
          </a:bodyPr>
          <a:lstStyle/>
          <a:p>
            <a:pPr marL="171450" indent="-171450">
              <a:buFont typeface="Arial" panose="020B0604020202020204" pitchFamily="34" charset="0"/>
              <a:buChar char="•"/>
            </a:pPr>
            <a:r>
              <a:rPr lang="en-US" sz="1100" dirty="0">
                <a:solidFill>
                  <a:schemeClr val="bg1"/>
                </a:solidFill>
              </a:rPr>
              <a:t>Simulation: Using the data from 14-20 determine whether riskiest items would be selected</a:t>
            </a:r>
          </a:p>
          <a:p>
            <a:pPr marL="171450" indent="-171450">
              <a:buFont typeface="Arial" panose="020B0604020202020204" pitchFamily="34" charset="0"/>
              <a:buChar char="•"/>
            </a:pPr>
            <a:r>
              <a:rPr lang="en-US" sz="1100" dirty="0">
                <a:solidFill>
                  <a:schemeClr val="bg1"/>
                </a:solidFill>
              </a:rPr>
              <a:t>Effect on the roles within the bodies (who will perform risk assessment, his/her experience, who will decide on complementary sample and extension of sample, who will calculate and interpret the results etc.</a:t>
            </a:r>
          </a:p>
          <a:p>
            <a:pPr marL="171450" lvl="0" indent="-171450">
              <a:buFont typeface="Arial" panose="020B0604020202020204" pitchFamily="34" charset="0"/>
              <a:buChar char="•"/>
            </a:pPr>
            <a:r>
              <a:rPr lang="en-US" sz="1100" dirty="0">
                <a:solidFill>
                  <a:schemeClr val="bg1"/>
                </a:solidFill>
              </a:rPr>
              <a:t>Conditions for revision of methodology (previous results, </a:t>
            </a:r>
            <a:r>
              <a:rPr lang="hr-HR" sz="1100" dirty="0">
                <a:solidFill>
                  <a:schemeClr val="bg1"/>
                </a:solidFill>
              </a:rPr>
              <a:t>MCS, </a:t>
            </a:r>
            <a:r>
              <a:rPr lang="en-US" sz="1100" dirty="0">
                <a:solidFill>
                  <a:schemeClr val="bg1"/>
                </a:solidFill>
              </a:rPr>
              <a:t>AA/ECA/DAC findings and external factors impacting the implementation e.g. potential conflicts of interest, media info…)</a:t>
            </a:r>
          </a:p>
        </p:txBody>
      </p:sp>
      <p:grpSp>
        <p:nvGrpSpPr>
          <p:cNvPr id="38" name="Group 37"/>
          <p:cNvGrpSpPr/>
          <p:nvPr/>
        </p:nvGrpSpPr>
        <p:grpSpPr>
          <a:xfrm>
            <a:off x="1876004" y="5841829"/>
            <a:ext cx="592176" cy="507653"/>
            <a:chOff x="-6429830" y="-1695450"/>
            <a:chExt cx="5998032" cy="5141913"/>
          </a:xfrm>
          <a:solidFill>
            <a:schemeClr val="bg1"/>
          </a:solidFill>
        </p:grpSpPr>
        <p:sp>
          <p:nvSpPr>
            <p:cNvPr id="39" name="Freeform 6"/>
            <p:cNvSpPr>
              <a:spLocks/>
            </p:cNvSpPr>
            <p:nvPr/>
          </p:nvSpPr>
          <p:spPr bwMode="auto">
            <a:xfrm>
              <a:off x="-5695948" y="885825"/>
              <a:ext cx="5264150" cy="2560638"/>
            </a:xfrm>
            <a:custGeom>
              <a:avLst/>
              <a:gdLst>
                <a:gd name="T0" fmla="*/ 1109 w 3316"/>
                <a:gd name="T1" fmla="*/ 26 h 1613"/>
                <a:gd name="T2" fmla="*/ 1717 w 3316"/>
                <a:gd name="T3" fmla="*/ 562 h 1613"/>
                <a:gd name="T4" fmla="*/ 1809 w 3316"/>
                <a:gd name="T5" fmla="*/ 748 h 1613"/>
                <a:gd name="T6" fmla="*/ 1771 w 3316"/>
                <a:gd name="T7" fmla="*/ 950 h 1613"/>
                <a:gd name="T8" fmla="*/ 1685 w 3316"/>
                <a:gd name="T9" fmla="*/ 1048 h 1613"/>
                <a:gd name="T10" fmla="*/ 1489 w 3316"/>
                <a:gd name="T11" fmla="*/ 1114 h 1613"/>
                <a:gd name="T12" fmla="*/ 1294 w 3316"/>
                <a:gd name="T13" fmla="*/ 1046 h 1613"/>
                <a:gd name="T14" fmla="*/ 729 w 3316"/>
                <a:gd name="T15" fmla="*/ 582 h 1613"/>
                <a:gd name="T16" fmla="*/ 529 w 3316"/>
                <a:gd name="T17" fmla="*/ 571 h 1613"/>
                <a:gd name="T18" fmla="*/ 471 w 3316"/>
                <a:gd name="T19" fmla="*/ 476 h 1613"/>
                <a:gd name="T20" fmla="*/ 531 w 3316"/>
                <a:gd name="T21" fmla="*/ 382 h 1613"/>
                <a:gd name="T22" fmla="*/ 708 w 3316"/>
                <a:gd name="T23" fmla="*/ 372 h 1613"/>
                <a:gd name="T24" fmla="*/ 870 w 3316"/>
                <a:gd name="T25" fmla="*/ 374 h 1613"/>
                <a:gd name="T26" fmla="*/ 1410 w 3316"/>
                <a:gd name="T27" fmla="*/ 870 h 1613"/>
                <a:gd name="T28" fmla="*/ 1511 w 3316"/>
                <a:gd name="T29" fmla="*/ 901 h 1613"/>
                <a:gd name="T30" fmla="*/ 1569 w 3316"/>
                <a:gd name="T31" fmla="*/ 869 h 1613"/>
                <a:gd name="T32" fmla="*/ 1595 w 3316"/>
                <a:gd name="T33" fmla="*/ 754 h 1613"/>
                <a:gd name="T34" fmla="*/ 1070 w 3316"/>
                <a:gd name="T35" fmla="*/ 238 h 1613"/>
                <a:gd name="T36" fmla="*/ 211 w 3316"/>
                <a:gd name="T37" fmla="*/ 772 h 1613"/>
                <a:gd name="T38" fmla="*/ 256 w 3316"/>
                <a:gd name="T39" fmla="*/ 936 h 1613"/>
                <a:gd name="T40" fmla="*/ 339 w 3316"/>
                <a:gd name="T41" fmla="*/ 1042 h 1613"/>
                <a:gd name="T42" fmla="*/ 479 w 3316"/>
                <a:gd name="T43" fmla="*/ 1205 h 1613"/>
                <a:gd name="T44" fmla="*/ 616 w 3316"/>
                <a:gd name="T45" fmla="*/ 1339 h 1613"/>
                <a:gd name="T46" fmla="*/ 689 w 3316"/>
                <a:gd name="T47" fmla="*/ 1393 h 1613"/>
                <a:gd name="T48" fmla="*/ 1850 w 3316"/>
                <a:gd name="T49" fmla="*/ 1403 h 1613"/>
                <a:gd name="T50" fmla="*/ 2061 w 3316"/>
                <a:gd name="T51" fmla="*/ 1341 h 1613"/>
                <a:gd name="T52" fmla="*/ 2181 w 3316"/>
                <a:gd name="T53" fmla="*/ 1275 h 1613"/>
                <a:gd name="T54" fmla="*/ 2363 w 3316"/>
                <a:gd name="T55" fmla="*/ 1156 h 1613"/>
                <a:gd name="T56" fmla="*/ 2601 w 3316"/>
                <a:gd name="T57" fmla="*/ 996 h 1613"/>
                <a:gd name="T58" fmla="*/ 2854 w 3316"/>
                <a:gd name="T59" fmla="*/ 825 h 1613"/>
                <a:gd name="T60" fmla="*/ 3044 w 3316"/>
                <a:gd name="T61" fmla="*/ 695 h 1613"/>
                <a:gd name="T62" fmla="*/ 3105 w 3316"/>
                <a:gd name="T63" fmla="*/ 593 h 1613"/>
                <a:gd name="T64" fmla="*/ 3054 w 3316"/>
                <a:gd name="T65" fmla="*/ 483 h 1613"/>
                <a:gd name="T66" fmla="*/ 2937 w 3316"/>
                <a:gd name="T67" fmla="*/ 465 h 1613"/>
                <a:gd name="T68" fmla="*/ 2060 w 3316"/>
                <a:gd name="T69" fmla="*/ 1013 h 1613"/>
                <a:gd name="T70" fmla="*/ 1970 w 3316"/>
                <a:gd name="T71" fmla="*/ 945 h 1613"/>
                <a:gd name="T72" fmla="*/ 1993 w 3316"/>
                <a:gd name="T73" fmla="*/ 837 h 1613"/>
                <a:gd name="T74" fmla="*/ 2884 w 3316"/>
                <a:gd name="T75" fmla="*/ 261 h 1613"/>
                <a:gd name="T76" fmla="*/ 3102 w 3316"/>
                <a:gd name="T77" fmla="*/ 272 h 1613"/>
                <a:gd name="T78" fmla="*/ 3268 w 3316"/>
                <a:gd name="T79" fmla="*/ 412 h 1613"/>
                <a:gd name="T80" fmla="*/ 3314 w 3316"/>
                <a:gd name="T81" fmla="*/ 623 h 1613"/>
                <a:gd name="T82" fmla="*/ 3225 w 3316"/>
                <a:gd name="T83" fmla="*/ 817 h 1613"/>
                <a:gd name="T84" fmla="*/ 3101 w 3316"/>
                <a:gd name="T85" fmla="*/ 911 h 1613"/>
                <a:gd name="T86" fmla="*/ 2930 w 3316"/>
                <a:gd name="T87" fmla="*/ 1027 h 1613"/>
                <a:gd name="T88" fmla="*/ 2704 w 3316"/>
                <a:gd name="T89" fmla="*/ 1181 h 1613"/>
                <a:gd name="T90" fmla="*/ 2472 w 3316"/>
                <a:gd name="T91" fmla="*/ 1337 h 1613"/>
                <a:gd name="T92" fmla="*/ 2283 w 3316"/>
                <a:gd name="T93" fmla="*/ 1459 h 1613"/>
                <a:gd name="T94" fmla="*/ 2149 w 3316"/>
                <a:gd name="T95" fmla="*/ 1532 h 1613"/>
                <a:gd name="T96" fmla="*/ 1902 w 3316"/>
                <a:gd name="T97" fmla="*/ 1611 h 1613"/>
                <a:gd name="T98" fmla="*/ 680 w 3316"/>
                <a:gd name="T99" fmla="*/ 1612 h 1613"/>
                <a:gd name="T100" fmla="*/ 586 w 3316"/>
                <a:gd name="T101" fmla="*/ 1577 h 1613"/>
                <a:gd name="T102" fmla="*/ 450 w 3316"/>
                <a:gd name="T103" fmla="*/ 1473 h 1613"/>
                <a:gd name="T104" fmla="*/ 270 w 3316"/>
                <a:gd name="T105" fmla="*/ 1285 h 1613"/>
                <a:gd name="T106" fmla="*/ 152 w 3316"/>
                <a:gd name="T107" fmla="*/ 1145 h 1613"/>
                <a:gd name="T108" fmla="*/ 84 w 3316"/>
                <a:gd name="T109" fmla="*/ 1058 h 1613"/>
                <a:gd name="T110" fmla="*/ 44 w 3316"/>
                <a:gd name="T111" fmla="*/ 985 h 1613"/>
                <a:gd name="T112" fmla="*/ 0 w 3316"/>
                <a:gd name="T113" fmla="*/ 106 h 1613"/>
                <a:gd name="T114" fmla="*/ 59 w 3316"/>
                <a:gd name="T115" fmla="*/ 11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16" h="1613">
                  <a:moveTo>
                    <a:pt x="105" y="0"/>
                  </a:moveTo>
                  <a:lnTo>
                    <a:pt x="958" y="0"/>
                  </a:lnTo>
                  <a:lnTo>
                    <a:pt x="1009" y="3"/>
                  </a:lnTo>
                  <a:lnTo>
                    <a:pt x="1059" y="11"/>
                  </a:lnTo>
                  <a:lnTo>
                    <a:pt x="1109" y="26"/>
                  </a:lnTo>
                  <a:lnTo>
                    <a:pt x="1156" y="45"/>
                  </a:lnTo>
                  <a:lnTo>
                    <a:pt x="1200" y="69"/>
                  </a:lnTo>
                  <a:lnTo>
                    <a:pt x="1242" y="99"/>
                  </a:lnTo>
                  <a:lnTo>
                    <a:pt x="1281" y="133"/>
                  </a:lnTo>
                  <a:lnTo>
                    <a:pt x="1717" y="562"/>
                  </a:lnTo>
                  <a:lnTo>
                    <a:pt x="1747" y="595"/>
                  </a:lnTo>
                  <a:lnTo>
                    <a:pt x="1770" y="630"/>
                  </a:lnTo>
                  <a:lnTo>
                    <a:pt x="1789" y="669"/>
                  </a:lnTo>
                  <a:lnTo>
                    <a:pt x="1801" y="709"/>
                  </a:lnTo>
                  <a:lnTo>
                    <a:pt x="1809" y="748"/>
                  </a:lnTo>
                  <a:lnTo>
                    <a:pt x="1813" y="790"/>
                  </a:lnTo>
                  <a:lnTo>
                    <a:pt x="1809" y="831"/>
                  </a:lnTo>
                  <a:lnTo>
                    <a:pt x="1801" y="872"/>
                  </a:lnTo>
                  <a:lnTo>
                    <a:pt x="1789" y="911"/>
                  </a:lnTo>
                  <a:lnTo>
                    <a:pt x="1771" y="950"/>
                  </a:lnTo>
                  <a:lnTo>
                    <a:pt x="1747" y="985"/>
                  </a:lnTo>
                  <a:lnTo>
                    <a:pt x="1718" y="1018"/>
                  </a:lnTo>
                  <a:lnTo>
                    <a:pt x="1717" y="1019"/>
                  </a:lnTo>
                  <a:lnTo>
                    <a:pt x="1717" y="1019"/>
                  </a:lnTo>
                  <a:lnTo>
                    <a:pt x="1685" y="1048"/>
                  </a:lnTo>
                  <a:lnTo>
                    <a:pt x="1650" y="1070"/>
                  </a:lnTo>
                  <a:lnTo>
                    <a:pt x="1612" y="1089"/>
                  </a:lnTo>
                  <a:lnTo>
                    <a:pt x="1573" y="1102"/>
                  </a:lnTo>
                  <a:lnTo>
                    <a:pt x="1532" y="1110"/>
                  </a:lnTo>
                  <a:lnTo>
                    <a:pt x="1489" y="1114"/>
                  </a:lnTo>
                  <a:lnTo>
                    <a:pt x="1446" y="1110"/>
                  </a:lnTo>
                  <a:lnTo>
                    <a:pt x="1405" y="1102"/>
                  </a:lnTo>
                  <a:lnTo>
                    <a:pt x="1365" y="1089"/>
                  </a:lnTo>
                  <a:lnTo>
                    <a:pt x="1328" y="1070"/>
                  </a:lnTo>
                  <a:lnTo>
                    <a:pt x="1294" y="1046"/>
                  </a:lnTo>
                  <a:lnTo>
                    <a:pt x="1262" y="1019"/>
                  </a:lnTo>
                  <a:lnTo>
                    <a:pt x="825" y="583"/>
                  </a:lnTo>
                  <a:lnTo>
                    <a:pt x="797" y="583"/>
                  </a:lnTo>
                  <a:lnTo>
                    <a:pt x="764" y="583"/>
                  </a:lnTo>
                  <a:lnTo>
                    <a:pt x="729" y="582"/>
                  </a:lnTo>
                  <a:lnTo>
                    <a:pt x="692" y="582"/>
                  </a:lnTo>
                  <a:lnTo>
                    <a:pt x="658" y="582"/>
                  </a:lnTo>
                  <a:lnTo>
                    <a:pt x="576" y="582"/>
                  </a:lnTo>
                  <a:lnTo>
                    <a:pt x="552" y="579"/>
                  </a:lnTo>
                  <a:lnTo>
                    <a:pt x="529" y="571"/>
                  </a:lnTo>
                  <a:lnTo>
                    <a:pt x="510" y="558"/>
                  </a:lnTo>
                  <a:lnTo>
                    <a:pt x="494" y="542"/>
                  </a:lnTo>
                  <a:lnTo>
                    <a:pt x="482" y="523"/>
                  </a:lnTo>
                  <a:lnTo>
                    <a:pt x="474" y="500"/>
                  </a:lnTo>
                  <a:lnTo>
                    <a:pt x="471" y="476"/>
                  </a:lnTo>
                  <a:lnTo>
                    <a:pt x="475" y="453"/>
                  </a:lnTo>
                  <a:lnTo>
                    <a:pt x="483" y="430"/>
                  </a:lnTo>
                  <a:lnTo>
                    <a:pt x="495" y="411"/>
                  </a:lnTo>
                  <a:lnTo>
                    <a:pt x="511" y="395"/>
                  </a:lnTo>
                  <a:lnTo>
                    <a:pt x="531" y="382"/>
                  </a:lnTo>
                  <a:lnTo>
                    <a:pt x="552" y="374"/>
                  </a:lnTo>
                  <a:lnTo>
                    <a:pt x="576" y="372"/>
                  </a:lnTo>
                  <a:lnTo>
                    <a:pt x="577" y="372"/>
                  </a:lnTo>
                  <a:lnTo>
                    <a:pt x="659" y="372"/>
                  </a:lnTo>
                  <a:lnTo>
                    <a:pt x="708" y="372"/>
                  </a:lnTo>
                  <a:lnTo>
                    <a:pt x="757" y="373"/>
                  </a:lnTo>
                  <a:lnTo>
                    <a:pt x="802" y="373"/>
                  </a:lnTo>
                  <a:lnTo>
                    <a:pt x="830" y="373"/>
                  </a:lnTo>
                  <a:lnTo>
                    <a:pt x="852" y="373"/>
                  </a:lnTo>
                  <a:lnTo>
                    <a:pt x="870" y="374"/>
                  </a:lnTo>
                  <a:lnTo>
                    <a:pt x="888" y="375"/>
                  </a:lnTo>
                  <a:lnTo>
                    <a:pt x="906" y="381"/>
                  </a:lnTo>
                  <a:lnTo>
                    <a:pt x="926" y="390"/>
                  </a:lnTo>
                  <a:lnTo>
                    <a:pt x="944" y="405"/>
                  </a:lnTo>
                  <a:lnTo>
                    <a:pt x="1410" y="870"/>
                  </a:lnTo>
                  <a:lnTo>
                    <a:pt x="1427" y="884"/>
                  </a:lnTo>
                  <a:lnTo>
                    <a:pt x="1446" y="894"/>
                  </a:lnTo>
                  <a:lnTo>
                    <a:pt x="1468" y="901"/>
                  </a:lnTo>
                  <a:lnTo>
                    <a:pt x="1489" y="903"/>
                  </a:lnTo>
                  <a:lnTo>
                    <a:pt x="1511" y="901"/>
                  </a:lnTo>
                  <a:lnTo>
                    <a:pt x="1532" y="894"/>
                  </a:lnTo>
                  <a:lnTo>
                    <a:pt x="1551" y="884"/>
                  </a:lnTo>
                  <a:lnTo>
                    <a:pt x="1568" y="870"/>
                  </a:lnTo>
                  <a:lnTo>
                    <a:pt x="1569" y="869"/>
                  </a:lnTo>
                  <a:lnTo>
                    <a:pt x="1569" y="869"/>
                  </a:lnTo>
                  <a:lnTo>
                    <a:pt x="1585" y="849"/>
                  </a:lnTo>
                  <a:lnTo>
                    <a:pt x="1596" y="826"/>
                  </a:lnTo>
                  <a:lnTo>
                    <a:pt x="1601" y="802"/>
                  </a:lnTo>
                  <a:lnTo>
                    <a:pt x="1601" y="778"/>
                  </a:lnTo>
                  <a:lnTo>
                    <a:pt x="1595" y="754"/>
                  </a:lnTo>
                  <a:lnTo>
                    <a:pt x="1585" y="731"/>
                  </a:lnTo>
                  <a:lnTo>
                    <a:pt x="1569" y="711"/>
                  </a:lnTo>
                  <a:lnTo>
                    <a:pt x="1133" y="283"/>
                  </a:lnTo>
                  <a:lnTo>
                    <a:pt x="1103" y="257"/>
                  </a:lnTo>
                  <a:lnTo>
                    <a:pt x="1070" y="238"/>
                  </a:lnTo>
                  <a:lnTo>
                    <a:pt x="1034" y="223"/>
                  </a:lnTo>
                  <a:lnTo>
                    <a:pt x="996" y="214"/>
                  </a:lnTo>
                  <a:lnTo>
                    <a:pt x="958" y="210"/>
                  </a:lnTo>
                  <a:lnTo>
                    <a:pt x="211" y="210"/>
                  </a:lnTo>
                  <a:lnTo>
                    <a:pt x="211" y="772"/>
                  </a:lnTo>
                  <a:lnTo>
                    <a:pt x="213" y="812"/>
                  </a:lnTo>
                  <a:lnTo>
                    <a:pt x="221" y="852"/>
                  </a:lnTo>
                  <a:lnTo>
                    <a:pt x="232" y="889"/>
                  </a:lnTo>
                  <a:lnTo>
                    <a:pt x="249" y="927"/>
                  </a:lnTo>
                  <a:lnTo>
                    <a:pt x="256" y="936"/>
                  </a:lnTo>
                  <a:lnTo>
                    <a:pt x="267" y="951"/>
                  </a:lnTo>
                  <a:lnTo>
                    <a:pt x="281" y="969"/>
                  </a:lnTo>
                  <a:lnTo>
                    <a:pt x="298" y="991"/>
                  </a:lnTo>
                  <a:lnTo>
                    <a:pt x="318" y="1015"/>
                  </a:lnTo>
                  <a:lnTo>
                    <a:pt x="339" y="1042"/>
                  </a:lnTo>
                  <a:lnTo>
                    <a:pt x="363" y="1070"/>
                  </a:lnTo>
                  <a:lnTo>
                    <a:pt x="388" y="1101"/>
                  </a:lnTo>
                  <a:lnTo>
                    <a:pt x="416" y="1133"/>
                  </a:lnTo>
                  <a:lnTo>
                    <a:pt x="443" y="1165"/>
                  </a:lnTo>
                  <a:lnTo>
                    <a:pt x="479" y="1205"/>
                  </a:lnTo>
                  <a:lnTo>
                    <a:pt x="512" y="1239"/>
                  </a:lnTo>
                  <a:lnTo>
                    <a:pt x="542" y="1269"/>
                  </a:lnTo>
                  <a:lnTo>
                    <a:pt x="569" y="1297"/>
                  </a:lnTo>
                  <a:lnTo>
                    <a:pt x="593" y="1319"/>
                  </a:lnTo>
                  <a:lnTo>
                    <a:pt x="616" y="1339"/>
                  </a:lnTo>
                  <a:lnTo>
                    <a:pt x="635" y="1355"/>
                  </a:lnTo>
                  <a:lnTo>
                    <a:pt x="652" y="1368"/>
                  </a:lnTo>
                  <a:lnTo>
                    <a:pt x="666" y="1379"/>
                  </a:lnTo>
                  <a:lnTo>
                    <a:pt x="679" y="1387"/>
                  </a:lnTo>
                  <a:lnTo>
                    <a:pt x="689" y="1393"/>
                  </a:lnTo>
                  <a:lnTo>
                    <a:pt x="698" y="1398"/>
                  </a:lnTo>
                  <a:lnTo>
                    <a:pt x="704" y="1400"/>
                  </a:lnTo>
                  <a:lnTo>
                    <a:pt x="708" y="1403"/>
                  </a:lnTo>
                  <a:lnTo>
                    <a:pt x="712" y="1403"/>
                  </a:lnTo>
                  <a:lnTo>
                    <a:pt x="1850" y="1403"/>
                  </a:lnTo>
                  <a:lnTo>
                    <a:pt x="1889" y="1399"/>
                  </a:lnTo>
                  <a:lnTo>
                    <a:pt x="1931" y="1391"/>
                  </a:lnTo>
                  <a:lnTo>
                    <a:pt x="1973" y="1378"/>
                  </a:lnTo>
                  <a:lnTo>
                    <a:pt x="2017" y="1360"/>
                  </a:lnTo>
                  <a:lnTo>
                    <a:pt x="2061" y="1341"/>
                  </a:lnTo>
                  <a:lnTo>
                    <a:pt x="2104" y="1321"/>
                  </a:lnTo>
                  <a:lnTo>
                    <a:pt x="2116" y="1314"/>
                  </a:lnTo>
                  <a:lnTo>
                    <a:pt x="2133" y="1305"/>
                  </a:lnTo>
                  <a:lnTo>
                    <a:pt x="2154" y="1291"/>
                  </a:lnTo>
                  <a:lnTo>
                    <a:pt x="2181" y="1275"/>
                  </a:lnTo>
                  <a:lnTo>
                    <a:pt x="2210" y="1256"/>
                  </a:lnTo>
                  <a:lnTo>
                    <a:pt x="2244" y="1234"/>
                  </a:lnTo>
                  <a:lnTo>
                    <a:pt x="2281" y="1210"/>
                  </a:lnTo>
                  <a:lnTo>
                    <a:pt x="2321" y="1184"/>
                  </a:lnTo>
                  <a:lnTo>
                    <a:pt x="2363" y="1156"/>
                  </a:lnTo>
                  <a:lnTo>
                    <a:pt x="2407" y="1126"/>
                  </a:lnTo>
                  <a:lnTo>
                    <a:pt x="2454" y="1095"/>
                  </a:lnTo>
                  <a:lnTo>
                    <a:pt x="2502" y="1064"/>
                  </a:lnTo>
                  <a:lnTo>
                    <a:pt x="2551" y="1031"/>
                  </a:lnTo>
                  <a:lnTo>
                    <a:pt x="2601" y="996"/>
                  </a:lnTo>
                  <a:lnTo>
                    <a:pt x="2652" y="962"/>
                  </a:lnTo>
                  <a:lnTo>
                    <a:pt x="2703" y="927"/>
                  </a:lnTo>
                  <a:lnTo>
                    <a:pt x="2753" y="893"/>
                  </a:lnTo>
                  <a:lnTo>
                    <a:pt x="2805" y="859"/>
                  </a:lnTo>
                  <a:lnTo>
                    <a:pt x="2854" y="825"/>
                  </a:lnTo>
                  <a:lnTo>
                    <a:pt x="2903" y="792"/>
                  </a:lnTo>
                  <a:lnTo>
                    <a:pt x="2949" y="759"/>
                  </a:lnTo>
                  <a:lnTo>
                    <a:pt x="2995" y="728"/>
                  </a:lnTo>
                  <a:lnTo>
                    <a:pt x="3038" y="698"/>
                  </a:lnTo>
                  <a:lnTo>
                    <a:pt x="3044" y="695"/>
                  </a:lnTo>
                  <a:lnTo>
                    <a:pt x="3064" y="679"/>
                  </a:lnTo>
                  <a:lnTo>
                    <a:pt x="3081" y="661"/>
                  </a:lnTo>
                  <a:lnTo>
                    <a:pt x="3094" y="639"/>
                  </a:lnTo>
                  <a:lnTo>
                    <a:pt x="3102" y="616"/>
                  </a:lnTo>
                  <a:lnTo>
                    <a:pt x="3105" y="593"/>
                  </a:lnTo>
                  <a:lnTo>
                    <a:pt x="3104" y="568"/>
                  </a:lnTo>
                  <a:lnTo>
                    <a:pt x="3098" y="544"/>
                  </a:lnTo>
                  <a:lnTo>
                    <a:pt x="3087" y="520"/>
                  </a:lnTo>
                  <a:lnTo>
                    <a:pt x="3072" y="500"/>
                  </a:lnTo>
                  <a:lnTo>
                    <a:pt x="3054" y="483"/>
                  </a:lnTo>
                  <a:lnTo>
                    <a:pt x="3032" y="471"/>
                  </a:lnTo>
                  <a:lnTo>
                    <a:pt x="3009" y="462"/>
                  </a:lnTo>
                  <a:lnTo>
                    <a:pt x="2985" y="458"/>
                  </a:lnTo>
                  <a:lnTo>
                    <a:pt x="2960" y="459"/>
                  </a:lnTo>
                  <a:lnTo>
                    <a:pt x="2937" y="465"/>
                  </a:lnTo>
                  <a:lnTo>
                    <a:pt x="2914" y="475"/>
                  </a:lnTo>
                  <a:lnTo>
                    <a:pt x="2127" y="996"/>
                  </a:lnTo>
                  <a:lnTo>
                    <a:pt x="2105" y="1008"/>
                  </a:lnTo>
                  <a:lnTo>
                    <a:pt x="2083" y="1013"/>
                  </a:lnTo>
                  <a:lnTo>
                    <a:pt x="2060" y="1013"/>
                  </a:lnTo>
                  <a:lnTo>
                    <a:pt x="2037" y="1009"/>
                  </a:lnTo>
                  <a:lnTo>
                    <a:pt x="2016" y="1000"/>
                  </a:lnTo>
                  <a:lnTo>
                    <a:pt x="1997" y="986"/>
                  </a:lnTo>
                  <a:lnTo>
                    <a:pt x="1981" y="967"/>
                  </a:lnTo>
                  <a:lnTo>
                    <a:pt x="1970" y="945"/>
                  </a:lnTo>
                  <a:lnTo>
                    <a:pt x="1964" y="922"/>
                  </a:lnTo>
                  <a:lnTo>
                    <a:pt x="1964" y="900"/>
                  </a:lnTo>
                  <a:lnTo>
                    <a:pt x="1969" y="877"/>
                  </a:lnTo>
                  <a:lnTo>
                    <a:pt x="1978" y="856"/>
                  </a:lnTo>
                  <a:lnTo>
                    <a:pt x="1993" y="837"/>
                  </a:lnTo>
                  <a:lnTo>
                    <a:pt x="2011" y="821"/>
                  </a:lnTo>
                  <a:lnTo>
                    <a:pt x="2800" y="299"/>
                  </a:lnTo>
                  <a:lnTo>
                    <a:pt x="2804" y="297"/>
                  </a:lnTo>
                  <a:lnTo>
                    <a:pt x="2843" y="276"/>
                  </a:lnTo>
                  <a:lnTo>
                    <a:pt x="2884" y="261"/>
                  </a:lnTo>
                  <a:lnTo>
                    <a:pt x="2928" y="251"/>
                  </a:lnTo>
                  <a:lnTo>
                    <a:pt x="2971" y="248"/>
                  </a:lnTo>
                  <a:lnTo>
                    <a:pt x="3015" y="250"/>
                  </a:lnTo>
                  <a:lnTo>
                    <a:pt x="3060" y="258"/>
                  </a:lnTo>
                  <a:lnTo>
                    <a:pt x="3102" y="272"/>
                  </a:lnTo>
                  <a:lnTo>
                    <a:pt x="3142" y="290"/>
                  </a:lnTo>
                  <a:lnTo>
                    <a:pt x="3179" y="314"/>
                  </a:lnTo>
                  <a:lnTo>
                    <a:pt x="3212" y="342"/>
                  </a:lnTo>
                  <a:lnTo>
                    <a:pt x="3242" y="375"/>
                  </a:lnTo>
                  <a:lnTo>
                    <a:pt x="3268" y="412"/>
                  </a:lnTo>
                  <a:lnTo>
                    <a:pt x="3289" y="451"/>
                  </a:lnTo>
                  <a:lnTo>
                    <a:pt x="3303" y="494"/>
                  </a:lnTo>
                  <a:lnTo>
                    <a:pt x="3313" y="537"/>
                  </a:lnTo>
                  <a:lnTo>
                    <a:pt x="3316" y="580"/>
                  </a:lnTo>
                  <a:lnTo>
                    <a:pt x="3314" y="623"/>
                  </a:lnTo>
                  <a:lnTo>
                    <a:pt x="3307" y="665"/>
                  </a:lnTo>
                  <a:lnTo>
                    <a:pt x="3293" y="706"/>
                  </a:lnTo>
                  <a:lnTo>
                    <a:pt x="3276" y="746"/>
                  </a:lnTo>
                  <a:lnTo>
                    <a:pt x="3252" y="783"/>
                  </a:lnTo>
                  <a:lnTo>
                    <a:pt x="3225" y="817"/>
                  </a:lnTo>
                  <a:lnTo>
                    <a:pt x="3193" y="847"/>
                  </a:lnTo>
                  <a:lnTo>
                    <a:pt x="3155" y="874"/>
                  </a:lnTo>
                  <a:lnTo>
                    <a:pt x="3142" y="883"/>
                  </a:lnTo>
                  <a:lnTo>
                    <a:pt x="3124" y="895"/>
                  </a:lnTo>
                  <a:lnTo>
                    <a:pt x="3101" y="911"/>
                  </a:lnTo>
                  <a:lnTo>
                    <a:pt x="3073" y="929"/>
                  </a:lnTo>
                  <a:lnTo>
                    <a:pt x="3042" y="951"/>
                  </a:lnTo>
                  <a:lnTo>
                    <a:pt x="3007" y="975"/>
                  </a:lnTo>
                  <a:lnTo>
                    <a:pt x="2970" y="1000"/>
                  </a:lnTo>
                  <a:lnTo>
                    <a:pt x="2930" y="1027"/>
                  </a:lnTo>
                  <a:lnTo>
                    <a:pt x="2888" y="1057"/>
                  </a:lnTo>
                  <a:lnTo>
                    <a:pt x="2843" y="1086"/>
                  </a:lnTo>
                  <a:lnTo>
                    <a:pt x="2798" y="1117"/>
                  </a:lnTo>
                  <a:lnTo>
                    <a:pt x="2751" y="1149"/>
                  </a:lnTo>
                  <a:lnTo>
                    <a:pt x="2704" y="1181"/>
                  </a:lnTo>
                  <a:lnTo>
                    <a:pt x="2657" y="1213"/>
                  </a:lnTo>
                  <a:lnTo>
                    <a:pt x="2609" y="1244"/>
                  </a:lnTo>
                  <a:lnTo>
                    <a:pt x="2562" y="1276"/>
                  </a:lnTo>
                  <a:lnTo>
                    <a:pt x="2517" y="1307"/>
                  </a:lnTo>
                  <a:lnTo>
                    <a:pt x="2472" y="1337"/>
                  </a:lnTo>
                  <a:lnTo>
                    <a:pt x="2429" y="1365"/>
                  </a:lnTo>
                  <a:lnTo>
                    <a:pt x="2388" y="1391"/>
                  </a:lnTo>
                  <a:lnTo>
                    <a:pt x="2350" y="1416"/>
                  </a:lnTo>
                  <a:lnTo>
                    <a:pt x="2315" y="1439"/>
                  </a:lnTo>
                  <a:lnTo>
                    <a:pt x="2283" y="1459"/>
                  </a:lnTo>
                  <a:lnTo>
                    <a:pt x="2255" y="1476"/>
                  </a:lnTo>
                  <a:lnTo>
                    <a:pt x="2231" y="1491"/>
                  </a:lnTo>
                  <a:lnTo>
                    <a:pt x="2210" y="1503"/>
                  </a:lnTo>
                  <a:lnTo>
                    <a:pt x="2195" y="1509"/>
                  </a:lnTo>
                  <a:lnTo>
                    <a:pt x="2149" y="1532"/>
                  </a:lnTo>
                  <a:lnTo>
                    <a:pt x="2101" y="1554"/>
                  </a:lnTo>
                  <a:lnTo>
                    <a:pt x="2053" y="1572"/>
                  </a:lnTo>
                  <a:lnTo>
                    <a:pt x="2003" y="1589"/>
                  </a:lnTo>
                  <a:lnTo>
                    <a:pt x="1953" y="1602"/>
                  </a:lnTo>
                  <a:lnTo>
                    <a:pt x="1902" y="1611"/>
                  </a:lnTo>
                  <a:lnTo>
                    <a:pt x="1850" y="1613"/>
                  </a:lnTo>
                  <a:lnTo>
                    <a:pt x="708" y="1613"/>
                  </a:lnTo>
                  <a:lnTo>
                    <a:pt x="708" y="1613"/>
                  </a:lnTo>
                  <a:lnTo>
                    <a:pt x="695" y="1613"/>
                  </a:lnTo>
                  <a:lnTo>
                    <a:pt x="680" y="1612"/>
                  </a:lnTo>
                  <a:lnTo>
                    <a:pt x="664" y="1608"/>
                  </a:lnTo>
                  <a:lnTo>
                    <a:pt x="647" y="1604"/>
                  </a:lnTo>
                  <a:lnTo>
                    <a:pt x="628" y="1597"/>
                  </a:lnTo>
                  <a:lnTo>
                    <a:pt x="608" y="1588"/>
                  </a:lnTo>
                  <a:lnTo>
                    <a:pt x="586" y="1577"/>
                  </a:lnTo>
                  <a:lnTo>
                    <a:pt x="564" y="1563"/>
                  </a:lnTo>
                  <a:lnTo>
                    <a:pt x="538" y="1546"/>
                  </a:lnTo>
                  <a:lnTo>
                    <a:pt x="511" y="1525"/>
                  </a:lnTo>
                  <a:lnTo>
                    <a:pt x="482" y="1502"/>
                  </a:lnTo>
                  <a:lnTo>
                    <a:pt x="450" y="1473"/>
                  </a:lnTo>
                  <a:lnTo>
                    <a:pt x="416" y="1441"/>
                  </a:lnTo>
                  <a:lnTo>
                    <a:pt x="378" y="1404"/>
                  </a:lnTo>
                  <a:lnTo>
                    <a:pt x="339" y="1363"/>
                  </a:lnTo>
                  <a:lnTo>
                    <a:pt x="296" y="1316"/>
                  </a:lnTo>
                  <a:lnTo>
                    <a:pt x="270" y="1285"/>
                  </a:lnTo>
                  <a:lnTo>
                    <a:pt x="244" y="1255"/>
                  </a:lnTo>
                  <a:lnTo>
                    <a:pt x="218" y="1226"/>
                  </a:lnTo>
                  <a:lnTo>
                    <a:pt x="195" y="1198"/>
                  </a:lnTo>
                  <a:lnTo>
                    <a:pt x="173" y="1170"/>
                  </a:lnTo>
                  <a:lnTo>
                    <a:pt x="152" y="1145"/>
                  </a:lnTo>
                  <a:lnTo>
                    <a:pt x="134" y="1122"/>
                  </a:lnTo>
                  <a:lnTo>
                    <a:pt x="117" y="1101"/>
                  </a:lnTo>
                  <a:lnTo>
                    <a:pt x="103" y="1084"/>
                  </a:lnTo>
                  <a:lnTo>
                    <a:pt x="92" y="1069"/>
                  </a:lnTo>
                  <a:lnTo>
                    <a:pt x="84" y="1058"/>
                  </a:lnTo>
                  <a:lnTo>
                    <a:pt x="78" y="1050"/>
                  </a:lnTo>
                  <a:lnTo>
                    <a:pt x="75" y="1046"/>
                  </a:lnTo>
                  <a:lnTo>
                    <a:pt x="72" y="1041"/>
                  </a:lnTo>
                  <a:lnTo>
                    <a:pt x="68" y="1035"/>
                  </a:lnTo>
                  <a:lnTo>
                    <a:pt x="44" y="985"/>
                  </a:lnTo>
                  <a:lnTo>
                    <a:pt x="25" y="934"/>
                  </a:lnTo>
                  <a:lnTo>
                    <a:pt x="11" y="881"/>
                  </a:lnTo>
                  <a:lnTo>
                    <a:pt x="2" y="827"/>
                  </a:lnTo>
                  <a:lnTo>
                    <a:pt x="0" y="772"/>
                  </a:lnTo>
                  <a:lnTo>
                    <a:pt x="0" y="106"/>
                  </a:lnTo>
                  <a:lnTo>
                    <a:pt x="2" y="82"/>
                  </a:lnTo>
                  <a:lnTo>
                    <a:pt x="10" y="59"/>
                  </a:lnTo>
                  <a:lnTo>
                    <a:pt x="23" y="40"/>
                  </a:lnTo>
                  <a:lnTo>
                    <a:pt x="40" y="24"/>
                  </a:lnTo>
                  <a:lnTo>
                    <a:pt x="59" y="11"/>
                  </a:lnTo>
                  <a:lnTo>
                    <a:pt x="81" y="3"/>
                  </a:lnTo>
                  <a:lnTo>
                    <a:pt x="10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40" name="Freeform 8"/>
            <p:cNvSpPr>
              <a:spLocks noEditPoints="1"/>
            </p:cNvSpPr>
            <p:nvPr/>
          </p:nvSpPr>
          <p:spPr bwMode="auto">
            <a:xfrm>
              <a:off x="-6429830" y="681037"/>
              <a:ext cx="1041855" cy="2541588"/>
            </a:xfrm>
            <a:custGeom>
              <a:avLst/>
              <a:gdLst>
                <a:gd name="T0" fmla="*/ 211 w 828"/>
                <a:gd name="T1" fmla="*/ 211 h 1601"/>
                <a:gd name="T2" fmla="*/ 211 w 828"/>
                <a:gd name="T3" fmla="*/ 1390 h 1601"/>
                <a:gd name="T4" fmla="*/ 617 w 828"/>
                <a:gd name="T5" fmla="*/ 1390 h 1601"/>
                <a:gd name="T6" fmla="*/ 617 w 828"/>
                <a:gd name="T7" fmla="*/ 211 h 1601"/>
                <a:gd name="T8" fmla="*/ 211 w 828"/>
                <a:gd name="T9" fmla="*/ 211 h 1601"/>
                <a:gd name="T10" fmla="*/ 105 w 828"/>
                <a:gd name="T11" fmla="*/ 0 h 1601"/>
                <a:gd name="T12" fmla="*/ 723 w 828"/>
                <a:gd name="T13" fmla="*/ 0 h 1601"/>
                <a:gd name="T14" fmla="*/ 747 w 828"/>
                <a:gd name="T15" fmla="*/ 3 h 1601"/>
                <a:gd name="T16" fmla="*/ 769 w 828"/>
                <a:gd name="T17" fmla="*/ 11 h 1601"/>
                <a:gd name="T18" fmla="*/ 789 w 828"/>
                <a:gd name="T19" fmla="*/ 23 h 1601"/>
                <a:gd name="T20" fmla="*/ 805 w 828"/>
                <a:gd name="T21" fmla="*/ 39 h 1601"/>
                <a:gd name="T22" fmla="*/ 818 w 828"/>
                <a:gd name="T23" fmla="*/ 59 h 1601"/>
                <a:gd name="T24" fmla="*/ 826 w 828"/>
                <a:gd name="T25" fmla="*/ 81 h 1601"/>
                <a:gd name="T26" fmla="*/ 828 w 828"/>
                <a:gd name="T27" fmla="*/ 105 h 1601"/>
                <a:gd name="T28" fmla="*/ 828 w 828"/>
                <a:gd name="T29" fmla="*/ 1495 h 1601"/>
                <a:gd name="T30" fmla="*/ 826 w 828"/>
                <a:gd name="T31" fmla="*/ 1519 h 1601"/>
                <a:gd name="T32" fmla="*/ 818 w 828"/>
                <a:gd name="T33" fmla="*/ 1542 h 1601"/>
                <a:gd name="T34" fmla="*/ 805 w 828"/>
                <a:gd name="T35" fmla="*/ 1561 h 1601"/>
                <a:gd name="T36" fmla="*/ 789 w 828"/>
                <a:gd name="T37" fmla="*/ 1577 h 1601"/>
                <a:gd name="T38" fmla="*/ 769 w 828"/>
                <a:gd name="T39" fmla="*/ 1590 h 1601"/>
                <a:gd name="T40" fmla="*/ 747 w 828"/>
                <a:gd name="T41" fmla="*/ 1598 h 1601"/>
                <a:gd name="T42" fmla="*/ 723 w 828"/>
                <a:gd name="T43" fmla="*/ 1601 h 1601"/>
                <a:gd name="T44" fmla="*/ 105 w 828"/>
                <a:gd name="T45" fmla="*/ 1601 h 1601"/>
                <a:gd name="T46" fmla="*/ 81 w 828"/>
                <a:gd name="T47" fmla="*/ 1598 h 1601"/>
                <a:gd name="T48" fmla="*/ 59 w 828"/>
                <a:gd name="T49" fmla="*/ 1590 h 1601"/>
                <a:gd name="T50" fmla="*/ 40 w 828"/>
                <a:gd name="T51" fmla="*/ 1577 h 1601"/>
                <a:gd name="T52" fmla="*/ 23 w 828"/>
                <a:gd name="T53" fmla="*/ 1561 h 1601"/>
                <a:gd name="T54" fmla="*/ 10 w 828"/>
                <a:gd name="T55" fmla="*/ 1542 h 1601"/>
                <a:gd name="T56" fmla="*/ 2 w 828"/>
                <a:gd name="T57" fmla="*/ 1519 h 1601"/>
                <a:gd name="T58" fmla="*/ 0 w 828"/>
                <a:gd name="T59" fmla="*/ 1495 h 1601"/>
                <a:gd name="T60" fmla="*/ 0 w 828"/>
                <a:gd name="T61" fmla="*/ 105 h 1601"/>
                <a:gd name="T62" fmla="*/ 2 w 828"/>
                <a:gd name="T63" fmla="*/ 81 h 1601"/>
                <a:gd name="T64" fmla="*/ 10 w 828"/>
                <a:gd name="T65" fmla="*/ 59 h 1601"/>
                <a:gd name="T66" fmla="*/ 23 w 828"/>
                <a:gd name="T67" fmla="*/ 39 h 1601"/>
                <a:gd name="T68" fmla="*/ 40 w 828"/>
                <a:gd name="T69" fmla="*/ 23 h 1601"/>
                <a:gd name="T70" fmla="*/ 59 w 828"/>
                <a:gd name="T71" fmla="*/ 11 h 1601"/>
                <a:gd name="T72" fmla="*/ 81 w 828"/>
                <a:gd name="T73" fmla="*/ 3 h 1601"/>
                <a:gd name="T74" fmla="*/ 105 w 828"/>
                <a:gd name="T75" fmla="*/ 0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28" h="1601">
                  <a:moveTo>
                    <a:pt x="211" y="211"/>
                  </a:moveTo>
                  <a:lnTo>
                    <a:pt x="211" y="1390"/>
                  </a:lnTo>
                  <a:lnTo>
                    <a:pt x="617" y="1390"/>
                  </a:lnTo>
                  <a:lnTo>
                    <a:pt x="617" y="211"/>
                  </a:lnTo>
                  <a:lnTo>
                    <a:pt x="211" y="211"/>
                  </a:lnTo>
                  <a:close/>
                  <a:moveTo>
                    <a:pt x="105" y="0"/>
                  </a:moveTo>
                  <a:lnTo>
                    <a:pt x="723" y="0"/>
                  </a:lnTo>
                  <a:lnTo>
                    <a:pt x="747" y="3"/>
                  </a:lnTo>
                  <a:lnTo>
                    <a:pt x="769" y="11"/>
                  </a:lnTo>
                  <a:lnTo>
                    <a:pt x="789" y="23"/>
                  </a:lnTo>
                  <a:lnTo>
                    <a:pt x="805" y="39"/>
                  </a:lnTo>
                  <a:lnTo>
                    <a:pt x="818" y="59"/>
                  </a:lnTo>
                  <a:lnTo>
                    <a:pt x="826" y="81"/>
                  </a:lnTo>
                  <a:lnTo>
                    <a:pt x="828" y="105"/>
                  </a:lnTo>
                  <a:lnTo>
                    <a:pt x="828" y="1495"/>
                  </a:lnTo>
                  <a:lnTo>
                    <a:pt x="826" y="1519"/>
                  </a:lnTo>
                  <a:lnTo>
                    <a:pt x="818" y="1542"/>
                  </a:lnTo>
                  <a:lnTo>
                    <a:pt x="805" y="1561"/>
                  </a:lnTo>
                  <a:lnTo>
                    <a:pt x="789" y="1577"/>
                  </a:lnTo>
                  <a:lnTo>
                    <a:pt x="769" y="1590"/>
                  </a:lnTo>
                  <a:lnTo>
                    <a:pt x="747" y="1598"/>
                  </a:lnTo>
                  <a:lnTo>
                    <a:pt x="723" y="1601"/>
                  </a:lnTo>
                  <a:lnTo>
                    <a:pt x="105" y="1601"/>
                  </a:lnTo>
                  <a:lnTo>
                    <a:pt x="81" y="1598"/>
                  </a:lnTo>
                  <a:lnTo>
                    <a:pt x="59" y="1590"/>
                  </a:lnTo>
                  <a:lnTo>
                    <a:pt x="40" y="1577"/>
                  </a:lnTo>
                  <a:lnTo>
                    <a:pt x="23" y="1561"/>
                  </a:lnTo>
                  <a:lnTo>
                    <a:pt x="10" y="1542"/>
                  </a:lnTo>
                  <a:lnTo>
                    <a:pt x="2" y="1519"/>
                  </a:lnTo>
                  <a:lnTo>
                    <a:pt x="0" y="1495"/>
                  </a:lnTo>
                  <a:lnTo>
                    <a:pt x="0" y="105"/>
                  </a:lnTo>
                  <a:lnTo>
                    <a:pt x="2" y="81"/>
                  </a:lnTo>
                  <a:lnTo>
                    <a:pt x="10" y="59"/>
                  </a:lnTo>
                  <a:lnTo>
                    <a:pt x="23" y="39"/>
                  </a:lnTo>
                  <a:lnTo>
                    <a:pt x="40" y="23"/>
                  </a:lnTo>
                  <a:lnTo>
                    <a:pt x="59" y="11"/>
                  </a:lnTo>
                  <a:lnTo>
                    <a:pt x="81" y="3"/>
                  </a:lnTo>
                  <a:lnTo>
                    <a:pt x="10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41" name="Freeform 10"/>
            <p:cNvSpPr>
              <a:spLocks noEditPoints="1"/>
            </p:cNvSpPr>
            <p:nvPr/>
          </p:nvSpPr>
          <p:spPr bwMode="auto">
            <a:xfrm>
              <a:off x="-3689348" y="-1695450"/>
              <a:ext cx="2533650" cy="2490788"/>
            </a:xfrm>
            <a:custGeom>
              <a:avLst/>
              <a:gdLst>
                <a:gd name="T0" fmla="*/ 681 w 1596"/>
                <a:gd name="T1" fmla="*/ 221 h 1569"/>
                <a:gd name="T2" fmla="*/ 518 w 1596"/>
                <a:gd name="T3" fmla="*/ 271 h 1569"/>
                <a:gd name="T4" fmla="*/ 381 w 1596"/>
                <a:gd name="T5" fmla="*/ 362 h 1569"/>
                <a:gd name="T6" fmla="*/ 279 w 1596"/>
                <a:gd name="T7" fmla="*/ 489 h 1569"/>
                <a:gd name="T8" fmla="*/ 222 w 1596"/>
                <a:gd name="T9" fmla="*/ 642 h 1569"/>
                <a:gd name="T10" fmla="*/ 213 w 1596"/>
                <a:gd name="T11" fmla="*/ 808 h 1569"/>
                <a:gd name="T12" fmla="*/ 234 w 1596"/>
                <a:gd name="T13" fmla="*/ 940 h 1569"/>
                <a:gd name="T14" fmla="*/ 277 w 1596"/>
                <a:gd name="T15" fmla="*/ 1038 h 1569"/>
                <a:gd name="T16" fmla="*/ 332 w 1596"/>
                <a:gd name="T17" fmla="*/ 1113 h 1569"/>
                <a:gd name="T18" fmla="*/ 394 w 1596"/>
                <a:gd name="T19" fmla="*/ 1175 h 1569"/>
                <a:gd name="T20" fmla="*/ 455 w 1596"/>
                <a:gd name="T21" fmla="*/ 1237 h 1569"/>
                <a:gd name="T22" fmla="*/ 519 w 1596"/>
                <a:gd name="T23" fmla="*/ 1323 h 1569"/>
                <a:gd name="T24" fmla="*/ 1077 w 1596"/>
                <a:gd name="T25" fmla="*/ 1322 h 1569"/>
                <a:gd name="T26" fmla="*/ 1141 w 1596"/>
                <a:gd name="T27" fmla="*/ 1236 h 1569"/>
                <a:gd name="T28" fmla="*/ 1202 w 1596"/>
                <a:gd name="T29" fmla="*/ 1174 h 1569"/>
                <a:gd name="T30" fmla="*/ 1287 w 1596"/>
                <a:gd name="T31" fmla="*/ 1085 h 1569"/>
                <a:gd name="T32" fmla="*/ 1327 w 1596"/>
                <a:gd name="T33" fmla="*/ 1024 h 1569"/>
                <a:gd name="T34" fmla="*/ 1366 w 1596"/>
                <a:gd name="T35" fmla="*/ 922 h 1569"/>
                <a:gd name="T36" fmla="*/ 1386 w 1596"/>
                <a:gd name="T37" fmla="*/ 754 h 1569"/>
                <a:gd name="T38" fmla="*/ 1361 w 1596"/>
                <a:gd name="T39" fmla="*/ 588 h 1569"/>
                <a:gd name="T40" fmla="*/ 1311 w 1596"/>
                <a:gd name="T41" fmla="*/ 478 h 1569"/>
                <a:gd name="T42" fmla="*/ 1215 w 1596"/>
                <a:gd name="T43" fmla="*/ 362 h 1569"/>
                <a:gd name="T44" fmla="*/ 1078 w 1596"/>
                <a:gd name="T45" fmla="*/ 271 h 1569"/>
                <a:gd name="T46" fmla="*/ 915 w 1596"/>
                <a:gd name="T47" fmla="*/ 221 h 1569"/>
                <a:gd name="T48" fmla="*/ 798 w 1596"/>
                <a:gd name="T49" fmla="*/ 0 h 1569"/>
                <a:gd name="T50" fmla="*/ 1005 w 1596"/>
                <a:gd name="T51" fmla="*/ 24 h 1569"/>
                <a:gd name="T52" fmla="*/ 1193 w 1596"/>
                <a:gd name="T53" fmla="*/ 93 h 1569"/>
                <a:gd name="T54" fmla="*/ 1356 w 1596"/>
                <a:gd name="T55" fmla="*/ 206 h 1569"/>
                <a:gd name="T56" fmla="*/ 1470 w 1596"/>
                <a:gd name="T57" fmla="*/ 337 h 1569"/>
                <a:gd name="T58" fmla="*/ 1527 w 1596"/>
                <a:gd name="T59" fmla="*/ 436 h 1569"/>
                <a:gd name="T60" fmla="*/ 1577 w 1596"/>
                <a:gd name="T61" fmla="*/ 580 h 1569"/>
                <a:gd name="T62" fmla="*/ 1596 w 1596"/>
                <a:gd name="T63" fmla="*/ 754 h 1569"/>
                <a:gd name="T64" fmla="*/ 1577 w 1596"/>
                <a:gd name="T65" fmla="*/ 944 h 1569"/>
                <a:gd name="T66" fmla="*/ 1521 w 1596"/>
                <a:gd name="T67" fmla="*/ 1107 h 1569"/>
                <a:gd name="T68" fmla="*/ 1472 w 1596"/>
                <a:gd name="T69" fmla="*/ 1189 h 1569"/>
                <a:gd name="T70" fmla="*/ 1402 w 1596"/>
                <a:gd name="T71" fmla="*/ 1272 h 1569"/>
                <a:gd name="T72" fmla="*/ 1336 w 1596"/>
                <a:gd name="T73" fmla="*/ 1339 h 1569"/>
                <a:gd name="T74" fmla="*/ 1278 w 1596"/>
                <a:gd name="T75" fmla="*/ 1399 h 1569"/>
                <a:gd name="T76" fmla="*/ 1251 w 1596"/>
                <a:gd name="T77" fmla="*/ 1454 h 1569"/>
                <a:gd name="T78" fmla="*/ 1229 w 1596"/>
                <a:gd name="T79" fmla="*/ 1523 h 1569"/>
                <a:gd name="T80" fmla="*/ 1168 w 1596"/>
                <a:gd name="T81" fmla="*/ 1566 h 1569"/>
                <a:gd name="T82" fmla="*/ 428 w 1596"/>
                <a:gd name="T83" fmla="*/ 1566 h 1569"/>
                <a:gd name="T84" fmla="*/ 368 w 1596"/>
                <a:gd name="T85" fmla="*/ 1525 h 1569"/>
                <a:gd name="T86" fmla="*/ 345 w 1596"/>
                <a:gd name="T87" fmla="*/ 1455 h 1569"/>
                <a:gd name="T88" fmla="*/ 319 w 1596"/>
                <a:gd name="T89" fmla="*/ 1401 h 1569"/>
                <a:gd name="T90" fmla="*/ 261 w 1596"/>
                <a:gd name="T91" fmla="*/ 1339 h 1569"/>
                <a:gd name="T92" fmla="*/ 206 w 1596"/>
                <a:gd name="T93" fmla="*/ 1286 h 1569"/>
                <a:gd name="T94" fmla="*/ 139 w 1596"/>
                <a:gd name="T95" fmla="*/ 1209 h 1569"/>
                <a:gd name="T96" fmla="*/ 77 w 1596"/>
                <a:gd name="T97" fmla="*/ 1110 h 1569"/>
                <a:gd name="T98" fmla="*/ 28 w 1596"/>
                <a:gd name="T99" fmla="*/ 982 h 1569"/>
                <a:gd name="T100" fmla="*/ 2 w 1596"/>
                <a:gd name="T101" fmla="*/ 818 h 1569"/>
                <a:gd name="T102" fmla="*/ 10 w 1596"/>
                <a:gd name="T103" fmla="*/ 629 h 1569"/>
                <a:gd name="T104" fmla="*/ 63 w 1596"/>
                <a:gd name="T105" fmla="*/ 453 h 1569"/>
                <a:gd name="T106" fmla="*/ 156 w 1596"/>
                <a:gd name="T107" fmla="*/ 296 h 1569"/>
                <a:gd name="T108" fmla="*/ 290 w 1596"/>
                <a:gd name="T109" fmla="*/ 164 h 1569"/>
                <a:gd name="T110" fmla="*/ 463 w 1596"/>
                <a:gd name="T111" fmla="*/ 65 h 1569"/>
                <a:gd name="T112" fmla="*/ 659 w 1596"/>
                <a:gd name="T113" fmla="*/ 10 h 1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96" h="1569">
                  <a:moveTo>
                    <a:pt x="798" y="211"/>
                  </a:moveTo>
                  <a:lnTo>
                    <a:pt x="739" y="213"/>
                  </a:lnTo>
                  <a:lnTo>
                    <a:pt x="681" y="221"/>
                  </a:lnTo>
                  <a:lnTo>
                    <a:pt x="624" y="232"/>
                  </a:lnTo>
                  <a:lnTo>
                    <a:pt x="570" y="249"/>
                  </a:lnTo>
                  <a:lnTo>
                    <a:pt x="518" y="271"/>
                  </a:lnTo>
                  <a:lnTo>
                    <a:pt x="469" y="297"/>
                  </a:lnTo>
                  <a:lnTo>
                    <a:pt x="424" y="328"/>
                  </a:lnTo>
                  <a:lnTo>
                    <a:pt x="381" y="362"/>
                  </a:lnTo>
                  <a:lnTo>
                    <a:pt x="343" y="402"/>
                  </a:lnTo>
                  <a:lnTo>
                    <a:pt x="309" y="444"/>
                  </a:lnTo>
                  <a:lnTo>
                    <a:pt x="279" y="489"/>
                  </a:lnTo>
                  <a:lnTo>
                    <a:pt x="255" y="538"/>
                  </a:lnTo>
                  <a:lnTo>
                    <a:pt x="236" y="589"/>
                  </a:lnTo>
                  <a:lnTo>
                    <a:pt x="222" y="642"/>
                  </a:lnTo>
                  <a:lnTo>
                    <a:pt x="214" y="698"/>
                  </a:lnTo>
                  <a:lnTo>
                    <a:pt x="211" y="754"/>
                  </a:lnTo>
                  <a:lnTo>
                    <a:pt x="213" y="808"/>
                  </a:lnTo>
                  <a:lnTo>
                    <a:pt x="217" y="856"/>
                  </a:lnTo>
                  <a:lnTo>
                    <a:pt x="224" y="900"/>
                  </a:lnTo>
                  <a:lnTo>
                    <a:pt x="234" y="940"/>
                  </a:lnTo>
                  <a:lnTo>
                    <a:pt x="247" y="975"/>
                  </a:lnTo>
                  <a:lnTo>
                    <a:pt x="261" y="1008"/>
                  </a:lnTo>
                  <a:lnTo>
                    <a:pt x="277" y="1038"/>
                  </a:lnTo>
                  <a:lnTo>
                    <a:pt x="294" y="1065"/>
                  </a:lnTo>
                  <a:lnTo>
                    <a:pt x="313" y="1090"/>
                  </a:lnTo>
                  <a:lnTo>
                    <a:pt x="332" y="1113"/>
                  </a:lnTo>
                  <a:lnTo>
                    <a:pt x="353" y="1134"/>
                  </a:lnTo>
                  <a:lnTo>
                    <a:pt x="373" y="1155"/>
                  </a:lnTo>
                  <a:lnTo>
                    <a:pt x="394" y="1175"/>
                  </a:lnTo>
                  <a:lnTo>
                    <a:pt x="408" y="1188"/>
                  </a:lnTo>
                  <a:lnTo>
                    <a:pt x="432" y="1212"/>
                  </a:lnTo>
                  <a:lnTo>
                    <a:pt x="455" y="1237"/>
                  </a:lnTo>
                  <a:lnTo>
                    <a:pt x="478" y="1263"/>
                  </a:lnTo>
                  <a:lnTo>
                    <a:pt x="500" y="1291"/>
                  </a:lnTo>
                  <a:lnTo>
                    <a:pt x="519" y="1323"/>
                  </a:lnTo>
                  <a:lnTo>
                    <a:pt x="535" y="1358"/>
                  </a:lnTo>
                  <a:lnTo>
                    <a:pt x="1061" y="1358"/>
                  </a:lnTo>
                  <a:lnTo>
                    <a:pt x="1077" y="1322"/>
                  </a:lnTo>
                  <a:lnTo>
                    <a:pt x="1097" y="1290"/>
                  </a:lnTo>
                  <a:lnTo>
                    <a:pt x="1118" y="1262"/>
                  </a:lnTo>
                  <a:lnTo>
                    <a:pt x="1141" y="1236"/>
                  </a:lnTo>
                  <a:lnTo>
                    <a:pt x="1165" y="1211"/>
                  </a:lnTo>
                  <a:lnTo>
                    <a:pt x="1189" y="1187"/>
                  </a:lnTo>
                  <a:lnTo>
                    <a:pt x="1202" y="1174"/>
                  </a:lnTo>
                  <a:lnTo>
                    <a:pt x="1237" y="1140"/>
                  </a:lnTo>
                  <a:lnTo>
                    <a:pt x="1271" y="1105"/>
                  </a:lnTo>
                  <a:lnTo>
                    <a:pt x="1287" y="1085"/>
                  </a:lnTo>
                  <a:lnTo>
                    <a:pt x="1300" y="1066"/>
                  </a:lnTo>
                  <a:lnTo>
                    <a:pt x="1307" y="1057"/>
                  </a:lnTo>
                  <a:lnTo>
                    <a:pt x="1327" y="1024"/>
                  </a:lnTo>
                  <a:lnTo>
                    <a:pt x="1333" y="1013"/>
                  </a:lnTo>
                  <a:lnTo>
                    <a:pt x="1352" y="968"/>
                  </a:lnTo>
                  <a:lnTo>
                    <a:pt x="1366" y="922"/>
                  </a:lnTo>
                  <a:lnTo>
                    <a:pt x="1378" y="870"/>
                  </a:lnTo>
                  <a:lnTo>
                    <a:pt x="1384" y="815"/>
                  </a:lnTo>
                  <a:lnTo>
                    <a:pt x="1386" y="754"/>
                  </a:lnTo>
                  <a:lnTo>
                    <a:pt x="1382" y="698"/>
                  </a:lnTo>
                  <a:lnTo>
                    <a:pt x="1374" y="642"/>
                  </a:lnTo>
                  <a:lnTo>
                    <a:pt x="1361" y="588"/>
                  </a:lnTo>
                  <a:lnTo>
                    <a:pt x="1347" y="550"/>
                  </a:lnTo>
                  <a:lnTo>
                    <a:pt x="1324" y="501"/>
                  </a:lnTo>
                  <a:lnTo>
                    <a:pt x="1311" y="478"/>
                  </a:lnTo>
                  <a:lnTo>
                    <a:pt x="1280" y="432"/>
                  </a:lnTo>
                  <a:lnTo>
                    <a:pt x="1249" y="396"/>
                  </a:lnTo>
                  <a:lnTo>
                    <a:pt x="1215" y="362"/>
                  </a:lnTo>
                  <a:lnTo>
                    <a:pt x="1173" y="328"/>
                  </a:lnTo>
                  <a:lnTo>
                    <a:pt x="1127" y="297"/>
                  </a:lnTo>
                  <a:lnTo>
                    <a:pt x="1078" y="271"/>
                  </a:lnTo>
                  <a:lnTo>
                    <a:pt x="1026" y="249"/>
                  </a:lnTo>
                  <a:lnTo>
                    <a:pt x="972" y="232"/>
                  </a:lnTo>
                  <a:lnTo>
                    <a:pt x="915" y="221"/>
                  </a:lnTo>
                  <a:lnTo>
                    <a:pt x="857" y="213"/>
                  </a:lnTo>
                  <a:lnTo>
                    <a:pt x="798" y="211"/>
                  </a:lnTo>
                  <a:close/>
                  <a:moveTo>
                    <a:pt x="798" y="0"/>
                  </a:moveTo>
                  <a:lnTo>
                    <a:pt x="869" y="2"/>
                  </a:lnTo>
                  <a:lnTo>
                    <a:pt x="937" y="10"/>
                  </a:lnTo>
                  <a:lnTo>
                    <a:pt x="1005" y="24"/>
                  </a:lnTo>
                  <a:lnTo>
                    <a:pt x="1070" y="42"/>
                  </a:lnTo>
                  <a:lnTo>
                    <a:pt x="1133" y="65"/>
                  </a:lnTo>
                  <a:lnTo>
                    <a:pt x="1193" y="93"/>
                  </a:lnTo>
                  <a:lnTo>
                    <a:pt x="1251" y="126"/>
                  </a:lnTo>
                  <a:lnTo>
                    <a:pt x="1306" y="164"/>
                  </a:lnTo>
                  <a:lnTo>
                    <a:pt x="1356" y="206"/>
                  </a:lnTo>
                  <a:lnTo>
                    <a:pt x="1404" y="254"/>
                  </a:lnTo>
                  <a:lnTo>
                    <a:pt x="1447" y="305"/>
                  </a:lnTo>
                  <a:lnTo>
                    <a:pt x="1470" y="337"/>
                  </a:lnTo>
                  <a:lnTo>
                    <a:pt x="1491" y="369"/>
                  </a:lnTo>
                  <a:lnTo>
                    <a:pt x="1510" y="402"/>
                  </a:lnTo>
                  <a:lnTo>
                    <a:pt x="1527" y="436"/>
                  </a:lnTo>
                  <a:lnTo>
                    <a:pt x="1542" y="471"/>
                  </a:lnTo>
                  <a:lnTo>
                    <a:pt x="1561" y="525"/>
                  </a:lnTo>
                  <a:lnTo>
                    <a:pt x="1577" y="580"/>
                  </a:lnTo>
                  <a:lnTo>
                    <a:pt x="1587" y="637"/>
                  </a:lnTo>
                  <a:lnTo>
                    <a:pt x="1594" y="695"/>
                  </a:lnTo>
                  <a:lnTo>
                    <a:pt x="1596" y="754"/>
                  </a:lnTo>
                  <a:lnTo>
                    <a:pt x="1594" y="822"/>
                  </a:lnTo>
                  <a:lnTo>
                    <a:pt x="1589" y="885"/>
                  </a:lnTo>
                  <a:lnTo>
                    <a:pt x="1577" y="944"/>
                  </a:lnTo>
                  <a:lnTo>
                    <a:pt x="1563" y="1002"/>
                  </a:lnTo>
                  <a:lnTo>
                    <a:pt x="1544" y="1056"/>
                  </a:lnTo>
                  <a:lnTo>
                    <a:pt x="1521" y="1107"/>
                  </a:lnTo>
                  <a:lnTo>
                    <a:pt x="1512" y="1125"/>
                  </a:lnTo>
                  <a:lnTo>
                    <a:pt x="1483" y="1174"/>
                  </a:lnTo>
                  <a:lnTo>
                    <a:pt x="1472" y="1189"/>
                  </a:lnTo>
                  <a:lnTo>
                    <a:pt x="1452" y="1215"/>
                  </a:lnTo>
                  <a:lnTo>
                    <a:pt x="1429" y="1242"/>
                  </a:lnTo>
                  <a:lnTo>
                    <a:pt x="1402" y="1272"/>
                  </a:lnTo>
                  <a:lnTo>
                    <a:pt x="1376" y="1299"/>
                  </a:lnTo>
                  <a:lnTo>
                    <a:pt x="1349" y="1324"/>
                  </a:lnTo>
                  <a:lnTo>
                    <a:pt x="1336" y="1339"/>
                  </a:lnTo>
                  <a:lnTo>
                    <a:pt x="1312" y="1362"/>
                  </a:lnTo>
                  <a:lnTo>
                    <a:pt x="1292" y="1381"/>
                  </a:lnTo>
                  <a:lnTo>
                    <a:pt x="1278" y="1399"/>
                  </a:lnTo>
                  <a:lnTo>
                    <a:pt x="1266" y="1417"/>
                  </a:lnTo>
                  <a:lnTo>
                    <a:pt x="1257" y="1435"/>
                  </a:lnTo>
                  <a:lnTo>
                    <a:pt x="1251" y="1454"/>
                  </a:lnTo>
                  <a:lnTo>
                    <a:pt x="1247" y="1477"/>
                  </a:lnTo>
                  <a:lnTo>
                    <a:pt x="1241" y="1502"/>
                  </a:lnTo>
                  <a:lnTo>
                    <a:pt x="1229" y="1523"/>
                  </a:lnTo>
                  <a:lnTo>
                    <a:pt x="1213" y="1543"/>
                  </a:lnTo>
                  <a:lnTo>
                    <a:pt x="1192" y="1556"/>
                  </a:lnTo>
                  <a:lnTo>
                    <a:pt x="1168" y="1566"/>
                  </a:lnTo>
                  <a:lnTo>
                    <a:pt x="1142" y="1569"/>
                  </a:lnTo>
                  <a:lnTo>
                    <a:pt x="454" y="1569"/>
                  </a:lnTo>
                  <a:lnTo>
                    <a:pt x="428" y="1566"/>
                  </a:lnTo>
                  <a:lnTo>
                    <a:pt x="404" y="1556"/>
                  </a:lnTo>
                  <a:lnTo>
                    <a:pt x="385" y="1543"/>
                  </a:lnTo>
                  <a:lnTo>
                    <a:pt x="368" y="1525"/>
                  </a:lnTo>
                  <a:lnTo>
                    <a:pt x="355" y="1502"/>
                  </a:lnTo>
                  <a:lnTo>
                    <a:pt x="350" y="1477"/>
                  </a:lnTo>
                  <a:lnTo>
                    <a:pt x="345" y="1455"/>
                  </a:lnTo>
                  <a:lnTo>
                    <a:pt x="339" y="1435"/>
                  </a:lnTo>
                  <a:lnTo>
                    <a:pt x="330" y="1418"/>
                  </a:lnTo>
                  <a:lnTo>
                    <a:pt x="319" y="1401"/>
                  </a:lnTo>
                  <a:lnTo>
                    <a:pt x="303" y="1382"/>
                  </a:lnTo>
                  <a:lnTo>
                    <a:pt x="285" y="1362"/>
                  </a:lnTo>
                  <a:lnTo>
                    <a:pt x="261" y="1339"/>
                  </a:lnTo>
                  <a:lnTo>
                    <a:pt x="247" y="1327"/>
                  </a:lnTo>
                  <a:lnTo>
                    <a:pt x="227" y="1306"/>
                  </a:lnTo>
                  <a:lnTo>
                    <a:pt x="206" y="1286"/>
                  </a:lnTo>
                  <a:lnTo>
                    <a:pt x="183" y="1262"/>
                  </a:lnTo>
                  <a:lnTo>
                    <a:pt x="162" y="1237"/>
                  </a:lnTo>
                  <a:lnTo>
                    <a:pt x="139" y="1209"/>
                  </a:lnTo>
                  <a:lnTo>
                    <a:pt x="117" y="1179"/>
                  </a:lnTo>
                  <a:lnTo>
                    <a:pt x="97" y="1146"/>
                  </a:lnTo>
                  <a:lnTo>
                    <a:pt x="77" y="1110"/>
                  </a:lnTo>
                  <a:lnTo>
                    <a:pt x="59" y="1072"/>
                  </a:lnTo>
                  <a:lnTo>
                    <a:pt x="42" y="1029"/>
                  </a:lnTo>
                  <a:lnTo>
                    <a:pt x="28" y="982"/>
                  </a:lnTo>
                  <a:lnTo>
                    <a:pt x="16" y="932"/>
                  </a:lnTo>
                  <a:lnTo>
                    <a:pt x="8" y="877"/>
                  </a:lnTo>
                  <a:lnTo>
                    <a:pt x="2" y="818"/>
                  </a:lnTo>
                  <a:lnTo>
                    <a:pt x="0" y="754"/>
                  </a:lnTo>
                  <a:lnTo>
                    <a:pt x="2" y="691"/>
                  </a:lnTo>
                  <a:lnTo>
                    <a:pt x="10" y="629"/>
                  </a:lnTo>
                  <a:lnTo>
                    <a:pt x="23" y="568"/>
                  </a:lnTo>
                  <a:lnTo>
                    <a:pt x="40" y="510"/>
                  </a:lnTo>
                  <a:lnTo>
                    <a:pt x="63" y="453"/>
                  </a:lnTo>
                  <a:lnTo>
                    <a:pt x="89" y="398"/>
                  </a:lnTo>
                  <a:lnTo>
                    <a:pt x="119" y="346"/>
                  </a:lnTo>
                  <a:lnTo>
                    <a:pt x="156" y="296"/>
                  </a:lnTo>
                  <a:lnTo>
                    <a:pt x="196" y="249"/>
                  </a:lnTo>
                  <a:lnTo>
                    <a:pt x="240" y="206"/>
                  </a:lnTo>
                  <a:lnTo>
                    <a:pt x="290" y="164"/>
                  </a:lnTo>
                  <a:lnTo>
                    <a:pt x="345" y="126"/>
                  </a:lnTo>
                  <a:lnTo>
                    <a:pt x="403" y="93"/>
                  </a:lnTo>
                  <a:lnTo>
                    <a:pt x="463" y="65"/>
                  </a:lnTo>
                  <a:lnTo>
                    <a:pt x="526" y="42"/>
                  </a:lnTo>
                  <a:lnTo>
                    <a:pt x="591" y="24"/>
                  </a:lnTo>
                  <a:lnTo>
                    <a:pt x="659" y="10"/>
                  </a:lnTo>
                  <a:lnTo>
                    <a:pt x="728" y="2"/>
                  </a:lnTo>
                  <a:lnTo>
                    <a:pt x="798"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42" name="Freeform 11"/>
            <p:cNvSpPr>
              <a:spLocks/>
            </p:cNvSpPr>
            <p:nvPr/>
          </p:nvSpPr>
          <p:spPr bwMode="auto">
            <a:xfrm>
              <a:off x="-2894012" y="-127000"/>
              <a:ext cx="333375" cy="922338"/>
            </a:xfrm>
            <a:custGeom>
              <a:avLst/>
              <a:gdLst>
                <a:gd name="T0" fmla="*/ 105 w 210"/>
                <a:gd name="T1" fmla="*/ 0 h 581"/>
                <a:gd name="T2" fmla="*/ 129 w 210"/>
                <a:gd name="T3" fmla="*/ 2 h 581"/>
                <a:gd name="T4" fmla="*/ 152 w 210"/>
                <a:gd name="T5" fmla="*/ 10 h 581"/>
                <a:gd name="T6" fmla="*/ 171 w 210"/>
                <a:gd name="T7" fmla="*/ 22 h 581"/>
                <a:gd name="T8" fmla="*/ 187 w 210"/>
                <a:gd name="T9" fmla="*/ 38 h 581"/>
                <a:gd name="T10" fmla="*/ 200 w 210"/>
                <a:gd name="T11" fmla="*/ 59 h 581"/>
                <a:gd name="T12" fmla="*/ 208 w 210"/>
                <a:gd name="T13" fmla="*/ 80 h 581"/>
                <a:gd name="T14" fmla="*/ 210 w 210"/>
                <a:gd name="T15" fmla="*/ 104 h 581"/>
                <a:gd name="T16" fmla="*/ 210 w 210"/>
                <a:gd name="T17" fmla="*/ 475 h 581"/>
                <a:gd name="T18" fmla="*/ 208 w 210"/>
                <a:gd name="T19" fmla="*/ 499 h 581"/>
                <a:gd name="T20" fmla="*/ 200 w 210"/>
                <a:gd name="T21" fmla="*/ 522 h 581"/>
                <a:gd name="T22" fmla="*/ 187 w 210"/>
                <a:gd name="T23" fmla="*/ 541 h 581"/>
                <a:gd name="T24" fmla="*/ 171 w 210"/>
                <a:gd name="T25" fmla="*/ 557 h 581"/>
                <a:gd name="T26" fmla="*/ 152 w 210"/>
                <a:gd name="T27" fmla="*/ 570 h 581"/>
                <a:gd name="T28" fmla="*/ 129 w 210"/>
                <a:gd name="T29" fmla="*/ 578 h 581"/>
                <a:gd name="T30" fmla="*/ 105 w 210"/>
                <a:gd name="T31" fmla="*/ 581 h 581"/>
                <a:gd name="T32" fmla="*/ 81 w 210"/>
                <a:gd name="T33" fmla="*/ 578 h 581"/>
                <a:gd name="T34" fmla="*/ 59 w 210"/>
                <a:gd name="T35" fmla="*/ 570 h 581"/>
                <a:gd name="T36" fmla="*/ 39 w 210"/>
                <a:gd name="T37" fmla="*/ 557 h 581"/>
                <a:gd name="T38" fmla="*/ 23 w 210"/>
                <a:gd name="T39" fmla="*/ 541 h 581"/>
                <a:gd name="T40" fmla="*/ 11 w 210"/>
                <a:gd name="T41" fmla="*/ 522 h 581"/>
                <a:gd name="T42" fmla="*/ 3 w 210"/>
                <a:gd name="T43" fmla="*/ 499 h 581"/>
                <a:gd name="T44" fmla="*/ 0 w 210"/>
                <a:gd name="T45" fmla="*/ 475 h 581"/>
                <a:gd name="T46" fmla="*/ 0 w 210"/>
                <a:gd name="T47" fmla="*/ 104 h 581"/>
                <a:gd name="T48" fmla="*/ 3 w 210"/>
                <a:gd name="T49" fmla="*/ 80 h 581"/>
                <a:gd name="T50" fmla="*/ 11 w 210"/>
                <a:gd name="T51" fmla="*/ 59 h 581"/>
                <a:gd name="T52" fmla="*/ 23 w 210"/>
                <a:gd name="T53" fmla="*/ 38 h 581"/>
                <a:gd name="T54" fmla="*/ 39 w 210"/>
                <a:gd name="T55" fmla="*/ 22 h 581"/>
                <a:gd name="T56" fmla="*/ 59 w 210"/>
                <a:gd name="T57" fmla="*/ 10 h 581"/>
                <a:gd name="T58" fmla="*/ 81 w 210"/>
                <a:gd name="T59" fmla="*/ 2 h 581"/>
                <a:gd name="T60" fmla="*/ 105 w 210"/>
                <a:gd name="T61"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0" h="581">
                  <a:moveTo>
                    <a:pt x="105" y="0"/>
                  </a:moveTo>
                  <a:lnTo>
                    <a:pt x="129" y="2"/>
                  </a:lnTo>
                  <a:lnTo>
                    <a:pt x="152" y="10"/>
                  </a:lnTo>
                  <a:lnTo>
                    <a:pt x="171" y="22"/>
                  </a:lnTo>
                  <a:lnTo>
                    <a:pt x="187" y="38"/>
                  </a:lnTo>
                  <a:lnTo>
                    <a:pt x="200" y="59"/>
                  </a:lnTo>
                  <a:lnTo>
                    <a:pt x="208" y="80"/>
                  </a:lnTo>
                  <a:lnTo>
                    <a:pt x="210" y="104"/>
                  </a:lnTo>
                  <a:lnTo>
                    <a:pt x="210" y="475"/>
                  </a:lnTo>
                  <a:lnTo>
                    <a:pt x="208" y="499"/>
                  </a:lnTo>
                  <a:lnTo>
                    <a:pt x="200" y="522"/>
                  </a:lnTo>
                  <a:lnTo>
                    <a:pt x="187" y="541"/>
                  </a:lnTo>
                  <a:lnTo>
                    <a:pt x="171" y="557"/>
                  </a:lnTo>
                  <a:lnTo>
                    <a:pt x="152" y="570"/>
                  </a:lnTo>
                  <a:lnTo>
                    <a:pt x="129" y="578"/>
                  </a:lnTo>
                  <a:lnTo>
                    <a:pt x="105" y="581"/>
                  </a:lnTo>
                  <a:lnTo>
                    <a:pt x="81" y="578"/>
                  </a:lnTo>
                  <a:lnTo>
                    <a:pt x="59" y="570"/>
                  </a:lnTo>
                  <a:lnTo>
                    <a:pt x="39" y="557"/>
                  </a:lnTo>
                  <a:lnTo>
                    <a:pt x="23" y="541"/>
                  </a:lnTo>
                  <a:lnTo>
                    <a:pt x="11" y="522"/>
                  </a:lnTo>
                  <a:lnTo>
                    <a:pt x="3" y="499"/>
                  </a:lnTo>
                  <a:lnTo>
                    <a:pt x="0" y="475"/>
                  </a:lnTo>
                  <a:lnTo>
                    <a:pt x="0" y="104"/>
                  </a:lnTo>
                  <a:lnTo>
                    <a:pt x="3" y="80"/>
                  </a:lnTo>
                  <a:lnTo>
                    <a:pt x="11" y="59"/>
                  </a:lnTo>
                  <a:lnTo>
                    <a:pt x="23" y="38"/>
                  </a:lnTo>
                  <a:lnTo>
                    <a:pt x="39" y="22"/>
                  </a:lnTo>
                  <a:lnTo>
                    <a:pt x="59" y="10"/>
                  </a:lnTo>
                  <a:lnTo>
                    <a:pt x="81" y="2"/>
                  </a:lnTo>
                  <a:lnTo>
                    <a:pt x="10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43" name="Freeform 12"/>
            <p:cNvSpPr>
              <a:spLocks/>
            </p:cNvSpPr>
            <p:nvPr/>
          </p:nvSpPr>
          <p:spPr bwMode="auto">
            <a:xfrm>
              <a:off x="-2974973" y="-481013"/>
              <a:ext cx="1106488" cy="717550"/>
            </a:xfrm>
            <a:custGeom>
              <a:avLst/>
              <a:gdLst>
                <a:gd name="T0" fmla="*/ 116 w 697"/>
                <a:gd name="T1" fmla="*/ 0 h 452"/>
                <a:gd name="T2" fmla="*/ 139 w 697"/>
                <a:gd name="T3" fmla="*/ 4 h 452"/>
                <a:gd name="T4" fmla="*/ 160 w 697"/>
                <a:gd name="T5" fmla="*/ 14 h 452"/>
                <a:gd name="T6" fmla="*/ 179 w 697"/>
                <a:gd name="T7" fmla="*/ 29 h 452"/>
                <a:gd name="T8" fmla="*/ 348 w 697"/>
                <a:gd name="T9" fmla="*/ 199 h 452"/>
                <a:gd name="T10" fmla="*/ 518 w 697"/>
                <a:gd name="T11" fmla="*/ 29 h 452"/>
                <a:gd name="T12" fmla="*/ 536 w 697"/>
                <a:gd name="T13" fmla="*/ 14 h 452"/>
                <a:gd name="T14" fmla="*/ 558 w 697"/>
                <a:gd name="T15" fmla="*/ 4 h 452"/>
                <a:gd name="T16" fmla="*/ 581 w 697"/>
                <a:gd name="T17" fmla="*/ 0 h 452"/>
                <a:gd name="T18" fmla="*/ 603 w 697"/>
                <a:gd name="T19" fmla="*/ 0 h 452"/>
                <a:gd name="T20" fmla="*/ 626 w 697"/>
                <a:gd name="T21" fmla="*/ 4 h 452"/>
                <a:gd name="T22" fmla="*/ 648 w 697"/>
                <a:gd name="T23" fmla="*/ 14 h 452"/>
                <a:gd name="T24" fmla="*/ 667 w 697"/>
                <a:gd name="T25" fmla="*/ 29 h 452"/>
                <a:gd name="T26" fmla="*/ 682 w 697"/>
                <a:gd name="T27" fmla="*/ 49 h 452"/>
                <a:gd name="T28" fmla="*/ 692 w 697"/>
                <a:gd name="T29" fmla="*/ 70 h 452"/>
                <a:gd name="T30" fmla="*/ 697 w 697"/>
                <a:gd name="T31" fmla="*/ 93 h 452"/>
                <a:gd name="T32" fmla="*/ 697 w 697"/>
                <a:gd name="T33" fmla="*/ 116 h 452"/>
                <a:gd name="T34" fmla="*/ 692 w 697"/>
                <a:gd name="T35" fmla="*/ 138 h 452"/>
                <a:gd name="T36" fmla="*/ 682 w 697"/>
                <a:gd name="T37" fmla="*/ 159 h 452"/>
                <a:gd name="T38" fmla="*/ 667 w 697"/>
                <a:gd name="T39" fmla="*/ 178 h 452"/>
                <a:gd name="T40" fmla="*/ 422 w 697"/>
                <a:gd name="T41" fmla="*/ 422 h 452"/>
                <a:gd name="T42" fmla="*/ 406 w 697"/>
                <a:gd name="T43" fmla="*/ 435 h 452"/>
                <a:gd name="T44" fmla="*/ 388 w 697"/>
                <a:gd name="T45" fmla="*/ 446 h 452"/>
                <a:gd name="T46" fmla="*/ 369 w 697"/>
                <a:gd name="T47" fmla="*/ 451 h 452"/>
                <a:gd name="T48" fmla="*/ 348 w 697"/>
                <a:gd name="T49" fmla="*/ 452 h 452"/>
                <a:gd name="T50" fmla="*/ 328 w 697"/>
                <a:gd name="T51" fmla="*/ 451 h 452"/>
                <a:gd name="T52" fmla="*/ 308 w 697"/>
                <a:gd name="T53" fmla="*/ 446 h 452"/>
                <a:gd name="T54" fmla="*/ 290 w 697"/>
                <a:gd name="T55" fmla="*/ 435 h 452"/>
                <a:gd name="T56" fmla="*/ 274 w 697"/>
                <a:gd name="T57" fmla="*/ 422 h 452"/>
                <a:gd name="T58" fmla="*/ 29 w 697"/>
                <a:gd name="T59" fmla="*/ 178 h 452"/>
                <a:gd name="T60" fmla="*/ 15 w 697"/>
                <a:gd name="T61" fmla="*/ 159 h 452"/>
                <a:gd name="T62" fmla="*/ 4 w 697"/>
                <a:gd name="T63" fmla="*/ 138 h 452"/>
                <a:gd name="T64" fmla="*/ 0 w 697"/>
                <a:gd name="T65" fmla="*/ 116 h 452"/>
                <a:gd name="T66" fmla="*/ 0 w 697"/>
                <a:gd name="T67" fmla="*/ 93 h 452"/>
                <a:gd name="T68" fmla="*/ 4 w 697"/>
                <a:gd name="T69" fmla="*/ 70 h 452"/>
                <a:gd name="T70" fmla="*/ 15 w 697"/>
                <a:gd name="T71" fmla="*/ 49 h 452"/>
                <a:gd name="T72" fmla="*/ 29 w 697"/>
                <a:gd name="T73" fmla="*/ 29 h 452"/>
                <a:gd name="T74" fmla="*/ 49 w 697"/>
                <a:gd name="T75" fmla="*/ 14 h 452"/>
                <a:gd name="T76" fmla="*/ 70 w 697"/>
                <a:gd name="T77" fmla="*/ 4 h 452"/>
                <a:gd name="T78" fmla="*/ 93 w 697"/>
                <a:gd name="T79" fmla="*/ 0 h 452"/>
                <a:gd name="T80" fmla="*/ 116 w 697"/>
                <a:gd name="T81"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452">
                  <a:moveTo>
                    <a:pt x="116" y="0"/>
                  </a:moveTo>
                  <a:lnTo>
                    <a:pt x="139" y="4"/>
                  </a:lnTo>
                  <a:lnTo>
                    <a:pt x="160" y="14"/>
                  </a:lnTo>
                  <a:lnTo>
                    <a:pt x="179" y="29"/>
                  </a:lnTo>
                  <a:lnTo>
                    <a:pt x="348" y="199"/>
                  </a:lnTo>
                  <a:lnTo>
                    <a:pt x="518" y="29"/>
                  </a:lnTo>
                  <a:lnTo>
                    <a:pt x="536" y="14"/>
                  </a:lnTo>
                  <a:lnTo>
                    <a:pt x="558" y="4"/>
                  </a:lnTo>
                  <a:lnTo>
                    <a:pt x="581" y="0"/>
                  </a:lnTo>
                  <a:lnTo>
                    <a:pt x="603" y="0"/>
                  </a:lnTo>
                  <a:lnTo>
                    <a:pt x="626" y="4"/>
                  </a:lnTo>
                  <a:lnTo>
                    <a:pt x="648" y="14"/>
                  </a:lnTo>
                  <a:lnTo>
                    <a:pt x="667" y="29"/>
                  </a:lnTo>
                  <a:lnTo>
                    <a:pt x="682" y="49"/>
                  </a:lnTo>
                  <a:lnTo>
                    <a:pt x="692" y="70"/>
                  </a:lnTo>
                  <a:lnTo>
                    <a:pt x="697" y="93"/>
                  </a:lnTo>
                  <a:lnTo>
                    <a:pt x="697" y="116"/>
                  </a:lnTo>
                  <a:lnTo>
                    <a:pt x="692" y="138"/>
                  </a:lnTo>
                  <a:lnTo>
                    <a:pt x="682" y="159"/>
                  </a:lnTo>
                  <a:lnTo>
                    <a:pt x="667" y="178"/>
                  </a:lnTo>
                  <a:lnTo>
                    <a:pt x="422" y="422"/>
                  </a:lnTo>
                  <a:lnTo>
                    <a:pt x="406" y="435"/>
                  </a:lnTo>
                  <a:lnTo>
                    <a:pt x="388" y="446"/>
                  </a:lnTo>
                  <a:lnTo>
                    <a:pt x="369" y="451"/>
                  </a:lnTo>
                  <a:lnTo>
                    <a:pt x="348" y="452"/>
                  </a:lnTo>
                  <a:lnTo>
                    <a:pt x="328" y="451"/>
                  </a:lnTo>
                  <a:lnTo>
                    <a:pt x="308" y="446"/>
                  </a:lnTo>
                  <a:lnTo>
                    <a:pt x="290" y="435"/>
                  </a:lnTo>
                  <a:lnTo>
                    <a:pt x="274" y="422"/>
                  </a:lnTo>
                  <a:lnTo>
                    <a:pt x="29" y="178"/>
                  </a:lnTo>
                  <a:lnTo>
                    <a:pt x="15" y="159"/>
                  </a:lnTo>
                  <a:lnTo>
                    <a:pt x="4" y="138"/>
                  </a:lnTo>
                  <a:lnTo>
                    <a:pt x="0" y="116"/>
                  </a:lnTo>
                  <a:lnTo>
                    <a:pt x="0" y="93"/>
                  </a:lnTo>
                  <a:lnTo>
                    <a:pt x="4" y="70"/>
                  </a:lnTo>
                  <a:lnTo>
                    <a:pt x="15" y="49"/>
                  </a:lnTo>
                  <a:lnTo>
                    <a:pt x="29" y="29"/>
                  </a:lnTo>
                  <a:lnTo>
                    <a:pt x="49" y="14"/>
                  </a:lnTo>
                  <a:lnTo>
                    <a:pt x="70" y="4"/>
                  </a:lnTo>
                  <a:lnTo>
                    <a:pt x="93" y="0"/>
                  </a:lnTo>
                  <a:lnTo>
                    <a:pt x="116"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44" name="Freeform 13"/>
            <p:cNvSpPr>
              <a:spLocks/>
            </p:cNvSpPr>
            <p:nvPr/>
          </p:nvSpPr>
          <p:spPr bwMode="auto">
            <a:xfrm>
              <a:off x="-3149598" y="425450"/>
              <a:ext cx="1446213" cy="987425"/>
            </a:xfrm>
            <a:custGeom>
              <a:avLst/>
              <a:gdLst>
                <a:gd name="T0" fmla="*/ 106 w 911"/>
                <a:gd name="T1" fmla="*/ 0 h 622"/>
                <a:gd name="T2" fmla="*/ 807 w 911"/>
                <a:gd name="T3" fmla="*/ 0 h 622"/>
                <a:gd name="T4" fmla="*/ 831 w 911"/>
                <a:gd name="T5" fmla="*/ 3 h 622"/>
                <a:gd name="T6" fmla="*/ 852 w 911"/>
                <a:gd name="T7" fmla="*/ 11 h 622"/>
                <a:gd name="T8" fmla="*/ 872 w 911"/>
                <a:gd name="T9" fmla="*/ 24 h 622"/>
                <a:gd name="T10" fmla="*/ 889 w 911"/>
                <a:gd name="T11" fmla="*/ 40 h 622"/>
                <a:gd name="T12" fmla="*/ 901 w 911"/>
                <a:gd name="T13" fmla="*/ 59 h 622"/>
                <a:gd name="T14" fmla="*/ 909 w 911"/>
                <a:gd name="T15" fmla="*/ 82 h 622"/>
                <a:gd name="T16" fmla="*/ 911 w 911"/>
                <a:gd name="T17" fmla="*/ 106 h 622"/>
                <a:gd name="T18" fmla="*/ 909 w 911"/>
                <a:gd name="T19" fmla="*/ 129 h 622"/>
                <a:gd name="T20" fmla="*/ 901 w 911"/>
                <a:gd name="T21" fmla="*/ 151 h 622"/>
                <a:gd name="T22" fmla="*/ 889 w 911"/>
                <a:gd name="T23" fmla="*/ 172 h 622"/>
                <a:gd name="T24" fmla="*/ 872 w 911"/>
                <a:gd name="T25" fmla="*/ 187 h 622"/>
                <a:gd name="T26" fmla="*/ 852 w 911"/>
                <a:gd name="T27" fmla="*/ 200 h 622"/>
                <a:gd name="T28" fmla="*/ 831 w 911"/>
                <a:gd name="T29" fmla="*/ 208 h 622"/>
                <a:gd name="T30" fmla="*/ 807 w 911"/>
                <a:gd name="T31" fmla="*/ 210 h 622"/>
                <a:gd name="T32" fmla="*/ 211 w 911"/>
                <a:gd name="T33" fmla="*/ 210 h 622"/>
                <a:gd name="T34" fmla="*/ 211 w 911"/>
                <a:gd name="T35" fmla="*/ 300 h 622"/>
                <a:gd name="T36" fmla="*/ 214 w 911"/>
                <a:gd name="T37" fmla="*/ 326 h 622"/>
                <a:gd name="T38" fmla="*/ 222 w 911"/>
                <a:gd name="T39" fmla="*/ 349 h 622"/>
                <a:gd name="T40" fmla="*/ 236 w 911"/>
                <a:gd name="T41" fmla="*/ 369 h 622"/>
                <a:gd name="T42" fmla="*/ 253 w 911"/>
                <a:gd name="T43" fmla="*/ 387 h 622"/>
                <a:gd name="T44" fmla="*/ 274 w 911"/>
                <a:gd name="T45" fmla="*/ 400 h 622"/>
                <a:gd name="T46" fmla="*/ 296 w 911"/>
                <a:gd name="T47" fmla="*/ 408 h 622"/>
                <a:gd name="T48" fmla="*/ 323 w 911"/>
                <a:gd name="T49" fmla="*/ 412 h 622"/>
                <a:gd name="T50" fmla="*/ 594 w 911"/>
                <a:gd name="T51" fmla="*/ 412 h 622"/>
                <a:gd name="T52" fmla="*/ 618 w 911"/>
                <a:gd name="T53" fmla="*/ 414 h 622"/>
                <a:gd name="T54" fmla="*/ 640 w 911"/>
                <a:gd name="T55" fmla="*/ 422 h 622"/>
                <a:gd name="T56" fmla="*/ 660 w 911"/>
                <a:gd name="T57" fmla="*/ 434 h 622"/>
                <a:gd name="T58" fmla="*/ 676 w 911"/>
                <a:gd name="T59" fmla="*/ 451 h 622"/>
                <a:gd name="T60" fmla="*/ 688 w 911"/>
                <a:gd name="T61" fmla="*/ 471 h 622"/>
                <a:gd name="T62" fmla="*/ 696 w 911"/>
                <a:gd name="T63" fmla="*/ 492 h 622"/>
                <a:gd name="T64" fmla="*/ 700 w 911"/>
                <a:gd name="T65" fmla="*/ 516 h 622"/>
                <a:gd name="T66" fmla="*/ 696 w 911"/>
                <a:gd name="T67" fmla="*/ 541 h 622"/>
                <a:gd name="T68" fmla="*/ 688 w 911"/>
                <a:gd name="T69" fmla="*/ 563 h 622"/>
                <a:gd name="T70" fmla="*/ 676 w 911"/>
                <a:gd name="T71" fmla="*/ 582 h 622"/>
                <a:gd name="T72" fmla="*/ 660 w 911"/>
                <a:gd name="T73" fmla="*/ 599 h 622"/>
                <a:gd name="T74" fmla="*/ 640 w 911"/>
                <a:gd name="T75" fmla="*/ 612 h 622"/>
                <a:gd name="T76" fmla="*/ 618 w 911"/>
                <a:gd name="T77" fmla="*/ 619 h 622"/>
                <a:gd name="T78" fmla="*/ 594 w 911"/>
                <a:gd name="T79" fmla="*/ 622 h 622"/>
                <a:gd name="T80" fmla="*/ 323 w 911"/>
                <a:gd name="T81" fmla="*/ 622 h 622"/>
                <a:gd name="T82" fmla="*/ 275 w 911"/>
                <a:gd name="T83" fmla="*/ 619 h 622"/>
                <a:gd name="T84" fmla="*/ 229 w 911"/>
                <a:gd name="T85" fmla="*/ 608 h 622"/>
                <a:gd name="T86" fmla="*/ 187 w 911"/>
                <a:gd name="T87" fmla="*/ 592 h 622"/>
                <a:gd name="T88" fmla="*/ 147 w 911"/>
                <a:gd name="T89" fmla="*/ 570 h 622"/>
                <a:gd name="T90" fmla="*/ 111 w 911"/>
                <a:gd name="T91" fmla="*/ 544 h 622"/>
                <a:gd name="T92" fmla="*/ 80 w 911"/>
                <a:gd name="T93" fmla="*/ 512 h 622"/>
                <a:gd name="T94" fmla="*/ 53 w 911"/>
                <a:gd name="T95" fmla="*/ 475 h 622"/>
                <a:gd name="T96" fmla="*/ 30 w 911"/>
                <a:gd name="T97" fmla="*/ 435 h 622"/>
                <a:gd name="T98" fmla="*/ 14 w 911"/>
                <a:gd name="T99" fmla="*/ 393 h 622"/>
                <a:gd name="T100" fmla="*/ 4 w 911"/>
                <a:gd name="T101" fmla="*/ 348 h 622"/>
                <a:gd name="T102" fmla="*/ 0 w 911"/>
                <a:gd name="T103" fmla="*/ 300 h 622"/>
                <a:gd name="T104" fmla="*/ 0 w 911"/>
                <a:gd name="T105" fmla="*/ 106 h 622"/>
                <a:gd name="T106" fmla="*/ 4 w 911"/>
                <a:gd name="T107" fmla="*/ 82 h 622"/>
                <a:gd name="T108" fmla="*/ 12 w 911"/>
                <a:gd name="T109" fmla="*/ 59 h 622"/>
                <a:gd name="T110" fmla="*/ 23 w 911"/>
                <a:gd name="T111" fmla="*/ 40 h 622"/>
                <a:gd name="T112" fmla="*/ 40 w 911"/>
                <a:gd name="T113" fmla="*/ 24 h 622"/>
                <a:gd name="T114" fmla="*/ 60 w 911"/>
                <a:gd name="T115" fmla="*/ 11 h 622"/>
                <a:gd name="T116" fmla="*/ 81 w 911"/>
                <a:gd name="T117" fmla="*/ 3 h 622"/>
                <a:gd name="T118" fmla="*/ 106 w 911"/>
                <a:gd name="T119" fmla="*/ 0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622">
                  <a:moveTo>
                    <a:pt x="106" y="0"/>
                  </a:moveTo>
                  <a:lnTo>
                    <a:pt x="807" y="0"/>
                  </a:lnTo>
                  <a:lnTo>
                    <a:pt x="831" y="3"/>
                  </a:lnTo>
                  <a:lnTo>
                    <a:pt x="852" y="11"/>
                  </a:lnTo>
                  <a:lnTo>
                    <a:pt x="872" y="24"/>
                  </a:lnTo>
                  <a:lnTo>
                    <a:pt x="889" y="40"/>
                  </a:lnTo>
                  <a:lnTo>
                    <a:pt x="901" y="59"/>
                  </a:lnTo>
                  <a:lnTo>
                    <a:pt x="909" y="82"/>
                  </a:lnTo>
                  <a:lnTo>
                    <a:pt x="911" y="106"/>
                  </a:lnTo>
                  <a:lnTo>
                    <a:pt x="909" y="129"/>
                  </a:lnTo>
                  <a:lnTo>
                    <a:pt x="901" y="151"/>
                  </a:lnTo>
                  <a:lnTo>
                    <a:pt x="889" y="172"/>
                  </a:lnTo>
                  <a:lnTo>
                    <a:pt x="872" y="187"/>
                  </a:lnTo>
                  <a:lnTo>
                    <a:pt x="852" y="200"/>
                  </a:lnTo>
                  <a:lnTo>
                    <a:pt x="831" y="208"/>
                  </a:lnTo>
                  <a:lnTo>
                    <a:pt x="807" y="210"/>
                  </a:lnTo>
                  <a:lnTo>
                    <a:pt x="211" y="210"/>
                  </a:lnTo>
                  <a:lnTo>
                    <a:pt x="211" y="300"/>
                  </a:lnTo>
                  <a:lnTo>
                    <a:pt x="214" y="326"/>
                  </a:lnTo>
                  <a:lnTo>
                    <a:pt x="222" y="349"/>
                  </a:lnTo>
                  <a:lnTo>
                    <a:pt x="236" y="369"/>
                  </a:lnTo>
                  <a:lnTo>
                    <a:pt x="253" y="387"/>
                  </a:lnTo>
                  <a:lnTo>
                    <a:pt x="274" y="400"/>
                  </a:lnTo>
                  <a:lnTo>
                    <a:pt x="296" y="408"/>
                  </a:lnTo>
                  <a:lnTo>
                    <a:pt x="323" y="412"/>
                  </a:lnTo>
                  <a:lnTo>
                    <a:pt x="594" y="412"/>
                  </a:lnTo>
                  <a:lnTo>
                    <a:pt x="618" y="414"/>
                  </a:lnTo>
                  <a:lnTo>
                    <a:pt x="640" y="422"/>
                  </a:lnTo>
                  <a:lnTo>
                    <a:pt x="660" y="434"/>
                  </a:lnTo>
                  <a:lnTo>
                    <a:pt x="676" y="451"/>
                  </a:lnTo>
                  <a:lnTo>
                    <a:pt x="688" y="471"/>
                  </a:lnTo>
                  <a:lnTo>
                    <a:pt x="696" y="492"/>
                  </a:lnTo>
                  <a:lnTo>
                    <a:pt x="700" y="516"/>
                  </a:lnTo>
                  <a:lnTo>
                    <a:pt x="696" y="541"/>
                  </a:lnTo>
                  <a:lnTo>
                    <a:pt x="688" y="563"/>
                  </a:lnTo>
                  <a:lnTo>
                    <a:pt x="676" y="582"/>
                  </a:lnTo>
                  <a:lnTo>
                    <a:pt x="660" y="599"/>
                  </a:lnTo>
                  <a:lnTo>
                    <a:pt x="640" y="612"/>
                  </a:lnTo>
                  <a:lnTo>
                    <a:pt x="618" y="619"/>
                  </a:lnTo>
                  <a:lnTo>
                    <a:pt x="594" y="622"/>
                  </a:lnTo>
                  <a:lnTo>
                    <a:pt x="323" y="622"/>
                  </a:lnTo>
                  <a:lnTo>
                    <a:pt x="275" y="619"/>
                  </a:lnTo>
                  <a:lnTo>
                    <a:pt x="229" y="608"/>
                  </a:lnTo>
                  <a:lnTo>
                    <a:pt x="187" y="592"/>
                  </a:lnTo>
                  <a:lnTo>
                    <a:pt x="147" y="570"/>
                  </a:lnTo>
                  <a:lnTo>
                    <a:pt x="111" y="544"/>
                  </a:lnTo>
                  <a:lnTo>
                    <a:pt x="80" y="512"/>
                  </a:lnTo>
                  <a:lnTo>
                    <a:pt x="53" y="475"/>
                  </a:lnTo>
                  <a:lnTo>
                    <a:pt x="30" y="435"/>
                  </a:lnTo>
                  <a:lnTo>
                    <a:pt x="14" y="393"/>
                  </a:lnTo>
                  <a:lnTo>
                    <a:pt x="4" y="348"/>
                  </a:lnTo>
                  <a:lnTo>
                    <a:pt x="0" y="300"/>
                  </a:lnTo>
                  <a:lnTo>
                    <a:pt x="0" y="106"/>
                  </a:lnTo>
                  <a:lnTo>
                    <a:pt x="4" y="82"/>
                  </a:lnTo>
                  <a:lnTo>
                    <a:pt x="12" y="59"/>
                  </a:lnTo>
                  <a:lnTo>
                    <a:pt x="23" y="40"/>
                  </a:lnTo>
                  <a:lnTo>
                    <a:pt x="40" y="24"/>
                  </a:lnTo>
                  <a:lnTo>
                    <a:pt x="60" y="11"/>
                  </a:lnTo>
                  <a:lnTo>
                    <a:pt x="81" y="3"/>
                  </a:lnTo>
                  <a:lnTo>
                    <a:pt x="106"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grpSp>
        <p:nvGrpSpPr>
          <p:cNvPr id="45" name="Group 44"/>
          <p:cNvGrpSpPr/>
          <p:nvPr/>
        </p:nvGrpSpPr>
        <p:grpSpPr>
          <a:xfrm>
            <a:off x="10168960" y="5792802"/>
            <a:ext cx="605373" cy="604984"/>
            <a:chOff x="6757988" y="-52388"/>
            <a:chExt cx="4937125" cy="4933951"/>
          </a:xfrm>
          <a:solidFill>
            <a:schemeClr val="bg1"/>
          </a:solidFill>
        </p:grpSpPr>
        <p:sp>
          <p:nvSpPr>
            <p:cNvPr id="46" name="Freeform 18"/>
            <p:cNvSpPr>
              <a:spLocks noEditPoints="1"/>
            </p:cNvSpPr>
            <p:nvPr/>
          </p:nvSpPr>
          <p:spPr bwMode="auto">
            <a:xfrm>
              <a:off x="10031413" y="698500"/>
              <a:ext cx="912813" cy="912813"/>
            </a:xfrm>
            <a:custGeom>
              <a:avLst/>
              <a:gdLst>
                <a:gd name="T0" fmla="*/ 537 w 1150"/>
                <a:gd name="T1" fmla="*/ 388 h 1152"/>
                <a:gd name="T2" fmla="*/ 469 w 1150"/>
                <a:gd name="T3" fmla="*/ 416 h 1152"/>
                <a:gd name="T4" fmla="*/ 412 w 1150"/>
                <a:gd name="T5" fmla="*/ 475 h 1152"/>
                <a:gd name="T6" fmla="*/ 384 w 1150"/>
                <a:gd name="T7" fmla="*/ 556 h 1152"/>
                <a:gd name="T8" fmla="*/ 393 w 1150"/>
                <a:gd name="T9" fmla="*/ 639 h 1152"/>
                <a:gd name="T10" fmla="*/ 439 w 1150"/>
                <a:gd name="T11" fmla="*/ 713 h 1152"/>
                <a:gd name="T12" fmla="*/ 501 w 1150"/>
                <a:gd name="T13" fmla="*/ 755 h 1152"/>
                <a:gd name="T14" fmla="*/ 575 w 1150"/>
                <a:gd name="T15" fmla="*/ 768 h 1152"/>
                <a:gd name="T16" fmla="*/ 649 w 1150"/>
                <a:gd name="T17" fmla="*/ 755 h 1152"/>
                <a:gd name="T18" fmla="*/ 711 w 1150"/>
                <a:gd name="T19" fmla="*/ 713 h 1152"/>
                <a:gd name="T20" fmla="*/ 757 w 1150"/>
                <a:gd name="T21" fmla="*/ 639 h 1152"/>
                <a:gd name="T22" fmla="*/ 766 w 1150"/>
                <a:gd name="T23" fmla="*/ 556 h 1152"/>
                <a:gd name="T24" fmla="*/ 738 w 1150"/>
                <a:gd name="T25" fmla="*/ 475 h 1152"/>
                <a:gd name="T26" fmla="*/ 681 w 1150"/>
                <a:gd name="T27" fmla="*/ 416 h 1152"/>
                <a:gd name="T28" fmla="*/ 613 w 1150"/>
                <a:gd name="T29" fmla="*/ 388 h 1152"/>
                <a:gd name="T30" fmla="*/ 575 w 1150"/>
                <a:gd name="T31" fmla="*/ 0 h 1152"/>
                <a:gd name="T32" fmla="*/ 725 w 1150"/>
                <a:gd name="T33" fmla="*/ 21 h 1152"/>
                <a:gd name="T34" fmla="*/ 863 w 1150"/>
                <a:gd name="T35" fmla="*/ 78 h 1152"/>
                <a:gd name="T36" fmla="*/ 982 w 1150"/>
                <a:gd name="T37" fmla="*/ 168 h 1152"/>
                <a:gd name="T38" fmla="*/ 1071 w 1150"/>
                <a:gd name="T39" fmla="*/ 282 h 1152"/>
                <a:gd name="T40" fmla="*/ 1126 w 1150"/>
                <a:gd name="T41" fmla="*/ 409 h 1152"/>
                <a:gd name="T42" fmla="*/ 1150 w 1150"/>
                <a:gd name="T43" fmla="*/ 543 h 1152"/>
                <a:gd name="T44" fmla="*/ 1143 w 1150"/>
                <a:gd name="T45" fmla="*/ 679 h 1152"/>
                <a:gd name="T46" fmla="*/ 1103 w 1150"/>
                <a:gd name="T47" fmla="*/ 809 h 1152"/>
                <a:gd name="T48" fmla="*/ 1031 w 1150"/>
                <a:gd name="T49" fmla="*/ 929 h 1152"/>
                <a:gd name="T50" fmla="*/ 925 w 1150"/>
                <a:gd name="T51" fmla="*/ 1034 h 1152"/>
                <a:gd name="T52" fmla="*/ 796 w 1150"/>
                <a:gd name="T53" fmla="*/ 1108 h 1152"/>
                <a:gd name="T54" fmla="*/ 651 w 1150"/>
                <a:gd name="T55" fmla="*/ 1148 h 1152"/>
                <a:gd name="T56" fmla="*/ 499 w 1150"/>
                <a:gd name="T57" fmla="*/ 1148 h 1152"/>
                <a:gd name="T58" fmla="*/ 354 w 1150"/>
                <a:gd name="T59" fmla="*/ 1108 h 1152"/>
                <a:gd name="T60" fmla="*/ 225 w 1150"/>
                <a:gd name="T61" fmla="*/ 1034 h 1152"/>
                <a:gd name="T62" fmla="*/ 119 w 1150"/>
                <a:gd name="T63" fmla="*/ 929 h 1152"/>
                <a:gd name="T64" fmla="*/ 47 w 1150"/>
                <a:gd name="T65" fmla="*/ 809 h 1152"/>
                <a:gd name="T66" fmla="*/ 7 w 1150"/>
                <a:gd name="T67" fmla="*/ 679 h 1152"/>
                <a:gd name="T68" fmla="*/ 0 w 1150"/>
                <a:gd name="T69" fmla="*/ 543 h 1152"/>
                <a:gd name="T70" fmla="*/ 24 w 1150"/>
                <a:gd name="T71" fmla="*/ 409 h 1152"/>
                <a:gd name="T72" fmla="*/ 79 w 1150"/>
                <a:gd name="T73" fmla="*/ 282 h 1152"/>
                <a:gd name="T74" fmla="*/ 168 w 1150"/>
                <a:gd name="T75" fmla="*/ 168 h 1152"/>
                <a:gd name="T76" fmla="*/ 287 w 1150"/>
                <a:gd name="T77" fmla="*/ 78 h 1152"/>
                <a:gd name="T78" fmla="*/ 426 w 1150"/>
                <a:gd name="T79" fmla="*/ 21 h 1152"/>
                <a:gd name="T80" fmla="*/ 575 w 1150"/>
                <a:gd name="T81"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50" h="1152">
                  <a:moveTo>
                    <a:pt x="575" y="384"/>
                  </a:moveTo>
                  <a:lnTo>
                    <a:pt x="537" y="388"/>
                  </a:lnTo>
                  <a:lnTo>
                    <a:pt x="501" y="399"/>
                  </a:lnTo>
                  <a:lnTo>
                    <a:pt x="469" y="416"/>
                  </a:lnTo>
                  <a:lnTo>
                    <a:pt x="439" y="441"/>
                  </a:lnTo>
                  <a:lnTo>
                    <a:pt x="412" y="475"/>
                  </a:lnTo>
                  <a:lnTo>
                    <a:pt x="393" y="514"/>
                  </a:lnTo>
                  <a:lnTo>
                    <a:pt x="384" y="556"/>
                  </a:lnTo>
                  <a:lnTo>
                    <a:pt x="384" y="598"/>
                  </a:lnTo>
                  <a:lnTo>
                    <a:pt x="393" y="639"/>
                  </a:lnTo>
                  <a:lnTo>
                    <a:pt x="412" y="677"/>
                  </a:lnTo>
                  <a:lnTo>
                    <a:pt x="439" y="713"/>
                  </a:lnTo>
                  <a:lnTo>
                    <a:pt x="469" y="736"/>
                  </a:lnTo>
                  <a:lnTo>
                    <a:pt x="501" y="755"/>
                  </a:lnTo>
                  <a:lnTo>
                    <a:pt x="537" y="764"/>
                  </a:lnTo>
                  <a:lnTo>
                    <a:pt x="575" y="768"/>
                  </a:lnTo>
                  <a:lnTo>
                    <a:pt x="613" y="764"/>
                  </a:lnTo>
                  <a:lnTo>
                    <a:pt x="649" y="755"/>
                  </a:lnTo>
                  <a:lnTo>
                    <a:pt x="681" y="736"/>
                  </a:lnTo>
                  <a:lnTo>
                    <a:pt x="711" y="713"/>
                  </a:lnTo>
                  <a:lnTo>
                    <a:pt x="738" y="677"/>
                  </a:lnTo>
                  <a:lnTo>
                    <a:pt x="757" y="639"/>
                  </a:lnTo>
                  <a:lnTo>
                    <a:pt x="766" y="598"/>
                  </a:lnTo>
                  <a:lnTo>
                    <a:pt x="766" y="556"/>
                  </a:lnTo>
                  <a:lnTo>
                    <a:pt x="757" y="514"/>
                  </a:lnTo>
                  <a:lnTo>
                    <a:pt x="738" y="475"/>
                  </a:lnTo>
                  <a:lnTo>
                    <a:pt x="711" y="441"/>
                  </a:lnTo>
                  <a:lnTo>
                    <a:pt x="681" y="416"/>
                  </a:lnTo>
                  <a:lnTo>
                    <a:pt x="649" y="399"/>
                  </a:lnTo>
                  <a:lnTo>
                    <a:pt x="613" y="388"/>
                  </a:lnTo>
                  <a:lnTo>
                    <a:pt x="575" y="384"/>
                  </a:lnTo>
                  <a:close/>
                  <a:moveTo>
                    <a:pt x="575" y="0"/>
                  </a:moveTo>
                  <a:lnTo>
                    <a:pt x="651" y="6"/>
                  </a:lnTo>
                  <a:lnTo>
                    <a:pt x="725" y="21"/>
                  </a:lnTo>
                  <a:lnTo>
                    <a:pt x="796" y="44"/>
                  </a:lnTo>
                  <a:lnTo>
                    <a:pt x="863" y="78"/>
                  </a:lnTo>
                  <a:lnTo>
                    <a:pt x="925" y="119"/>
                  </a:lnTo>
                  <a:lnTo>
                    <a:pt x="982" y="168"/>
                  </a:lnTo>
                  <a:lnTo>
                    <a:pt x="1031" y="223"/>
                  </a:lnTo>
                  <a:lnTo>
                    <a:pt x="1071" y="282"/>
                  </a:lnTo>
                  <a:lnTo>
                    <a:pt x="1103" y="344"/>
                  </a:lnTo>
                  <a:lnTo>
                    <a:pt x="1126" y="409"/>
                  </a:lnTo>
                  <a:lnTo>
                    <a:pt x="1143" y="475"/>
                  </a:lnTo>
                  <a:lnTo>
                    <a:pt x="1150" y="543"/>
                  </a:lnTo>
                  <a:lnTo>
                    <a:pt x="1150" y="611"/>
                  </a:lnTo>
                  <a:lnTo>
                    <a:pt x="1143" y="679"/>
                  </a:lnTo>
                  <a:lnTo>
                    <a:pt x="1126" y="745"/>
                  </a:lnTo>
                  <a:lnTo>
                    <a:pt x="1103" y="809"/>
                  </a:lnTo>
                  <a:lnTo>
                    <a:pt x="1071" y="872"/>
                  </a:lnTo>
                  <a:lnTo>
                    <a:pt x="1031" y="929"/>
                  </a:lnTo>
                  <a:lnTo>
                    <a:pt x="982" y="983"/>
                  </a:lnTo>
                  <a:lnTo>
                    <a:pt x="925" y="1034"/>
                  </a:lnTo>
                  <a:lnTo>
                    <a:pt x="863" y="1076"/>
                  </a:lnTo>
                  <a:lnTo>
                    <a:pt x="796" y="1108"/>
                  </a:lnTo>
                  <a:lnTo>
                    <a:pt x="725" y="1133"/>
                  </a:lnTo>
                  <a:lnTo>
                    <a:pt x="651" y="1148"/>
                  </a:lnTo>
                  <a:lnTo>
                    <a:pt x="575" y="1152"/>
                  </a:lnTo>
                  <a:lnTo>
                    <a:pt x="499" y="1148"/>
                  </a:lnTo>
                  <a:lnTo>
                    <a:pt x="426" y="1133"/>
                  </a:lnTo>
                  <a:lnTo>
                    <a:pt x="354" y="1108"/>
                  </a:lnTo>
                  <a:lnTo>
                    <a:pt x="287" y="1076"/>
                  </a:lnTo>
                  <a:lnTo>
                    <a:pt x="225" y="1034"/>
                  </a:lnTo>
                  <a:lnTo>
                    <a:pt x="168" y="983"/>
                  </a:lnTo>
                  <a:lnTo>
                    <a:pt x="119" y="929"/>
                  </a:lnTo>
                  <a:lnTo>
                    <a:pt x="79" y="872"/>
                  </a:lnTo>
                  <a:lnTo>
                    <a:pt x="47" y="809"/>
                  </a:lnTo>
                  <a:lnTo>
                    <a:pt x="24" y="745"/>
                  </a:lnTo>
                  <a:lnTo>
                    <a:pt x="7" y="679"/>
                  </a:lnTo>
                  <a:lnTo>
                    <a:pt x="0" y="611"/>
                  </a:lnTo>
                  <a:lnTo>
                    <a:pt x="0" y="543"/>
                  </a:lnTo>
                  <a:lnTo>
                    <a:pt x="7" y="475"/>
                  </a:lnTo>
                  <a:lnTo>
                    <a:pt x="24" y="409"/>
                  </a:lnTo>
                  <a:lnTo>
                    <a:pt x="47" y="344"/>
                  </a:lnTo>
                  <a:lnTo>
                    <a:pt x="79" y="282"/>
                  </a:lnTo>
                  <a:lnTo>
                    <a:pt x="119" y="223"/>
                  </a:lnTo>
                  <a:lnTo>
                    <a:pt x="168" y="168"/>
                  </a:lnTo>
                  <a:lnTo>
                    <a:pt x="225" y="119"/>
                  </a:lnTo>
                  <a:lnTo>
                    <a:pt x="287" y="78"/>
                  </a:lnTo>
                  <a:lnTo>
                    <a:pt x="354" y="44"/>
                  </a:lnTo>
                  <a:lnTo>
                    <a:pt x="426" y="21"/>
                  </a:lnTo>
                  <a:lnTo>
                    <a:pt x="499" y="6"/>
                  </a:lnTo>
                  <a:lnTo>
                    <a:pt x="57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47" name="Freeform 19"/>
            <p:cNvSpPr>
              <a:spLocks noEditPoints="1"/>
            </p:cNvSpPr>
            <p:nvPr/>
          </p:nvSpPr>
          <p:spPr bwMode="auto">
            <a:xfrm>
              <a:off x="6954838" y="-52388"/>
              <a:ext cx="4740275" cy="4738688"/>
            </a:xfrm>
            <a:custGeom>
              <a:avLst/>
              <a:gdLst>
                <a:gd name="T0" fmla="*/ 3374 w 5973"/>
                <a:gd name="T1" fmla="*/ 4769 h 5969"/>
                <a:gd name="T2" fmla="*/ 4144 w 5973"/>
                <a:gd name="T3" fmla="*/ 4723 h 5969"/>
                <a:gd name="T4" fmla="*/ 1272 w 5973"/>
                <a:gd name="T5" fmla="*/ 3660 h 5969"/>
                <a:gd name="T6" fmla="*/ 1993 w 5973"/>
                <a:gd name="T7" fmla="*/ 4924 h 5969"/>
                <a:gd name="T8" fmla="*/ 1272 w 5973"/>
                <a:gd name="T9" fmla="*/ 3660 h 5969"/>
                <a:gd name="T10" fmla="*/ 1245 w 5973"/>
                <a:gd name="T11" fmla="*/ 1828 h 5969"/>
                <a:gd name="T12" fmla="*/ 1202 w 5973"/>
                <a:gd name="T13" fmla="*/ 2596 h 5969"/>
                <a:gd name="T14" fmla="*/ 4807 w 5973"/>
                <a:gd name="T15" fmla="*/ 384 h 5969"/>
                <a:gd name="T16" fmla="*/ 4512 w 5973"/>
                <a:gd name="T17" fmla="*/ 404 h 5969"/>
                <a:gd name="T18" fmla="*/ 4228 w 5973"/>
                <a:gd name="T19" fmla="*/ 467 h 5969"/>
                <a:gd name="T20" fmla="*/ 3957 w 5973"/>
                <a:gd name="T21" fmla="*/ 567 h 5969"/>
                <a:gd name="T22" fmla="*/ 3705 w 5973"/>
                <a:gd name="T23" fmla="*/ 705 h 5969"/>
                <a:gd name="T24" fmla="*/ 3471 w 5973"/>
                <a:gd name="T25" fmla="*/ 879 h 5969"/>
                <a:gd name="T26" fmla="*/ 1247 w 5973"/>
                <a:gd name="T27" fmla="*/ 3093 h 5969"/>
                <a:gd name="T28" fmla="*/ 3422 w 5973"/>
                <a:gd name="T29" fmla="*/ 2278 h 5969"/>
                <a:gd name="T30" fmla="*/ 2199 w 5973"/>
                <a:gd name="T31" fmla="*/ 4044 h 5969"/>
                <a:gd name="T32" fmla="*/ 4994 w 5973"/>
                <a:gd name="T33" fmla="*/ 2607 h 5969"/>
                <a:gd name="T34" fmla="*/ 5183 w 5973"/>
                <a:gd name="T35" fmla="*/ 2390 h 5969"/>
                <a:gd name="T36" fmla="*/ 5337 w 5973"/>
                <a:gd name="T37" fmla="*/ 2150 h 5969"/>
                <a:gd name="T38" fmla="*/ 5456 w 5973"/>
                <a:gd name="T39" fmla="*/ 1892 h 5969"/>
                <a:gd name="T40" fmla="*/ 5537 w 5973"/>
                <a:gd name="T41" fmla="*/ 1624 h 5969"/>
                <a:gd name="T42" fmla="*/ 5581 w 5973"/>
                <a:gd name="T43" fmla="*/ 1344 h 5969"/>
                <a:gd name="T44" fmla="*/ 5586 w 5973"/>
                <a:gd name="T45" fmla="*/ 1060 h 5969"/>
                <a:gd name="T46" fmla="*/ 5552 w 5973"/>
                <a:gd name="T47" fmla="*/ 777 h 5969"/>
                <a:gd name="T48" fmla="*/ 5479 w 5973"/>
                <a:gd name="T49" fmla="*/ 495 h 5969"/>
                <a:gd name="T50" fmla="*/ 5214 w 5973"/>
                <a:gd name="T51" fmla="*/ 423 h 5969"/>
                <a:gd name="T52" fmla="*/ 4943 w 5973"/>
                <a:gd name="T53" fmla="*/ 389 h 5969"/>
                <a:gd name="T54" fmla="*/ 4807 w 5973"/>
                <a:gd name="T55" fmla="*/ 0 h 5969"/>
                <a:gd name="T56" fmla="*/ 5110 w 5973"/>
                <a:gd name="T57" fmla="*/ 19 h 5969"/>
                <a:gd name="T58" fmla="*/ 5407 w 5973"/>
                <a:gd name="T59" fmla="*/ 73 h 5969"/>
                <a:gd name="T60" fmla="*/ 5698 w 5973"/>
                <a:gd name="T61" fmla="*/ 166 h 5969"/>
                <a:gd name="T62" fmla="*/ 5808 w 5973"/>
                <a:gd name="T63" fmla="*/ 276 h 5969"/>
                <a:gd name="T64" fmla="*/ 5903 w 5973"/>
                <a:gd name="T65" fmla="*/ 582 h 5969"/>
                <a:gd name="T66" fmla="*/ 5957 w 5973"/>
                <a:gd name="T67" fmla="*/ 892 h 5969"/>
                <a:gd name="T68" fmla="*/ 5973 w 5973"/>
                <a:gd name="T69" fmla="*/ 1202 h 5969"/>
                <a:gd name="T70" fmla="*/ 5948 w 5973"/>
                <a:gd name="T71" fmla="*/ 1511 h 5969"/>
                <a:gd name="T72" fmla="*/ 5885 w 5973"/>
                <a:gd name="T73" fmla="*/ 1813 h 5969"/>
                <a:gd name="T74" fmla="*/ 5785 w 5973"/>
                <a:gd name="T75" fmla="*/ 2104 h 5969"/>
                <a:gd name="T76" fmla="*/ 5647 w 5973"/>
                <a:gd name="T77" fmla="*/ 2382 h 5969"/>
                <a:gd name="T78" fmla="*/ 5475 w 5973"/>
                <a:gd name="T79" fmla="*/ 2641 h 5969"/>
                <a:gd name="T80" fmla="*/ 5267 w 5973"/>
                <a:gd name="T81" fmla="*/ 2880 h 5969"/>
                <a:gd name="T82" fmla="*/ 4510 w 5973"/>
                <a:gd name="T83" fmla="*/ 4903 h 5969"/>
                <a:gd name="T84" fmla="*/ 3079 w 5973"/>
                <a:gd name="T85" fmla="*/ 5064 h 5969"/>
                <a:gd name="T86" fmla="*/ 2585 w 5973"/>
                <a:gd name="T87" fmla="*/ 4973 h 5969"/>
                <a:gd name="T88" fmla="*/ 543 w 5973"/>
                <a:gd name="T89" fmla="*/ 4020 h 5969"/>
                <a:gd name="T90" fmla="*/ 704 w 5973"/>
                <a:gd name="T91" fmla="*/ 3093 h 5969"/>
                <a:gd name="T92" fmla="*/ 0 w 5973"/>
                <a:gd name="T93" fmla="*/ 2530 h 5969"/>
                <a:gd name="T94" fmla="*/ 2517 w 5973"/>
                <a:gd name="T95" fmla="*/ 1282 h 5969"/>
                <a:gd name="T96" fmla="*/ 3210 w 5973"/>
                <a:gd name="T97" fmla="*/ 597 h 5969"/>
                <a:gd name="T98" fmla="*/ 3461 w 5973"/>
                <a:gd name="T99" fmla="*/ 404 h 5969"/>
                <a:gd name="T100" fmla="*/ 3734 w 5973"/>
                <a:gd name="T101" fmla="*/ 247 h 5969"/>
                <a:gd name="T102" fmla="*/ 4023 w 5973"/>
                <a:gd name="T103" fmla="*/ 128 h 5969"/>
                <a:gd name="T104" fmla="*/ 4328 w 5973"/>
                <a:gd name="T105" fmla="*/ 47 h 5969"/>
                <a:gd name="T106" fmla="*/ 4646 w 5973"/>
                <a:gd name="T107" fmla="*/ 5 h 5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73" h="5969">
                  <a:moveTo>
                    <a:pt x="4249" y="3897"/>
                  </a:moveTo>
                  <a:lnTo>
                    <a:pt x="3374" y="4769"/>
                  </a:lnTo>
                  <a:lnTo>
                    <a:pt x="3582" y="5287"/>
                  </a:lnTo>
                  <a:lnTo>
                    <a:pt x="4144" y="4723"/>
                  </a:lnTo>
                  <a:lnTo>
                    <a:pt x="4249" y="3897"/>
                  </a:lnTo>
                  <a:close/>
                  <a:moveTo>
                    <a:pt x="1272" y="3660"/>
                  </a:moveTo>
                  <a:lnTo>
                    <a:pt x="1045" y="3978"/>
                  </a:lnTo>
                  <a:lnTo>
                    <a:pt x="1993" y="4924"/>
                  </a:lnTo>
                  <a:lnTo>
                    <a:pt x="2309" y="4699"/>
                  </a:lnTo>
                  <a:lnTo>
                    <a:pt x="1272" y="3660"/>
                  </a:lnTo>
                  <a:close/>
                  <a:moveTo>
                    <a:pt x="2074" y="1724"/>
                  </a:moveTo>
                  <a:lnTo>
                    <a:pt x="1245" y="1828"/>
                  </a:lnTo>
                  <a:lnTo>
                    <a:pt x="683" y="2390"/>
                  </a:lnTo>
                  <a:lnTo>
                    <a:pt x="1202" y="2596"/>
                  </a:lnTo>
                  <a:lnTo>
                    <a:pt x="2074" y="1724"/>
                  </a:lnTo>
                  <a:close/>
                  <a:moveTo>
                    <a:pt x="4807" y="384"/>
                  </a:moveTo>
                  <a:lnTo>
                    <a:pt x="4659" y="389"/>
                  </a:lnTo>
                  <a:lnTo>
                    <a:pt x="4512" y="404"/>
                  </a:lnTo>
                  <a:lnTo>
                    <a:pt x="4370" y="431"/>
                  </a:lnTo>
                  <a:lnTo>
                    <a:pt x="4228" y="467"/>
                  </a:lnTo>
                  <a:lnTo>
                    <a:pt x="4091" y="512"/>
                  </a:lnTo>
                  <a:lnTo>
                    <a:pt x="3957" y="567"/>
                  </a:lnTo>
                  <a:lnTo>
                    <a:pt x="3828" y="631"/>
                  </a:lnTo>
                  <a:lnTo>
                    <a:pt x="3705" y="705"/>
                  </a:lnTo>
                  <a:lnTo>
                    <a:pt x="3586" y="786"/>
                  </a:lnTo>
                  <a:lnTo>
                    <a:pt x="3471" y="879"/>
                  </a:lnTo>
                  <a:lnTo>
                    <a:pt x="3365" y="979"/>
                  </a:lnTo>
                  <a:lnTo>
                    <a:pt x="1247" y="3093"/>
                  </a:lnTo>
                  <a:lnTo>
                    <a:pt x="1927" y="3772"/>
                  </a:lnTo>
                  <a:lnTo>
                    <a:pt x="3422" y="2278"/>
                  </a:lnTo>
                  <a:lnTo>
                    <a:pt x="3692" y="2551"/>
                  </a:lnTo>
                  <a:lnTo>
                    <a:pt x="2199" y="4044"/>
                  </a:lnTo>
                  <a:lnTo>
                    <a:pt x="2878" y="4723"/>
                  </a:lnTo>
                  <a:lnTo>
                    <a:pt x="4994" y="2607"/>
                  </a:lnTo>
                  <a:lnTo>
                    <a:pt x="5093" y="2501"/>
                  </a:lnTo>
                  <a:lnTo>
                    <a:pt x="5183" y="2390"/>
                  </a:lnTo>
                  <a:lnTo>
                    <a:pt x="5265" y="2273"/>
                  </a:lnTo>
                  <a:lnTo>
                    <a:pt x="5337" y="2150"/>
                  </a:lnTo>
                  <a:lnTo>
                    <a:pt x="5401" y="2023"/>
                  </a:lnTo>
                  <a:lnTo>
                    <a:pt x="5456" y="1892"/>
                  </a:lnTo>
                  <a:lnTo>
                    <a:pt x="5501" y="1760"/>
                  </a:lnTo>
                  <a:lnTo>
                    <a:pt x="5537" y="1624"/>
                  </a:lnTo>
                  <a:lnTo>
                    <a:pt x="5564" y="1484"/>
                  </a:lnTo>
                  <a:lnTo>
                    <a:pt x="5581" y="1344"/>
                  </a:lnTo>
                  <a:lnTo>
                    <a:pt x="5588" y="1202"/>
                  </a:lnTo>
                  <a:lnTo>
                    <a:pt x="5586" y="1060"/>
                  </a:lnTo>
                  <a:lnTo>
                    <a:pt x="5575" y="919"/>
                  </a:lnTo>
                  <a:lnTo>
                    <a:pt x="5552" y="777"/>
                  </a:lnTo>
                  <a:lnTo>
                    <a:pt x="5520" y="635"/>
                  </a:lnTo>
                  <a:lnTo>
                    <a:pt x="5479" y="495"/>
                  </a:lnTo>
                  <a:lnTo>
                    <a:pt x="5348" y="455"/>
                  </a:lnTo>
                  <a:lnTo>
                    <a:pt x="5214" y="423"/>
                  </a:lnTo>
                  <a:lnTo>
                    <a:pt x="5079" y="402"/>
                  </a:lnTo>
                  <a:lnTo>
                    <a:pt x="4943" y="389"/>
                  </a:lnTo>
                  <a:lnTo>
                    <a:pt x="4807" y="384"/>
                  </a:lnTo>
                  <a:close/>
                  <a:moveTo>
                    <a:pt x="4807" y="0"/>
                  </a:moveTo>
                  <a:lnTo>
                    <a:pt x="4958" y="5"/>
                  </a:lnTo>
                  <a:lnTo>
                    <a:pt x="5110" y="19"/>
                  </a:lnTo>
                  <a:lnTo>
                    <a:pt x="5259" y="41"/>
                  </a:lnTo>
                  <a:lnTo>
                    <a:pt x="5407" y="73"/>
                  </a:lnTo>
                  <a:lnTo>
                    <a:pt x="5554" y="115"/>
                  </a:lnTo>
                  <a:lnTo>
                    <a:pt x="5698" y="166"/>
                  </a:lnTo>
                  <a:lnTo>
                    <a:pt x="5778" y="196"/>
                  </a:lnTo>
                  <a:lnTo>
                    <a:pt x="5808" y="276"/>
                  </a:lnTo>
                  <a:lnTo>
                    <a:pt x="5861" y="427"/>
                  </a:lnTo>
                  <a:lnTo>
                    <a:pt x="5903" y="582"/>
                  </a:lnTo>
                  <a:lnTo>
                    <a:pt x="5937" y="735"/>
                  </a:lnTo>
                  <a:lnTo>
                    <a:pt x="5957" y="892"/>
                  </a:lnTo>
                  <a:lnTo>
                    <a:pt x="5971" y="1047"/>
                  </a:lnTo>
                  <a:lnTo>
                    <a:pt x="5973" y="1202"/>
                  </a:lnTo>
                  <a:lnTo>
                    <a:pt x="5965" y="1357"/>
                  </a:lnTo>
                  <a:lnTo>
                    <a:pt x="5948" y="1511"/>
                  </a:lnTo>
                  <a:lnTo>
                    <a:pt x="5921" y="1664"/>
                  </a:lnTo>
                  <a:lnTo>
                    <a:pt x="5885" y="1813"/>
                  </a:lnTo>
                  <a:lnTo>
                    <a:pt x="5840" y="1961"/>
                  </a:lnTo>
                  <a:lnTo>
                    <a:pt x="5785" y="2104"/>
                  </a:lnTo>
                  <a:lnTo>
                    <a:pt x="5721" y="2246"/>
                  </a:lnTo>
                  <a:lnTo>
                    <a:pt x="5647" y="2382"/>
                  </a:lnTo>
                  <a:lnTo>
                    <a:pt x="5566" y="2515"/>
                  </a:lnTo>
                  <a:lnTo>
                    <a:pt x="5475" y="2641"/>
                  </a:lnTo>
                  <a:lnTo>
                    <a:pt x="5375" y="2762"/>
                  </a:lnTo>
                  <a:lnTo>
                    <a:pt x="5267" y="2880"/>
                  </a:lnTo>
                  <a:lnTo>
                    <a:pt x="4691" y="3454"/>
                  </a:lnTo>
                  <a:lnTo>
                    <a:pt x="4510" y="4903"/>
                  </a:lnTo>
                  <a:lnTo>
                    <a:pt x="3442" y="5969"/>
                  </a:lnTo>
                  <a:lnTo>
                    <a:pt x="3079" y="5064"/>
                  </a:lnTo>
                  <a:lnTo>
                    <a:pt x="2878" y="5266"/>
                  </a:lnTo>
                  <a:lnTo>
                    <a:pt x="2585" y="4973"/>
                  </a:lnTo>
                  <a:lnTo>
                    <a:pt x="1951" y="5427"/>
                  </a:lnTo>
                  <a:lnTo>
                    <a:pt x="543" y="4020"/>
                  </a:lnTo>
                  <a:lnTo>
                    <a:pt x="995" y="3386"/>
                  </a:lnTo>
                  <a:lnTo>
                    <a:pt x="704" y="3093"/>
                  </a:lnTo>
                  <a:lnTo>
                    <a:pt x="905" y="2893"/>
                  </a:lnTo>
                  <a:lnTo>
                    <a:pt x="0" y="2530"/>
                  </a:lnTo>
                  <a:lnTo>
                    <a:pt x="1067" y="1463"/>
                  </a:lnTo>
                  <a:lnTo>
                    <a:pt x="2517" y="1282"/>
                  </a:lnTo>
                  <a:lnTo>
                    <a:pt x="3092" y="707"/>
                  </a:lnTo>
                  <a:lnTo>
                    <a:pt x="3210" y="597"/>
                  </a:lnTo>
                  <a:lnTo>
                    <a:pt x="3333" y="497"/>
                  </a:lnTo>
                  <a:lnTo>
                    <a:pt x="3461" y="404"/>
                  </a:lnTo>
                  <a:lnTo>
                    <a:pt x="3596" y="321"/>
                  </a:lnTo>
                  <a:lnTo>
                    <a:pt x="3734" y="247"/>
                  </a:lnTo>
                  <a:lnTo>
                    <a:pt x="3878" y="183"/>
                  </a:lnTo>
                  <a:lnTo>
                    <a:pt x="4023" y="128"/>
                  </a:lnTo>
                  <a:lnTo>
                    <a:pt x="4175" y="83"/>
                  </a:lnTo>
                  <a:lnTo>
                    <a:pt x="4328" y="47"/>
                  </a:lnTo>
                  <a:lnTo>
                    <a:pt x="4485" y="20"/>
                  </a:lnTo>
                  <a:lnTo>
                    <a:pt x="4646" y="5"/>
                  </a:lnTo>
                  <a:lnTo>
                    <a:pt x="4807"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48" name="Freeform 20"/>
            <p:cNvSpPr>
              <a:spLocks/>
            </p:cNvSpPr>
            <p:nvPr/>
          </p:nvSpPr>
          <p:spPr bwMode="auto">
            <a:xfrm>
              <a:off x="7189788" y="3805238"/>
              <a:ext cx="646113" cy="644525"/>
            </a:xfrm>
            <a:custGeom>
              <a:avLst/>
              <a:gdLst>
                <a:gd name="T0" fmla="*/ 545 w 816"/>
                <a:gd name="T1" fmla="*/ 0 h 813"/>
                <a:gd name="T2" fmla="*/ 816 w 816"/>
                <a:gd name="T3" fmla="*/ 271 h 813"/>
                <a:gd name="T4" fmla="*/ 273 w 816"/>
                <a:gd name="T5" fmla="*/ 813 h 813"/>
                <a:gd name="T6" fmla="*/ 0 w 816"/>
                <a:gd name="T7" fmla="*/ 543 h 813"/>
                <a:gd name="T8" fmla="*/ 545 w 816"/>
                <a:gd name="T9" fmla="*/ 0 h 813"/>
              </a:gdLst>
              <a:ahLst/>
              <a:cxnLst>
                <a:cxn ang="0">
                  <a:pos x="T0" y="T1"/>
                </a:cxn>
                <a:cxn ang="0">
                  <a:pos x="T2" y="T3"/>
                </a:cxn>
                <a:cxn ang="0">
                  <a:pos x="T4" y="T5"/>
                </a:cxn>
                <a:cxn ang="0">
                  <a:pos x="T6" y="T7"/>
                </a:cxn>
                <a:cxn ang="0">
                  <a:pos x="T8" y="T9"/>
                </a:cxn>
              </a:cxnLst>
              <a:rect l="0" t="0" r="r" b="b"/>
              <a:pathLst>
                <a:path w="816" h="813">
                  <a:moveTo>
                    <a:pt x="545" y="0"/>
                  </a:moveTo>
                  <a:lnTo>
                    <a:pt x="816" y="271"/>
                  </a:lnTo>
                  <a:lnTo>
                    <a:pt x="273" y="813"/>
                  </a:lnTo>
                  <a:lnTo>
                    <a:pt x="0" y="543"/>
                  </a:lnTo>
                  <a:lnTo>
                    <a:pt x="54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49" name="Freeform 21"/>
            <p:cNvSpPr>
              <a:spLocks/>
            </p:cNvSpPr>
            <p:nvPr/>
          </p:nvSpPr>
          <p:spPr bwMode="auto">
            <a:xfrm>
              <a:off x="7621588" y="4235450"/>
              <a:ext cx="646113" cy="646113"/>
            </a:xfrm>
            <a:custGeom>
              <a:avLst/>
              <a:gdLst>
                <a:gd name="T0" fmla="*/ 543 w 814"/>
                <a:gd name="T1" fmla="*/ 0 h 815"/>
                <a:gd name="T2" fmla="*/ 814 w 814"/>
                <a:gd name="T3" fmla="*/ 270 h 815"/>
                <a:gd name="T4" fmla="*/ 271 w 814"/>
                <a:gd name="T5" fmla="*/ 815 h 815"/>
                <a:gd name="T6" fmla="*/ 0 w 814"/>
                <a:gd name="T7" fmla="*/ 543 h 815"/>
                <a:gd name="T8" fmla="*/ 543 w 814"/>
                <a:gd name="T9" fmla="*/ 0 h 815"/>
              </a:gdLst>
              <a:ahLst/>
              <a:cxnLst>
                <a:cxn ang="0">
                  <a:pos x="T0" y="T1"/>
                </a:cxn>
                <a:cxn ang="0">
                  <a:pos x="T2" y="T3"/>
                </a:cxn>
                <a:cxn ang="0">
                  <a:pos x="T4" y="T5"/>
                </a:cxn>
                <a:cxn ang="0">
                  <a:pos x="T6" y="T7"/>
                </a:cxn>
                <a:cxn ang="0">
                  <a:pos x="T8" y="T9"/>
                </a:cxn>
              </a:cxnLst>
              <a:rect l="0" t="0" r="r" b="b"/>
              <a:pathLst>
                <a:path w="814" h="815">
                  <a:moveTo>
                    <a:pt x="543" y="0"/>
                  </a:moveTo>
                  <a:lnTo>
                    <a:pt x="814" y="270"/>
                  </a:lnTo>
                  <a:lnTo>
                    <a:pt x="271" y="815"/>
                  </a:lnTo>
                  <a:lnTo>
                    <a:pt x="0" y="543"/>
                  </a:lnTo>
                  <a:lnTo>
                    <a:pt x="543"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50" name="Freeform 22"/>
            <p:cNvSpPr>
              <a:spLocks/>
            </p:cNvSpPr>
            <p:nvPr/>
          </p:nvSpPr>
          <p:spPr bwMode="auto">
            <a:xfrm>
              <a:off x="6757988" y="3371850"/>
              <a:ext cx="647700" cy="647700"/>
            </a:xfrm>
            <a:custGeom>
              <a:avLst/>
              <a:gdLst>
                <a:gd name="T0" fmla="*/ 543 w 816"/>
                <a:gd name="T1" fmla="*/ 0 h 815"/>
                <a:gd name="T2" fmla="*/ 816 w 816"/>
                <a:gd name="T3" fmla="*/ 272 h 815"/>
                <a:gd name="T4" fmla="*/ 273 w 816"/>
                <a:gd name="T5" fmla="*/ 815 h 815"/>
                <a:gd name="T6" fmla="*/ 0 w 816"/>
                <a:gd name="T7" fmla="*/ 542 h 815"/>
                <a:gd name="T8" fmla="*/ 543 w 816"/>
                <a:gd name="T9" fmla="*/ 0 h 815"/>
              </a:gdLst>
              <a:ahLst/>
              <a:cxnLst>
                <a:cxn ang="0">
                  <a:pos x="T0" y="T1"/>
                </a:cxn>
                <a:cxn ang="0">
                  <a:pos x="T2" y="T3"/>
                </a:cxn>
                <a:cxn ang="0">
                  <a:pos x="T4" y="T5"/>
                </a:cxn>
                <a:cxn ang="0">
                  <a:pos x="T6" y="T7"/>
                </a:cxn>
                <a:cxn ang="0">
                  <a:pos x="T8" y="T9"/>
                </a:cxn>
              </a:cxnLst>
              <a:rect l="0" t="0" r="r" b="b"/>
              <a:pathLst>
                <a:path w="816" h="815">
                  <a:moveTo>
                    <a:pt x="543" y="0"/>
                  </a:moveTo>
                  <a:lnTo>
                    <a:pt x="816" y="272"/>
                  </a:lnTo>
                  <a:lnTo>
                    <a:pt x="273" y="815"/>
                  </a:lnTo>
                  <a:lnTo>
                    <a:pt x="0" y="542"/>
                  </a:lnTo>
                  <a:lnTo>
                    <a:pt x="543"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grpSp>
        <p:nvGrpSpPr>
          <p:cNvPr id="51" name="Group 50"/>
          <p:cNvGrpSpPr/>
          <p:nvPr/>
        </p:nvGrpSpPr>
        <p:grpSpPr>
          <a:xfrm>
            <a:off x="4809560" y="5793124"/>
            <a:ext cx="604339" cy="604339"/>
            <a:chOff x="-5473700" y="438150"/>
            <a:chExt cx="4772025" cy="4772025"/>
          </a:xfrm>
          <a:solidFill>
            <a:schemeClr val="bg1"/>
          </a:solidFill>
        </p:grpSpPr>
        <p:sp>
          <p:nvSpPr>
            <p:cNvPr id="52" name="Freeform 6"/>
            <p:cNvSpPr>
              <a:spLocks noEditPoints="1"/>
            </p:cNvSpPr>
            <p:nvPr/>
          </p:nvSpPr>
          <p:spPr bwMode="auto">
            <a:xfrm>
              <a:off x="-5473700" y="438150"/>
              <a:ext cx="4772025" cy="4772025"/>
            </a:xfrm>
            <a:custGeom>
              <a:avLst/>
              <a:gdLst>
                <a:gd name="T0" fmla="*/ 5781 w 6012"/>
                <a:gd name="T1" fmla="*/ 5555 h 6012"/>
                <a:gd name="T2" fmla="*/ 1997 w 6012"/>
                <a:gd name="T3" fmla="*/ 210 h 6012"/>
                <a:gd name="T4" fmla="*/ 1474 w 6012"/>
                <a:gd name="T5" fmla="*/ 350 h 6012"/>
                <a:gd name="T6" fmla="*/ 1007 w 6012"/>
                <a:gd name="T7" fmla="*/ 619 h 6012"/>
                <a:gd name="T8" fmla="*/ 619 w 6012"/>
                <a:gd name="T9" fmla="*/ 1007 h 6012"/>
                <a:gd name="T10" fmla="*/ 350 w 6012"/>
                <a:gd name="T11" fmla="*/ 1474 h 6012"/>
                <a:gd name="T12" fmla="*/ 210 w 6012"/>
                <a:gd name="T13" fmla="*/ 1997 h 6012"/>
                <a:gd name="T14" fmla="*/ 210 w 6012"/>
                <a:gd name="T15" fmla="*/ 2545 h 6012"/>
                <a:gd name="T16" fmla="*/ 350 w 6012"/>
                <a:gd name="T17" fmla="*/ 3066 h 6012"/>
                <a:gd name="T18" fmla="*/ 619 w 6012"/>
                <a:gd name="T19" fmla="*/ 3534 h 6012"/>
                <a:gd name="T20" fmla="*/ 1007 w 6012"/>
                <a:gd name="T21" fmla="*/ 3922 h 6012"/>
                <a:gd name="T22" fmla="*/ 1474 w 6012"/>
                <a:gd name="T23" fmla="*/ 4192 h 6012"/>
                <a:gd name="T24" fmla="*/ 1997 w 6012"/>
                <a:gd name="T25" fmla="*/ 4330 h 6012"/>
                <a:gd name="T26" fmla="*/ 2545 w 6012"/>
                <a:gd name="T27" fmla="*/ 4330 h 6012"/>
                <a:gd name="T28" fmla="*/ 3066 w 6012"/>
                <a:gd name="T29" fmla="*/ 4192 h 6012"/>
                <a:gd name="T30" fmla="*/ 3534 w 6012"/>
                <a:gd name="T31" fmla="*/ 3922 h 6012"/>
                <a:gd name="T32" fmla="*/ 3922 w 6012"/>
                <a:gd name="T33" fmla="*/ 3534 h 6012"/>
                <a:gd name="T34" fmla="*/ 4192 w 6012"/>
                <a:gd name="T35" fmla="*/ 3066 h 6012"/>
                <a:gd name="T36" fmla="*/ 4330 w 6012"/>
                <a:gd name="T37" fmla="*/ 2545 h 6012"/>
                <a:gd name="T38" fmla="*/ 4330 w 6012"/>
                <a:gd name="T39" fmla="*/ 1997 h 6012"/>
                <a:gd name="T40" fmla="*/ 4192 w 6012"/>
                <a:gd name="T41" fmla="*/ 1474 h 6012"/>
                <a:gd name="T42" fmla="*/ 3922 w 6012"/>
                <a:gd name="T43" fmla="*/ 1007 h 6012"/>
                <a:gd name="T44" fmla="*/ 3534 w 6012"/>
                <a:gd name="T45" fmla="*/ 619 h 6012"/>
                <a:gd name="T46" fmla="*/ 3066 w 6012"/>
                <a:gd name="T47" fmla="*/ 350 h 6012"/>
                <a:gd name="T48" fmla="*/ 2545 w 6012"/>
                <a:gd name="T49" fmla="*/ 210 h 6012"/>
                <a:gd name="T50" fmla="*/ 2421 w 6012"/>
                <a:gd name="T51" fmla="*/ 5 h 6012"/>
                <a:gd name="T52" fmla="*/ 3002 w 6012"/>
                <a:gd name="T53" fmla="*/ 120 h 6012"/>
                <a:gd name="T54" fmla="*/ 3529 w 6012"/>
                <a:gd name="T55" fmla="*/ 381 h 6012"/>
                <a:gd name="T56" fmla="*/ 3979 w 6012"/>
                <a:gd name="T57" fmla="*/ 774 h 6012"/>
                <a:gd name="T58" fmla="*/ 4309 w 6012"/>
                <a:gd name="T59" fmla="*/ 1266 h 6012"/>
                <a:gd name="T60" fmla="*/ 4498 w 6012"/>
                <a:gd name="T61" fmla="*/ 1824 h 6012"/>
                <a:gd name="T62" fmla="*/ 4536 w 6012"/>
                <a:gd name="T63" fmla="*/ 2414 h 6012"/>
                <a:gd name="T64" fmla="*/ 4432 w 6012"/>
                <a:gd name="T65" fmla="*/ 2966 h 6012"/>
                <a:gd name="T66" fmla="*/ 4199 w 6012"/>
                <a:gd name="T67" fmla="*/ 3471 h 6012"/>
                <a:gd name="T68" fmla="*/ 4170 w 6012"/>
                <a:gd name="T69" fmla="*/ 4034 h 6012"/>
                <a:gd name="T70" fmla="*/ 4351 w 6012"/>
                <a:gd name="T71" fmla="*/ 3893 h 6012"/>
                <a:gd name="T72" fmla="*/ 5985 w 6012"/>
                <a:gd name="T73" fmla="*/ 5487 h 6012"/>
                <a:gd name="T74" fmla="*/ 6008 w 6012"/>
                <a:gd name="T75" fmla="*/ 5578 h 6012"/>
                <a:gd name="T76" fmla="*/ 5602 w 6012"/>
                <a:gd name="T77" fmla="*/ 5999 h 6012"/>
                <a:gd name="T78" fmla="*/ 5507 w 6012"/>
                <a:gd name="T79" fmla="*/ 5999 h 6012"/>
                <a:gd name="T80" fmla="*/ 3897 w 6012"/>
                <a:gd name="T81" fmla="*/ 4376 h 6012"/>
                <a:gd name="T82" fmla="*/ 3921 w 6012"/>
                <a:gd name="T83" fmla="*/ 4283 h 6012"/>
                <a:gd name="T84" fmla="*/ 3587 w 6012"/>
                <a:gd name="T85" fmla="*/ 4121 h 6012"/>
                <a:gd name="T86" fmla="*/ 3097 w 6012"/>
                <a:gd name="T87" fmla="*/ 4387 h 6012"/>
                <a:gd name="T88" fmla="*/ 2554 w 6012"/>
                <a:gd name="T89" fmla="*/ 4524 h 6012"/>
                <a:gd name="T90" fmla="*/ 1971 w 6012"/>
                <a:gd name="T91" fmla="*/ 4522 h 6012"/>
                <a:gd name="T92" fmla="*/ 1401 w 6012"/>
                <a:gd name="T93" fmla="*/ 4369 h 6012"/>
                <a:gd name="T94" fmla="*/ 891 w 6012"/>
                <a:gd name="T95" fmla="*/ 4074 h 6012"/>
                <a:gd name="T96" fmla="*/ 466 w 6012"/>
                <a:gd name="T97" fmla="*/ 3651 h 6012"/>
                <a:gd name="T98" fmla="*/ 171 w 6012"/>
                <a:gd name="T99" fmla="*/ 3139 h 6012"/>
                <a:gd name="T100" fmla="*/ 20 w 6012"/>
                <a:gd name="T101" fmla="*/ 2571 h 6012"/>
                <a:gd name="T102" fmla="*/ 20 w 6012"/>
                <a:gd name="T103" fmla="*/ 1971 h 6012"/>
                <a:gd name="T104" fmla="*/ 171 w 6012"/>
                <a:gd name="T105" fmla="*/ 1401 h 6012"/>
                <a:gd name="T106" fmla="*/ 466 w 6012"/>
                <a:gd name="T107" fmla="*/ 891 h 6012"/>
                <a:gd name="T108" fmla="*/ 891 w 6012"/>
                <a:gd name="T109" fmla="*/ 466 h 6012"/>
                <a:gd name="T110" fmla="*/ 1401 w 6012"/>
                <a:gd name="T111" fmla="*/ 171 h 6012"/>
                <a:gd name="T112" fmla="*/ 1971 w 6012"/>
                <a:gd name="T113" fmla="*/ 20 h 6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12" h="6012">
                  <a:moveTo>
                    <a:pt x="4351" y="4125"/>
                  </a:moveTo>
                  <a:lnTo>
                    <a:pt x="4125" y="4351"/>
                  </a:lnTo>
                  <a:lnTo>
                    <a:pt x="5555" y="5781"/>
                  </a:lnTo>
                  <a:lnTo>
                    <a:pt x="5781" y="5555"/>
                  </a:lnTo>
                  <a:lnTo>
                    <a:pt x="4351" y="4125"/>
                  </a:lnTo>
                  <a:close/>
                  <a:moveTo>
                    <a:pt x="2270" y="191"/>
                  </a:moveTo>
                  <a:lnTo>
                    <a:pt x="2132" y="197"/>
                  </a:lnTo>
                  <a:lnTo>
                    <a:pt x="1997" y="210"/>
                  </a:lnTo>
                  <a:lnTo>
                    <a:pt x="1862" y="231"/>
                  </a:lnTo>
                  <a:lnTo>
                    <a:pt x="1731" y="262"/>
                  </a:lnTo>
                  <a:lnTo>
                    <a:pt x="1601" y="302"/>
                  </a:lnTo>
                  <a:lnTo>
                    <a:pt x="1474" y="350"/>
                  </a:lnTo>
                  <a:lnTo>
                    <a:pt x="1352" y="404"/>
                  </a:lnTo>
                  <a:lnTo>
                    <a:pt x="1233" y="468"/>
                  </a:lnTo>
                  <a:lnTo>
                    <a:pt x="1119" y="539"/>
                  </a:lnTo>
                  <a:lnTo>
                    <a:pt x="1007" y="619"/>
                  </a:lnTo>
                  <a:lnTo>
                    <a:pt x="902" y="707"/>
                  </a:lnTo>
                  <a:lnTo>
                    <a:pt x="800" y="800"/>
                  </a:lnTo>
                  <a:lnTo>
                    <a:pt x="707" y="902"/>
                  </a:lnTo>
                  <a:lnTo>
                    <a:pt x="619" y="1007"/>
                  </a:lnTo>
                  <a:lnTo>
                    <a:pt x="539" y="1119"/>
                  </a:lnTo>
                  <a:lnTo>
                    <a:pt x="468" y="1233"/>
                  </a:lnTo>
                  <a:lnTo>
                    <a:pt x="404" y="1352"/>
                  </a:lnTo>
                  <a:lnTo>
                    <a:pt x="350" y="1474"/>
                  </a:lnTo>
                  <a:lnTo>
                    <a:pt x="302" y="1601"/>
                  </a:lnTo>
                  <a:lnTo>
                    <a:pt x="262" y="1731"/>
                  </a:lnTo>
                  <a:lnTo>
                    <a:pt x="231" y="1862"/>
                  </a:lnTo>
                  <a:lnTo>
                    <a:pt x="210" y="1997"/>
                  </a:lnTo>
                  <a:lnTo>
                    <a:pt x="197" y="2132"/>
                  </a:lnTo>
                  <a:lnTo>
                    <a:pt x="191" y="2270"/>
                  </a:lnTo>
                  <a:lnTo>
                    <a:pt x="197" y="2408"/>
                  </a:lnTo>
                  <a:lnTo>
                    <a:pt x="210" y="2545"/>
                  </a:lnTo>
                  <a:lnTo>
                    <a:pt x="231" y="2680"/>
                  </a:lnTo>
                  <a:lnTo>
                    <a:pt x="262" y="2811"/>
                  </a:lnTo>
                  <a:lnTo>
                    <a:pt x="302" y="2940"/>
                  </a:lnTo>
                  <a:lnTo>
                    <a:pt x="350" y="3066"/>
                  </a:lnTo>
                  <a:lnTo>
                    <a:pt x="404" y="3190"/>
                  </a:lnTo>
                  <a:lnTo>
                    <a:pt x="468" y="3308"/>
                  </a:lnTo>
                  <a:lnTo>
                    <a:pt x="539" y="3423"/>
                  </a:lnTo>
                  <a:lnTo>
                    <a:pt x="619" y="3534"/>
                  </a:lnTo>
                  <a:lnTo>
                    <a:pt x="707" y="3640"/>
                  </a:lnTo>
                  <a:lnTo>
                    <a:pt x="800" y="3740"/>
                  </a:lnTo>
                  <a:lnTo>
                    <a:pt x="902" y="3835"/>
                  </a:lnTo>
                  <a:lnTo>
                    <a:pt x="1007" y="3922"/>
                  </a:lnTo>
                  <a:lnTo>
                    <a:pt x="1119" y="4001"/>
                  </a:lnTo>
                  <a:lnTo>
                    <a:pt x="1233" y="4072"/>
                  </a:lnTo>
                  <a:lnTo>
                    <a:pt x="1352" y="4136"/>
                  </a:lnTo>
                  <a:lnTo>
                    <a:pt x="1474" y="4192"/>
                  </a:lnTo>
                  <a:lnTo>
                    <a:pt x="1601" y="4239"/>
                  </a:lnTo>
                  <a:lnTo>
                    <a:pt x="1731" y="4278"/>
                  </a:lnTo>
                  <a:lnTo>
                    <a:pt x="1862" y="4309"/>
                  </a:lnTo>
                  <a:lnTo>
                    <a:pt x="1997" y="4330"/>
                  </a:lnTo>
                  <a:lnTo>
                    <a:pt x="2132" y="4345"/>
                  </a:lnTo>
                  <a:lnTo>
                    <a:pt x="2270" y="4349"/>
                  </a:lnTo>
                  <a:lnTo>
                    <a:pt x="2408" y="4345"/>
                  </a:lnTo>
                  <a:lnTo>
                    <a:pt x="2545" y="4330"/>
                  </a:lnTo>
                  <a:lnTo>
                    <a:pt x="2680" y="4309"/>
                  </a:lnTo>
                  <a:lnTo>
                    <a:pt x="2811" y="4278"/>
                  </a:lnTo>
                  <a:lnTo>
                    <a:pt x="2940" y="4239"/>
                  </a:lnTo>
                  <a:lnTo>
                    <a:pt x="3066" y="4192"/>
                  </a:lnTo>
                  <a:lnTo>
                    <a:pt x="3190" y="4136"/>
                  </a:lnTo>
                  <a:lnTo>
                    <a:pt x="3308" y="4072"/>
                  </a:lnTo>
                  <a:lnTo>
                    <a:pt x="3423" y="4001"/>
                  </a:lnTo>
                  <a:lnTo>
                    <a:pt x="3534" y="3922"/>
                  </a:lnTo>
                  <a:lnTo>
                    <a:pt x="3640" y="3835"/>
                  </a:lnTo>
                  <a:lnTo>
                    <a:pt x="3740" y="3740"/>
                  </a:lnTo>
                  <a:lnTo>
                    <a:pt x="3835" y="3640"/>
                  </a:lnTo>
                  <a:lnTo>
                    <a:pt x="3922" y="3534"/>
                  </a:lnTo>
                  <a:lnTo>
                    <a:pt x="4001" y="3423"/>
                  </a:lnTo>
                  <a:lnTo>
                    <a:pt x="4072" y="3308"/>
                  </a:lnTo>
                  <a:lnTo>
                    <a:pt x="4136" y="3190"/>
                  </a:lnTo>
                  <a:lnTo>
                    <a:pt x="4192" y="3066"/>
                  </a:lnTo>
                  <a:lnTo>
                    <a:pt x="4239" y="2940"/>
                  </a:lnTo>
                  <a:lnTo>
                    <a:pt x="4278" y="2811"/>
                  </a:lnTo>
                  <a:lnTo>
                    <a:pt x="4309" y="2680"/>
                  </a:lnTo>
                  <a:lnTo>
                    <a:pt x="4330" y="2545"/>
                  </a:lnTo>
                  <a:lnTo>
                    <a:pt x="4345" y="2408"/>
                  </a:lnTo>
                  <a:lnTo>
                    <a:pt x="4349" y="2270"/>
                  </a:lnTo>
                  <a:lnTo>
                    <a:pt x="4345" y="2132"/>
                  </a:lnTo>
                  <a:lnTo>
                    <a:pt x="4330" y="1997"/>
                  </a:lnTo>
                  <a:lnTo>
                    <a:pt x="4309" y="1862"/>
                  </a:lnTo>
                  <a:lnTo>
                    <a:pt x="4278" y="1731"/>
                  </a:lnTo>
                  <a:lnTo>
                    <a:pt x="4239" y="1601"/>
                  </a:lnTo>
                  <a:lnTo>
                    <a:pt x="4192" y="1474"/>
                  </a:lnTo>
                  <a:lnTo>
                    <a:pt x="4136" y="1352"/>
                  </a:lnTo>
                  <a:lnTo>
                    <a:pt x="4072" y="1233"/>
                  </a:lnTo>
                  <a:lnTo>
                    <a:pt x="4001" y="1119"/>
                  </a:lnTo>
                  <a:lnTo>
                    <a:pt x="3922" y="1007"/>
                  </a:lnTo>
                  <a:lnTo>
                    <a:pt x="3835" y="902"/>
                  </a:lnTo>
                  <a:lnTo>
                    <a:pt x="3740" y="800"/>
                  </a:lnTo>
                  <a:lnTo>
                    <a:pt x="3640" y="707"/>
                  </a:lnTo>
                  <a:lnTo>
                    <a:pt x="3534" y="619"/>
                  </a:lnTo>
                  <a:lnTo>
                    <a:pt x="3423" y="539"/>
                  </a:lnTo>
                  <a:lnTo>
                    <a:pt x="3308" y="468"/>
                  </a:lnTo>
                  <a:lnTo>
                    <a:pt x="3190" y="404"/>
                  </a:lnTo>
                  <a:lnTo>
                    <a:pt x="3066" y="350"/>
                  </a:lnTo>
                  <a:lnTo>
                    <a:pt x="2940" y="302"/>
                  </a:lnTo>
                  <a:lnTo>
                    <a:pt x="2811" y="262"/>
                  </a:lnTo>
                  <a:lnTo>
                    <a:pt x="2680" y="231"/>
                  </a:lnTo>
                  <a:lnTo>
                    <a:pt x="2545" y="210"/>
                  </a:lnTo>
                  <a:lnTo>
                    <a:pt x="2408" y="197"/>
                  </a:lnTo>
                  <a:lnTo>
                    <a:pt x="2270" y="191"/>
                  </a:lnTo>
                  <a:close/>
                  <a:moveTo>
                    <a:pt x="2270" y="0"/>
                  </a:moveTo>
                  <a:lnTo>
                    <a:pt x="2421" y="5"/>
                  </a:lnTo>
                  <a:lnTo>
                    <a:pt x="2571" y="20"/>
                  </a:lnTo>
                  <a:lnTo>
                    <a:pt x="2716" y="44"/>
                  </a:lnTo>
                  <a:lnTo>
                    <a:pt x="2860" y="77"/>
                  </a:lnTo>
                  <a:lnTo>
                    <a:pt x="3002" y="120"/>
                  </a:lnTo>
                  <a:lnTo>
                    <a:pt x="3139" y="171"/>
                  </a:lnTo>
                  <a:lnTo>
                    <a:pt x="3274" y="233"/>
                  </a:lnTo>
                  <a:lnTo>
                    <a:pt x="3403" y="302"/>
                  </a:lnTo>
                  <a:lnTo>
                    <a:pt x="3529" y="381"/>
                  </a:lnTo>
                  <a:lnTo>
                    <a:pt x="3651" y="466"/>
                  </a:lnTo>
                  <a:lnTo>
                    <a:pt x="3766" y="561"/>
                  </a:lnTo>
                  <a:lnTo>
                    <a:pt x="3877" y="665"/>
                  </a:lnTo>
                  <a:lnTo>
                    <a:pt x="3979" y="774"/>
                  </a:lnTo>
                  <a:lnTo>
                    <a:pt x="4074" y="891"/>
                  </a:lnTo>
                  <a:lnTo>
                    <a:pt x="4161" y="1011"/>
                  </a:lnTo>
                  <a:lnTo>
                    <a:pt x="4239" y="1137"/>
                  </a:lnTo>
                  <a:lnTo>
                    <a:pt x="4309" y="1266"/>
                  </a:lnTo>
                  <a:lnTo>
                    <a:pt x="4369" y="1401"/>
                  </a:lnTo>
                  <a:lnTo>
                    <a:pt x="4422" y="1539"/>
                  </a:lnTo>
                  <a:lnTo>
                    <a:pt x="4463" y="1680"/>
                  </a:lnTo>
                  <a:lnTo>
                    <a:pt x="4498" y="1824"/>
                  </a:lnTo>
                  <a:lnTo>
                    <a:pt x="4522" y="1971"/>
                  </a:lnTo>
                  <a:lnTo>
                    <a:pt x="4536" y="2121"/>
                  </a:lnTo>
                  <a:lnTo>
                    <a:pt x="4542" y="2270"/>
                  </a:lnTo>
                  <a:lnTo>
                    <a:pt x="4536" y="2414"/>
                  </a:lnTo>
                  <a:lnTo>
                    <a:pt x="4524" y="2554"/>
                  </a:lnTo>
                  <a:lnTo>
                    <a:pt x="4502" y="2694"/>
                  </a:lnTo>
                  <a:lnTo>
                    <a:pt x="4473" y="2831"/>
                  </a:lnTo>
                  <a:lnTo>
                    <a:pt x="4432" y="2966"/>
                  </a:lnTo>
                  <a:lnTo>
                    <a:pt x="4387" y="3097"/>
                  </a:lnTo>
                  <a:lnTo>
                    <a:pt x="4332" y="3225"/>
                  </a:lnTo>
                  <a:lnTo>
                    <a:pt x="4269" y="3349"/>
                  </a:lnTo>
                  <a:lnTo>
                    <a:pt x="4199" y="3471"/>
                  </a:lnTo>
                  <a:lnTo>
                    <a:pt x="4121" y="3587"/>
                  </a:lnTo>
                  <a:lnTo>
                    <a:pt x="4035" y="3698"/>
                  </a:lnTo>
                  <a:lnTo>
                    <a:pt x="3942" y="3806"/>
                  </a:lnTo>
                  <a:lnTo>
                    <a:pt x="4170" y="4034"/>
                  </a:lnTo>
                  <a:lnTo>
                    <a:pt x="4283" y="3921"/>
                  </a:lnTo>
                  <a:lnTo>
                    <a:pt x="4303" y="3906"/>
                  </a:lnTo>
                  <a:lnTo>
                    <a:pt x="4327" y="3897"/>
                  </a:lnTo>
                  <a:lnTo>
                    <a:pt x="4351" y="3893"/>
                  </a:lnTo>
                  <a:lnTo>
                    <a:pt x="4376" y="3897"/>
                  </a:lnTo>
                  <a:lnTo>
                    <a:pt x="4398" y="3906"/>
                  </a:lnTo>
                  <a:lnTo>
                    <a:pt x="4418" y="3921"/>
                  </a:lnTo>
                  <a:lnTo>
                    <a:pt x="5985" y="5487"/>
                  </a:lnTo>
                  <a:lnTo>
                    <a:pt x="5999" y="5507"/>
                  </a:lnTo>
                  <a:lnTo>
                    <a:pt x="6008" y="5529"/>
                  </a:lnTo>
                  <a:lnTo>
                    <a:pt x="6012" y="5555"/>
                  </a:lnTo>
                  <a:lnTo>
                    <a:pt x="6008" y="5578"/>
                  </a:lnTo>
                  <a:lnTo>
                    <a:pt x="5999" y="5602"/>
                  </a:lnTo>
                  <a:lnTo>
                    <a:pt x="5985" y="5622"/>
                  </a:lnTo>
                  <a:lnTo>
                    <a:pt x="5622" y="5985"/>
                  </a:lnTo>
                  <a:lnTo>
                    <a:pt x="5602" y="5999"/>
                  </a:lnTo>
                  <a:lnTo>
                    <a:pt x="5578" y="6008"/>
                  </a:lnTo>
                  <a:lnTo>
                    <a:pt x="5555" y="6012"/>
                  </a:lnTo>
                  <a:lnTo>
                    <a:pt x="5529" y="6008"/>
                  </a:lnTo>
                  <a:lnTo>
                    <a:pt x="5507" y="5999"/>
                  </a:lnTo>
                  <a:lnTo>
                    <a:pt x="5487" y="5985"/>
                  </a:lnTo>
                  <a:lnTo>
                    <a:pt x="3921" y="4418"/>
                  </a:lnTo>
                  <a:lnTo>
                    <a:pt x="3906" y="4398"/>
                  </a:lnTo>
                  <a:lnTo>
                    <a:pt x="3897" y="4376"/>
                  </a:lnTo>
                  <a:lnTo>
                    <a:pt x="3893" y="4351"/>
                  </a:lnTo>
                  <a:lnTo>
                    <a:pt x="3897" y="4327"/>
                  </a:lnTo>
                  <a:lnTo>
                    <a:pt x="3906" y="4303"/>
                  </a:lnTo>
                  <a:lnTo>
                    <a:pt x="3921" y="4283"/>
                  </a:lnTo>
                  <a:lnTo>
                    <a:pt x="4034" y="4170"/>
                  </a:lnTo>
                  <a:lnTo>
                    <a:pt x="3806" y="3942"/>
                  </a:lnTo>
                  <a:lnTo>
                    <a:pt x="3698" y="4035"/>
                  </a:lnTo>
                  <a:lnTo>
                    <a:pt x="3587" y="4121"/>
                  </a:lnTo>
                  <a:lnTo>
                    <a:pt x="3471" y="4199"/>
                  </a:lnTo>
                  <a:lnTo>
                    <a:pt x="3349" y="4269"/>
                  </a:lnTo>
                  <a:lnTo>
                    <a:pt x="3225" y="4332"/>
                  </a:lnTo>
                  <a:lnTo>
                    <a:pt x="3097" y="4387"/>
                  </a:lnTo>
                  <a:lnTo>
                    <a:pt x="2966" y="4432"/>
                  </a:lnTo>
                  <a:lnTo>
                    <a:pt x="2831" y="4473"/>
                  </a:lnTo>
                  <a:lnTo>
                    <a:pt x="2694" y="4502"/>
                  </a:lnTo>
                  <a:lnTo>
                    <a:pt x="2554" y="4524"/>
                  </a:lnTo>
                  <a:lnTo>
                    <a:pt x="2414" y="4536"/>
                  </a:lnTo>
                  <a:lnTo>
                    <a:pt x="2270" y="4542"/>
                  </a:lnTo>
                  <a:lnTo>
                    <a:pt x="2121" y="4536"/>
                  </a:lnTo>
                  <a:lnTo>
                    <a:pt x="1971" y="4522"/>
                  </a:lnTo>
                  <a:lnTo>
                    <a:pt x="1824" y="4498"/>
                  </a:lnTo>
                  <a:lnTo>
                    <a:pt x="1680" y="4463"/>
                  </a:lnTo>
                  <a:lnTo>
                    <a:pt x="1539" y="4422"/>
                  </a:lnTo>
                  <a:lnTo>
                    <a:pt x="1401" y="4369"/>
                  </a:lnTo>
                  <a:lnTo>
                    <a:pt x="1266" y="4309"/>
                  </a:lnTo>
                  <a:lnTo>
                    <a:pt x="1137" y="4239"/>
                  </a:lnTo>
                  <a:lnTo>
                    <a:pt x="1011" y="4161"/>
                  </a:lnTo>
                  <a:lnTo>
                    <a:pt x="891" y="4074"/>
                  </a:lnTo>
                  <a:lnTo>
                    <a:pt x="774" y="3979"/>
                  </a:lnTo>
                  <a:lnTo>
                    <a:pt x="665" y="3877"/>
                  </a:lnTo>
                  <a:lnTo>
                    <a:pt x="561" y="3766"/>
                  </a:lnTo>
                  <a:lnTo>
                    <a:pt x="466" y="3651"/>
                  </a:lnTo>
                  <a:lnTo>
                    <a:pt x="381" y="3529"/>
                  </a:lnTo>
                  <a:lnTo>
                    <a:pt x="302" y="3403"/>
                  </a:lnTo>
                  <a:lnTo>
                    <a:pt x="233" y="3274"/>
                  </a:lnTo>
                  <a:lnTo>
                    <a:pt x="171" y="3139"/>
                  </a:lnTo>
                  <a:lnTo>
                    <a:pt x="120" y="3002"/>
                  </a:lnTo>
                  <a:lnTo>
                    <a:pt x="77" y="2860"/>
                  </a:lnTo>
                  <a:lnTo>
                    <a:pt x="44" y="2716"/>
                  </a:lnTo>
                  <a:lnTo>
                    <a:pt x="20" y="2571"/>
                  </a:lnTo>
                  <a:lnTo>
                    <a:pt x="5" y="2421"/>
                  </a:lnTo>
                  <a:lnTo>
                    <a:pt x="0" y="2270"/>
                  </a:lnTo>
                  <a:lnTo>
                    <a:pt x="5" y="2121"/>
                  </a:lnTo>
                  <a:lnTo>
                    <a:pt x="20" y="1971"/>
                  </a:lnTo>
                  <a:lnTo>
                    <a:pt x="44" y="1824"/>
                  </a:lnTo>
                  <a:lnTo>
                    <a:pt x="77" y="1680"/>
                  </a:lnTo>
                  <a:lnTo>
                    <a:pt x="120" y="1539"/>
                  </a:lnTo>
                  <a:lnTo>
                    <a:pt x="171" y="1401"/>
                  </a:lnTo>
                  <a:lnTo>
                    <a:pt x="233" y="1266"/>
                  </a:lnTo>
                  <a:lnTo>
                    <a:pt x="302" y="1137"/>
                  </a:lnTo>
                  <a:lnTo>
                    <a:pt x="381" y="1011"/>
                  </a:lnTo>
                  <a:lnTo>
                    <a:pt x="466" y="891"/>
                  </a:lnTo>
                  <a:lnTo>
                    <a:pt x="561" y="774"/>
                  </a:lnTo>
                  <a:lnTo>
                    <a:pt x="665" y="665"/>
                  </a:lnTo>
                  <a:lnTo>
                    <a:pt x="774" y="561"/>
                  </a:lnTo>
                  <a:lnTo>
                    <a:pt x="891" y="466"/>
                  </a:lnTo>
                  <a:lnTo>
                    <a:pt x="1011" y="381"/>
                  </a:lnTo>
                  <a:lnTo>
                    <a:pt x="1137" y="302"/>
                  </a:lnTo>
                  <a:lnTo>
                    <a:pt x="1266" y="233"/>
                  </a:lnTo>
                  <a:lnTo>
                    <a:pt x="1401" y="171"/>
                  </a:lnTo>
                  <a:lnTo>
                    <a:pt x="1539" y="120"/>
                  </a:lnTo>
                  <a:lnTo>
                    <a:pt x="1680" y="77"/>
                  </a:lnTo>
                  <a:lnTo>
                    <a:pt x="1824" y="44"/>
                  </a:lnTo>
                  <a:lnTo>
                    <a:pt x="1971" y="20"/>
                  </a:lnTo>
                  <a:lnTo>
                    <a:pt x="2121" y="5"/>
                  </a:lnTo>
                  <a:lnTo>
                    <a:pt x="2270"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53" name="Freeform 7"/>
            <p:cNvSpPr>
              <a:spLocks noEditPoints="1"/>
            </p:cNvSpPr>
            <p:nvPr/>
          </p:nvSpPr>
          <p:spPr bwMode="auto">
            <a:xfrm>
              <a:off x="-4052888" y="1858963"/>
              <a:ext cx="762000" cy="762000"/>
            </a:xfrm>
            <a:custGeom>
              <a:avLst/>
              <a:gdLst>
                <a:gd name="T0" fmla="*/ 428 w 960"/>
                <a:gd name="T1" fmla="*/ 197 h 960"/>
                <a:gd name="T2" fmla="*/ 335 w 960"/>
                <a:gd name="T3" fmla="*/ 231 h 960"/>
                <a:gd name="T4" fmla="*/ 259 w 960"/>
                <a:gd name="T5" fmla="*/ 295 h 960"/>
                <a:gd name="T6" fmla="*/ 209 w 960"/>
                <a:gd name="T7" fmla="*/ 379 h 960"/>
                <a:gd name="T8" fmla="*/ 191 w 960"/>
                <a:gd name="T9" fmla="*/ 479 h 960"/>
                <a:gd name="T10" fmla="*/ 209 w 960"/>
                <a:gd name="T11" fmla="*/ 579 h 960"/>
                <a:gd name="T12" fmla="*/ 259 w 960"/>
                <a:gd name="T13" fmla="*/ 665 h 960"/>
                <a:gd name="T14" fmla="*/ 335 w 960"/>
                <a:gd name="T15" fmla="*/ 729 h 960"/>
                <a:gd name="T16" fmla="*/ 428 w 960"/>
                <a:gd name="T17" fmla="*/ 763 h 960"/>
                <a:gd name="T18" fmla="*/ 532 w 960"/>
                <a:gd name="T19" fmla="*/ 763 h 960"/>
                <a:gd name="T20" fmla="*/ 625 w 960"/>
                <a:gd name="T21" fmla="*/ 729 h 960"/>
                <a:gd name="T22" fmla="*/ 699 w 960"/>
                <a:gd name="T23" fmla="*/ 665 h 960"/>
                <a:gd name="T24" fmla="*/ 749 w 960"/>
                <a:gd name="T25" fmla="*/ 579 h 960"/>
                <a:gd name="T26" fmla="*/ 767 w 960"/>
                <a:gd name="T27" fmla="*/ 479 h 960"/>
                <a:gd name="T28" fmla="*/ 749 w 960"/>
                <a:gd name="T29" fmla="*/ 379 h 960"/>
                <a:gd name="T30" fmla="*/ 699 w 960"/>
                <a:gd name="T31" fmla="*/ 295 h 960"/>
                <a:gd name="T32" fmla="*/ 625 w 960"/>
                <a:gd name="T33" fmla="*/ 231 h 960"/>
                <a:gd name="T34" fmla="*/ 532 w 960"/>
                <a:gd name="T35" fmla="*/ 197 h 960"/>
                <a:gd name="T36" fmla="*/ 479 w 960"/>
                <a:gd name="T37" fmla="*/ 0 h 960"/>
                <a:gd name="T38" fmla="*/ 617 w 960"/>
                <a:gd name="T39" fmla="*/ 20 h 960"/>
                <a:gd name="T40" fmla="*/ 741 w 960"/>
                <a:gd name="T41" fmla="*/ 76 h 960"/>
                <a:gd name="T42" fmla="*/ 842 w 960"/>
                <a:gd name="T43" fmla="*/ 166 h 960"/>
                <a:gd name="T44" fmla="*/ 914 w 960"/>
                <a:gd name="T45" fmla="*/ 277 h 960"/>
                <a:gd name="T46" fmla="*/ 954 w 960"/>
                <a:gd name="T47" fmla="*/ 408 h 960"/>
                <a:gd name="T48" fmla="*/ 954 w 960"/>
                <a:gd name="T49" fmla="*/ 550 h 960"/>
                <a:gd name="T50" fmla="*/ 914 w 960"/>
                <a:gd name="T51" fmla="*/ 681 h 960"/>
                <a:gd name="T52" fmla="*/ 842 w 960"/>
                <a:gd name="T53" fmla="*/ 794 h 960"/>
                <a:gd name="T54" fmla="*/ 741 w 960"/>
                <a:gd name="T55" fmla="*/ 882 h 960"/>
                <a:gd name="T56" fmla="*/ 617 w 960"/>
                <a:gd name="T57" fmla="*/ 938 h 960"/>
                <a:gd name="T58" fmla="*/ 479 w 960"/>
                <a:gd name="T59" fmla="*/ 960 h 960"/>
                <a:gd name="T60" fmla="*/ 341 w 960"/>
                <a:gd name="T61" fmla="*/ 938 h 960"/>
                <a:gd name="T62" fmla="*/ 218 w 960"/>
                <a:gd name="T63" fmla="*/ 882 h 960"/>
                <a:gd name="T64" fmla="*/ 118 w 960"/>
                <a:gd name="T65" fmla="*/ 794 h 960"/>
                <a:gd name="T66" fmla="*/ 44 w 960"/>
                <a:gd name="T67" fmla="*/ 681 h 960"/>
                <a:gd name="T68" fmla="*/ 5 w 960"/>
                <a:gd name="T69" fmla="*/ 550 h 960"/>
                <a:gd name="T70" fmla="*/ 5 w 960"/>
                <a:gd name="T71" fmla="*/ 408 h 960"/>
                <a:gd name="T72" fmla="*/ 44 w 960"/>
                <a:gd name="T73" fmla="*/ 277 h 960"/>
                <a:gd name="T74" fmla="*/ 118 w 960"/>
                <a:gd name="T75" fmla="*/ 166 h 960"/>
                <a:gd name="T76" fmla="*/ 218 w 960"/>
                <a:gd name="T77" fmla="*/ 76 h 960"/>
                <a:gd name="T78" fmla="*/ 341 w 960"/>
                <a:gd name="T79" fmla="*/ 20 h 960"/>
                <a:gd name="T80" fmla="*/ 479 w 960"/>
                <a:gd name="T81" fmla="*/ 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60" h="960">
                  <a:moveTo>
                    <a:pt x="479" y="191"/>
                  </a:moveTo>
                  <a:lnTo>
                    <a:pt x="428" y="197"/>
                  </a:lnTo>
                  <a:lnTo>
                    <a:pt x="379" y="209"/>
                  </a:lnTo>
                  <a:lnTo>
                    <a:pt x="335" y="231"/>
                  </a:lnTo>
                  <a:lnTo>
                    <a:pt x="295" y="259"/>
                  </a:lnTo>
                  <a:lnTo>
                    <a:pt x="259" y="295"/>
                  </a:lnTo>
                  <a:lnTo>
                    <a:pt x="231" y="335"/>
                  </a:lnTo>
                  <a:lnTo>
                    <a:pt x="209" y="379"/>
                  </a:lnTo>
                  <a:lnTo>
                    <a:pt x="197" y="428"/>
                  </a:lnTo>
                  <a:lnTo>
                    <a:pt x="191" y="479"/>
                  </a:lnTo>
                  <a:lnTo>
                    <a:pt x="197" y="532"/>
                  </a:lnTo>
                  <a:lnTo>
                    <a:pt x="209" y="579"/>
                  </a:lnTo>
                  <a:lnTo>
                    <a:pt x="231" y="625"/>
                  </a:lnTo>
                  <a:lnTo>
                    <a:pt x="259" y="665"/>
                  </a:lnTo>
                  <a:lnTo>
                    <a:pt x="295" y="699"/>
                  </a:lnTo>
                  <a:lnTo>
                    <a:pt x="335" y="729"/>
                  </a:lnTo>
                  <a:lnTo>
                    <a:pt x="379" y="749"/>
                  </a:lnTo>
                  <a:lnTo>
                    <a:pt x="428" y="763"/>
                  </a:lnTo>
                  <a:lnTo>
                    <a:pt x="479" y="767"/>
                  </a:lnTo>
                  <a:lnTo>
                    <a:pt x="532" y="763"/>
                  </a:lnTo>
                  <a:lnTo>
                    <a:pt x="579" y="749"/>
                  </a:lnTo>
                  <a:lnTo>
                    <a:pt x="625" y="729"/>
                  </a:lnTo>
                  <a:lnTo>
                    <a:pt x="665" y="699"/>
                  </a:lnTo>
                  <a:lnTo>
                    <a:pt x="699" y="665"/>
                  </a:lnTo>
                  <a:lnTo>
                    <a:pt x="729" y="625"/>
                  </a:lnTo>
                  <a:lnTo>
                    <a:pt x="749" y="579"/>
                  </a:lnTo>
                  <a:lnTo>
                    <a:pt x="763" y="532"/>
                  </a:lnTo>
                  <a:lnTo>
                    <a:pt x="767" y="479"/>
                  </a:lnTo>
                  <a:lnTo>
                    <a:pt x="763" y="428"/>
                  </a:lnTo>
                  <a:lnTo>
                    <a:pt x="749" y="379"/>
                  </a:lnTo>
                  <a:lnTo>
                    <a:pt x="729" y="335"/>
                  </a:lnTo>
                  <a:lnTo>
                    <a:pt x="699" y="295"/>
                  </a:lnTo>
                  <a:lnTo>
                    <a:pt x="665" y="259"/>
                  </a:lnTo>
                  <a:lnTo>
                    <a:pt x="625" y="231"/>
                  </a:lnTo>
                  <a:lnTo>
                    <a:pt x="579" y="209"/>
                  </a:lnTo>
                  <a:lnTo>
                    <a:pt x="532" y="197"/>
                  </a:lnTo>
                  <a:lnTo>
                    <a:pt x="479" y="191"/>
                  </a:lnTo>
                  <a:close/>
                  <a:moveTo>
                    <a:pt x="479" y="0"/>
                  </a:moveTo>
                  <a:lnTo>
                    <a:pt x="550" y="5"/>
                  </a:lnTo>
                  <a:lnTo>
                    <a:pt x="617" y="20"/>
                  </a:lnTo>
                  <a:lnTo>
                    <a:pt x="681" y="44"/>
                  </a:lnTo>
                  <a:lnTo>
                    <a:pt x="741" y="76"/>
                  </a:lnTo>
                  <a:lnTo>
                    <a:pt x="794" y="118"/>
                  </a:lnTo>
                  <a:lnTo>
                    <a:pt x="842" y="166"/>
                  </a:lnTo>
                  <a:lnTo>
                    <a:pt x="882" y="218"/>
                  </a:lnTo>
                  <a:lnTo>
                    <a:pt x="914" y="277"/>
                  </a:lnTo>
                  <a:lnTo>
                    <a:pt x="938" y="341"/>
                  </a:lnTo>
                  <a:lnTo>
                    <a:pt x="954" y="408"/>
                  </a:lnTo>
                  <a:lnTo>
                    <a:pt x="960" y="479"/>
                  </a:lnTo>
                  <a:lnTo>
                    <a:pt x="954" y="550"/>
                  </a:lnTo>
                  <a:lnTo>
                    <a:pt x="938" y="617"/>
                  </a:lnTo>
                  <a:lnTo>
                    <a:pt x="914" y="681"/>
                  </a:lnTo>
                  <a:lnTo>
                    <a:pt x="882" y="741"/>
                  </a:lnTo>
                  <a:lnTo>
                    <a:pt x="842" y="794"/>
                  </a:lnTo>
                  <a:lnTo>
                    <a:pt x="794" y="842"/>
                  </a:lnTo>
                  <a:lnTo>
                    <a:pt x="741" y="882"/>
                  </a:lnTo>
                  <a:lnTo>
                    <a:pt x="681" y="914"/>
                  </a:lnTo>
                  <a:lnTo>
                    <a:pt x="617" y="938"/>
                  </a:lnTo>
                  <a:lnTo>
                    <a:pt x="550" y="954"/>
                  </a:lnTo>
                  <a:lnTo>
                    <a:pt x="479" y="960"/>
                  </a:lnTo>
                  <a:lnTo>
                    <a:pt x="408" y="954"/>
                  </a:lnTo>
                  <a:lnTo>
                    <a:pt x="341" y="938"/>
                  </a:lnTo>
                  <a:lnTo>
                    <a:pt x="277" y="914"/>
                  </a:lnTo>
                  <a:lnTo>
                    <a:pt x="218" y="882"/>
                  </a:lnTo>
                  <a:lnTo>
                    <a:pt x="166" y="842"/>
                  </a:lnTo>
                  <a:lnTo>
                    <a:pt x="118" y="794"/>
                  </a:lnTo>
                  <a:lnTo>
                    <a:pt x="76" y="741"/>
                  </a:lnTo>
                  <a:lnTo>
                    <a:pt x="44" y="681"/>
                  </a:lnTo>
                  <a:lnTo>
                    <a:pt x="20" y="617"/>
                  </a:lnTo>
                  <a:lnTo>
                    <a:pt x="5" y="550"/>
                  </a:lnTo>
                  <a:lnTo>
                    <a:pt x="0" y="479"/>
                  </a:lnTo>
                  <a:lnTo>
                    <a:pt x="5" y="408"/>
                  </a:lnTo>
                  <a:lnTo>
                    <a:pt x="20" y="341"/>
                  </a:lnTo>
                  <a:lnTo>
                    <a:pt x="44" y="277"/>
                  </a:lnTo>
                  <a:lnTo>
                    <a:pt x="76" y="218"/>
                  </a:lnTo>
                  <a:lnTo>
                    <a:pt x="118" y="166"/>
                  </a:lnTo>
                  <a:lnTo>
                    <a:pt x="166" y="118"/>
                  </a:lnTo>
                  <a:lnTo>
                    <a:pt x="218" y="76"/>
                  </a:lnTo>
                  <a:lnTo>
                    <a:pt x="277" y="44"/>
                  </a:lnTo>
                  <a:lnTo>
                    <a:pt x="341" y="20"/>
                  </a:lnTo>
                  <a:lnTo>
                    <a:pt x="408" y="5"/>
                  </a:lnTo>
                  <a:lnTo>
                    <a:pt x="479"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54" name="Freeform 8"/>
            <p:cNvSpPr>
              <a:spLocks noEditPoints="1"/>
            </p:cNvSpPr>
            <p:nvPr/>
          </p:nvSpPr>
          <p:spPr bwMode="auto">
            <a:xfrm>
              <a:off x="-4660900" y="1250950"/>
              <a:ext cx="1979613" cy="1979613"/>
            </a:xfrm>
            <a:custGeom>
              <a:avLst/>
              <a:gdLst>
                <a:gd name="T0" fmla="*/ 1137 w 2494"/>
                <a:gd name="T1" fmla="*/ 552 h 2494"/>
                <a:gd name="T2" fmla="*/ 962 w 2494"/>
                <a:gd name="T3" fmla="*/ 639 h 2494"/>
                <a:gd name="T4" fmla="*/ 809 w 2494"/>
                <a:gd name="T5" fmla="*/ 668 h 2494"/>
                <a:gd name="T6" fmla="*/ 654 w 2494"/>
                <a:gd name="T7" fmla="*/ 789 h 2494"/>
                <a:gd name="T8" fmla="*/ 668 w 2494"/>
                <a:gd name="T9" fmla="*/ 905 h 2494"/>
                <a:gd name="T10" fmla="*/ 572 w 2494"/>
                <a:gd name="T11" fmla="*/ 1122 h 2494"/>
                <a:gd name="T12" fmla="*/ 191 w 2494"/>
                <a:gd name="T13" fmla="*/ 1246 h 2494"/>
                <a:gd name="T14" fmla="*/ 572 w 2494"/>
                <a:gd name="T15" fmla="*/ 1372 h 2494"/>
                <a:gd name="T16" fmla="*/ 668 w 2494"/>
                <a:gd name="T17" fmla="*/ 1587 h 2494"/>
                <a:gd name="T18" fmla="*/ 654 w 2494"/>
                <a:gd name="T19" fmla="*/ 1703 h 2494"/>
                <a:gd name="T20" fmla="*/ 809 w 2494"/>
                <a:gd name="T21" fmla="*/ 1824 h 2494"/>
                <a:gd name="T22" fmla="*/ 962 w 2494"/>
                <a:gd name="T23" fmla="*/ 1854 h 2494"/>
                <a:gd name="T24" fmla="*/ 1137 w 2494"/>
                <a:gd name="T25" fmla="*/ 1942 h 2494"/>
                <a:gd name="T26" fmla="*/ 1343 w 2494"/>
                <a:gd name="T27" fmla="*/ 2297 h 2494"/>
                <a:gd name="T28" fmla="*/ 1390 w 2494"/>
                <a:gd name="T29" fmla="*/ 1907 h 2494"/>
                <a:gd name="T30" fmla="*/ 1610 w 2494"/>
                <a:gd name="T31" fmla="*/ 1814 h 2494"/>
                <a:gd name="T32" fmla="*/ 1922 w 2494"/>
                <a:gd name="T33" fmla="*/ 2057 h 2494"/>
                <a:gd name="T34" fmla="*/ 1814 w 2494"/>
                <a:gd name="T35" fmla="*/ 1661 h 2494"/>
                <a:gd name="T36" fmla="*/ 1878 w 2494"/>
                <a:gd name="T37" fmla="*/ 1474 h 2494"/>
                <a:gd name="T38" fmla="*/ 1964 w 2494"/>
                <a:gd name="T39" fmla="*/ 1346 h 2494"/>
                <a:gd name="T40" fmla="*/ 1989 w 2494"/>
                <a:gd name="T41" fmla="*/ 1151 h 2494"/>
                <a:gd name="T42" fmla="*/ 1896 w 2494"/>
                <a:gd name="T43" fmla="*/ 1078 h 2494"/>
                <a:gd name="T44" fmla="*/ 1811 w 2494"/>
                <a:gd name="T45" fmla="*/ 858 h 2494"/>
                <a:gd name="T46" fmla="*/ 1993 w 2494"/>
                <a:gd name="T47" fmla="*/ 501 h 2494"/>
                <a:gd name="T48" fmla="*/ 1636 w 2494"/>
                <a:gd name="T49" fmla="*/ 681 h 2494"/>
                <a:gd name="T50" fmla="*/ 1414 w 2494"/>
                <a:gd name="T51" fmla="*/ 596 h 2494"/>
                <a:gd name="T52" fmla="*/ 1343 w 2494"/>
                <a:gd name="T53" fmla="*/ 503 h 2494"/>
                <a:gd name="T54" fmla="*/ 1454 w 2494"/>
                <a:gd name="T55" fmla="*/ 16 h 2494"/>
                <a:gd name="T56" fmla="*/ 1534 w 2494"/>
                <a:gd name="T57" fmla="*/ 111 h 2494"/>
                <a:gd name="T58" fmla="*/ 1893 w 2494"/>
                <a:gd name="T59" fmla="*/ 215 h 2494"/>
                <a:gd name="T60" fmla="*/ 2128 w 2494"/>
                <a:gd name="T61" fmla="*/ 364 h 2494"/>
                <a:gd name="T62" fmla="*/ 2279 w 2494"/>
                <a:gd name="T63" fmla="*/ 601 h 2494"/>
                <a:gd name="T64" fmla="*/ 2381 w 2494"/>
                <a:gd name="T65" fmla="*/ 958 h 2494"/>
                <a:gd name="T66" fmla="*/ 2476 w 2494"/>
                <a:gd name="T67" fmla="*/ 1038 h 2494"/>
                <a:gd name="T68" fmla="*/ 2468 w 2494"/>
                <a:gd name="T69" fmla="*/ 1481 h 2494"/>
                <a:gd name="T70" fmla="*/ 2060 w 2494"/>
                <a:gd name="T71" fmla="*/ 1534 h 2494"/>
                <a:gd name="T72" fmla="*/ 2281 w 2494"/>
                <a:gd name="T73" fmla="*/ 1918 h 2494"/>
                <a:gd name="T74" fmla="*/ 2051 w 2494"/>
                <a:gd name="T75" fmla="*/ 2199 h 2494"/>
                <a:gd name="T76" fmla="*/ 1867 w 2494"/>
                <a:gd name="T77" fmla="*/ 2268 h 2494"/>
                <a:gd name="T78" fmla="*/ 1530 w 2494"/>
                <a:gd name="T79" fmla="*/ 2408 h 2494"/>
                <a:gd name="T80" fmla="*/ 1350 w 2494"/>
                <a:gd name="T81" fmla="*/ 2488 h 2494"/>
                <a:gd name="T82" fmla="*/ 991 w 2494"/>
                <a:gd name="T83" fmla="*/ 2454 h 2494"/>
                <a:gd name="T84" fmla="*/ 874 w 2494"/>
                <a:gd name="T85" fmla="*/ 2026 h 2494"/>
                <a:gd name="T86" fmla="*/ 548 w 2494"/>
                <a:gd name="T87" fmla="*/ 2275 h 2494"/>
                <a:gd name="T88" fmla="*/ 229 w 2494"/>
                <a:gd name="T89" fmla="*/ 1969 h 2494"/>
                <a:gd name="T90" fmla="*/ 240 w 2494"/>
                <a:gd name="T91" fmla="*/ 1845 h 2494"/>
                <a:gd name="T92" fmla="*/ 60 w 2494"/>
                <a:gd name="T93" fmla="*/ 1519 h 2494"/>
                <a:gd name="T94" fmla="*/ 0 w 2494"/>
                <a:gd name="T95" fmla="*/ 1246 h 2494"/>
                <a:gd name="T96" fmla="*/ 60 w 2494"/>
                <a:gd name="T97" fmla="*/ 973 h 2494"/>
                <a:gd name="T98" fmla="*/ 240 w 2494"/>
                <a:gd name="T99" fmla="*/ 647 h 2494"/>
                <a:gd name="T100" fmla="*/ 229 w 2494"/>
                <a:gd name="T101" fmla="*/ 525 h 2494"/>
                <a:gd name="T102" fmla="*/ 548 w 2494"/>
                <a:gd name="T103" fmla="*/ 218 h 2494"/>
                <a:gd name="T104" fmla="*/ 874 w 2494"/>
                <a:gd name="T105" fmla="*/ 468 h 2494"/>
                <a:gd name="T106" fmla="*/ 991 w 2494"/>
                <a:gd name="T107" fmla="*/ 40 h 2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94" h="2494">
                  <a:moveTo>
                    <a:pt x="1246" y="191"/>
                  </a:moveTo>
                  <a:lnTo>
                    <a:pt x="1151" y="195"/>
                  </a:lnTo>
                  <a:lnTo>
                    <a:pt x="1151" y="503"/>
                  </a:lnTo>
                  <a:lnTo>
                    <a:pt x="1148" y="528"/>
                  </a:lnTo>
                  <a:lnTo>
                    <a:pt x="1137" y="552"/>
                  </a:lnTo>
                  <a:lnTo>
                    <a:pt x="1122" y="572"/>
                  </a:lnTo>
                  <a:lnTo>
                    <a:pt x="1102" y="586"/>
                  </a:lnTo>
                  <a:lnTo>
                    <a:pt x="1078" y="596"/>
                  </a:lnTo>
                  <a:lnTo>
                    <a:pt x="1018" y="614"/>
                  </a:lnTo>
                  <a:lnTo>
                    <a:pt x="962" y="639"/>
                  </a:lnTo>
                  <a:lnTo>
                    <a:pt x="905" y="668"/>
                  </a:lnTo>
                  <a:lnTo>
                    <a:pt x="882" y="678"/>
                  </a:lnTo>
                  <a:lnTo>
                    <a:pt x="858" y="681"/>
                  </a:lnTo>
                  <a:lnTo>
                    <a:pt x="832" y="678"/>
                  </a:lnTo>
                  <a:lnTo>
                    <a:pt x="809" y="668"/>
                  </a:lnTo>
                  <a:lnTo>
                    <a:pt x="789" y="654"/>
                  </a:lnTo>
                  <a:lnTo>
                    <a:pt x="572" y="435"/>
                  </a:lnTo>
                  <a:lnTo>
                    <a:pt x="501" y="501"/>
                  </a:lnTo>
                  <a:lnTo>
                    <a:pt x="435" y="572"/>
                  </a:lnTo>
                  <a:lnTo>
                    <a:pt x="654" y="789"/>
                  </a:lnTo>
                  <a:lnTo>
                    <a:pt x="668" y="809"/>
                  </a:lnTo>
                  <a:lnTo>
                    <a:pt x="678" y="832"/>
                  </a:lnTo>
                  <a:lnTo>
                    <a:pt x="681" y="858"/>
                  </a:lnTo>
                  <a:lnTo>
                    <a:pt x="678" y="882"/>
                  </a:lnTo>
                  <a:lnTo>
                    <a:pt x="668" y="905"/>
                  </a:lnTo>
                  <a:lnTo>
                    <a:pt x="639" y="962"/>
                  </a:lnTo>
                  <a:lnTo>
                    <a:pt x="614" y="1018"/>
                  </a:lnTo>
                  <a:lnTo>
                    <a:pt x="596" y="1078"/>
                  </a:lnTo>
                  <a:lnTo>
                    <a:pt x="586" y="1102"/>
                  </a:lnTo>
                  <a:lnTo>
                    <a:pt x="572" y="1122"/>
                  </a:lnTo>
                  <a:lnTo>
                    <a:pt x="552" y="1137"/>
                  </a:lnTo>
                  <a:lnTo>
                    <a:pt x="528" y="1148"/>
                  </a:lnTo>
                  <a:lnTo>
                    <a:pt x="503" y="1151"/>
                  </a:lnTo>
                  <a:lnTo>
                    <a:pt x="195" y="1151"/>
                  </a:lnTo>
                  <a:lnTo>
                    <a:pt x="191" y="1246"/>
                  </a:lnTo>
                  <a:lnTo>
                    <a:pt x="195" y="1343"/>
                  </a:lnTo>
                  <a:lnTo>
                    <a:pt x="503" y="1343"/>
                  </a:lnTo>
                  <a:lnTo>
                    <a:pt x="528" y="1346"/>
                  </a:lnTo>
                  <a:lnTo>
                    <a:pt x="552" y="1355"/>
                  </a:lnTo>
                  <a:lnTo>
                    <a:pt x="572" y="1372"/>
                  </a:lnTo>
                  <a:lnTo>
                    <a:pt x="586" y="1390"/>
                  </a:lnTo>
                  <a:lnTo>
                    <a:pt x="596" y="1414"/>
                  </a:lnTo>
                  <a:lnTo>
                    <a:pt x="614" y="1474"/>
                  </a:lnTo>
                  <a:lnTo>
                    <a:pt x="639" y="1532"/>
                  </a:lnTo>
                  <a:lnTo>
                    <a:pt x="668" y="1587"/>
                  </a:lnTo>
                  <a:lnTo>
                    <a:pt x="678" y="1610"/>
                  </a:lnTo>
                  <a:lnTo>
                    <a:pt x="681" y="1636"/>
                  </a:lnTo>
                  <a:lnTo>
                    <a:pt x="678" y="1661"/>
                  </a:lnTo>
                  <a:lnTo>
                    <a:pt x="668" y="1683"/>
                  </a:lnTo>
                  <a:lnTo>
                    <a:pt x="654" y="1703"/>
                  </a:lnTo>
                  <a:lnTo>
                    <a:pt x="435" y="1922"/>
                  </a:lnTo>
                  <a:lnTo>
                    <a:pt x="501" y="1993"/>
                  </a:lnTo>
                  <a:lnTo>
                    <a:pt x="572" y="2057"/>
                  </a:lnTo>
                  <a:lnTo>
                    <a:pt x="789" y="1840"/>
                  </a:lnTo>
                  <a:lnTo>
                    <a:pt x="809" y="1824"/>
                  </a:lnTo>
                  <a:lnTo>
                    <a:pt x="832" y="1814"/>
                  </a:lnTo>
                  <a:lnTo>
                    <a:pt x="858" y="1813"/>
                  </a:lnTo>
                  <a:lnTo>
                    <a:pt x="882" y="1814"/>
                  </a:lnTo>
                  <a:lnTo>
                    <a:pt x="905" y="1825"/>
                  </a:lnTo>
                  <a:lnTo>
                    <a:pt x="962" y="1854"/>
                  </a:lnTo>
                  <a:lnTo>
                    <a:pt x="1018" y="1878"/>
                  </a:lnTo>
                  <a:lnTo>
                    <a:pt x="1078" y="1896"/>
                  </a:lnTo>
                  <a:lnTo>
                    <a:pt x="1102" y="1907"/>
                  </a:lnTo>
                  <a:lnTo>
                    <a:pt x="1122" y="1922"/>
                  </a:lnTo>
                  <a:lnTo>
                    <a:pt x="1137" y="1942"/>
                  </a:lnTo>
                  <a:lnTo>
                    <a:pt x="1148" y="1964"/>
                  </a:lnTo>
                  <a:lnTo>
                    <a:pt x="1151" y="1989"/>
                  </a:lnTo>
                  <a:lnTo>
                    <a:pt x="1151" y="2297"/>
                  </a:lnTo>
                  <a:lnTo>
                    <a:pt x="1246" y="2303"/>
                  </a:lnTo>
                  <a:lnTo>
                    <a:pt x="1343" y="2297"/>
                  </a:lnTo>
                  <a:lnTo>
                    <a:pt x="1343" y="1989"/>
                  </a:lnTo>
                  <a:lnTo>
                    <a:pt x="1346" y="1964"/>
                  </a:lnTo>
                  <a:lnTo>
                    <a:pt x="1355" y="1942"/>
                  </a:lnTo>
                  <a:lnTo>
                    <a:pt x="1372" y="1922"/>
                  </a:lnTo>
                  <a:lnTo>
                    <a:pt x="1390" y="1907"/>
                  </a:lnTo>
                  <a:lnTo>
                    <a:pt x="1414" y="1896"/>
                  </a:lnTo>
                  <a:lnTo>
                    <a:pt x="1474" y="1878"/>
                  </a:lnTo>
                  <a:lnTo>
                    <a:pt x="1532" y="1854"/>
                  </a:lnTo>
                  <a:lnTo>
                    <a:pt x="1587" y="1825"/>
                  </a:lnTo>
                  <a:lnTo>
                    <a:pt x="1610" y="1814"/>
                  </a:lnTo>
                  <a:lnTo>
                    <a:pt x="1636" y="1813"/>
                  </a:lnTo>
                  <a:lnTo>
                    <a:pt x="1661" y="1814"/>
                  </a:lnTo>
                  <a:lnTo>
                    <a:pt x="1683" y="1824"/>
                  </a:lnTo>
                  <a:lnTo>
                    <a:pt x="1703" y="1840"/>
                  </a:lnTo>
                  <a:lnTo>
                    <a:pt x="1922" y="2057"/>
                  </a:lnTo>
                  <a:lnTo>
                    <a:pt x="1993" y="1993"/>
                  </a:lnTo>
                  <a:lnTo>
                    <a:pt x="2057" y="1922"/>
                  </a:lnTo>
                  <a:lnTo>
                    <a:pt x="1840" y="1703"/>
                  </a:lnTo>
                  <a:lnTo>
                    <a:pt x="1824" y="1683"/>
                  </a:lnTo>
                  <a:lnTo>
                    <a:pt x="1814" y="1661"/>
                  </a:lnTo>
                  <a:lnTo>
                    <a:pt x="1813" y="1636"/>
                  </a:lnTo>
                  <a:lnTo>
                    <a:pt x="1814" y="1610"/>
                  </a:lnTo>
                  <a:lnTo>
                    <a:pt x="1825" y="1587"/>
                  </a:lnTo>
                  <a:lnTo>
                    <a:pt x="1854" y="1532"/>
                  </a:lnTo>
                  <a:lnTo>
                    <a:pt x="1878" y="1474"/>
                  </a:lnTo>
                  <a:lnTo>
                    <a:pt x="1896" y="1414"/>
                  </a:lnTo>
                  <a:lnTo>
                    <a:pt x="1907" y="1390"/>
                  </a:lnTo>
                  <a:lnTo>
                    <a:pt x="1922" y="1370"/>
                  </a:lnTo>
                  <a:lnTo>
                    <a:pt x="1942" y="1355"/>
                  </a:lnTo>
                  <a:lnTo>
                    <a:pt x="1964" y="1346"/>
                  </a:lnTo>
                  <a:lnTo>
                    <a:pt x="1989" y="1343"/>
                  </a:lnTo>
                  <a:lnTo>
                    <a:pt x="2297" y="1343"/>
                  </a:lnTo>
                  <a:lnTo>
                    <a:pt x="2303" y="1246"/>
                  </a:lnTo>
                  <a:lnTo>
                    <a:pt x="2297" y="1151"/>
                  </a:lnTo>
                  <a:lnTo>
                    <a:pt x="1989" y="1151"/>
                  </a:lnTo>
                  <a:lnTo>
                    <a:pt x="1964" y="1148"/>
                  </a:lnTo>
                  <a:lnTo>
                    <a:pt x="1942" y="1137"/>
                  </a:lnTo>
                  <a:lnTo>
                    <a:pt x="1922" y="1122"/>
                  </a:lnTo>
                  <a:lnTo>
                    <a:pt x="1907" y="1102"/>
                  </a:lnTo>
                  <a:lnTo>
                    <a:pt x="1896" y="1078"/>
                  </a:lnTo>
                  <a:lnTo>
                    <a:pt x="1878" y="1018"/>
                  </a:lnTo>
                  <a:lnTo>
                    <a:pt x="1854" y="962"/>
                  </a:lnTo>
                  <a:lnTo>
                    <a:pt x="1825" y="905"/>
                  </a:lnTo>
                  <a:lnTo>
                    <a:pt x="1814" y="882"/>
                  </a:lnTo>
                  <a:lnTo>
                    <a:pt x="1811" y="858"/>
                  </a:lnTo>
                  <a:lnTo>
                    <a:pt x="1814" y="832"/>
                  </a:lnTo>
                  <a:lnTo>
                    <a:pt x="1824" y="809"/>
                  </a:lnTo>
                  <a:lnTo>
                    <a:pt x="1840" y="789"/>
                  </a:lnTo>
                  <a:lnTo>
                    <a:pt x="2057" y="572"/>
                  </a:lnTo>
                  <a:lnTo>
                    <a:pt x="1993" y="501"/>
                  </a:lnTo>
                  <a:lnTo>
                    <a:pt x="1922" y="435"/>
                  </a:lnTo>
                  <a:lnTo>
                    <a:pt x="1703" y="654"/>
                  </a:lnTo>
                  <a:lnTo>
                    <a:pt x="1683" y="668"/>
                  </a:lnTo>
                  <a:lnTo>
                    <a:pt x="1661" y="678"/>
                  </a:lnTo>
                  <a:lnTo>
                    <a:pt x="1636" y="681"/>
                  </a:lnTo>
                  <a:lnTo>
                    <a:pt x="1610" y="678"/>
                  </a:lnTo>
                  <a:lnTo>
                    <a:pt x="1587" y="668"/>
                  </a:lnTo>
                  <a:lnTo>
                    <a:pt x="1532" y="639"/>
                  </a:lnTo>
                  <a:lnTo>
                    <a:pt x="1474" y="614"/>
                  </a:lnTo>
                  <a:lnTo>
                    <a:pt x="1414" y="596"/>
                  </a:lnTo>
                  <a:lnTo>
                    <a:pt x="1390" y="586"/>
                  </a:lnTo>
                  <a:lnTo>
                    <a:pt x="1370" y="572"/>
                  </a:lnTo>
                  <a:lnTo>
                    <a:pt x="1355" y="552"/>
                  </a:lnTo>
                  <a:lnTo>
                    <a:pt x="1346" y="528"/>
                  </a:lnTo>
                  <a:lnTo>
                    <a:pt x="1343" y="503"/>
                  </a:lnTo>
                  <a:lnTo>
                    <a:pt x="1343" y="195"/>
                  </a:lnTo>
                  <a:lnTo>
                    <a:pt x="1246" y="191"/>
                  </a:lnTo>
                  <a:close/>
                  <a:moveTo>
                    <a:pt x="1246" y="0"/>
                  </a:moveTo>
                  <a:lnTo>
                    <a:pt x="1350" y="4"/>
                  </a:lnTo>
                  <a:lnTo>
                    <a:pt x="1454" y="16"/>
                  </a:lnTo>
                  <a:lnTo>
                    <a:pt x="1481" y="25"/>
                  </a:lnTo>
                  <a:lnTo>
                    <a:pt x="1503" y="40"/>
                  </a:lnTo>
                  <a:lnTo>
                    <a:pt x="1519" y="60"/>
                  </a:lnTo>
                  <a:lnTo>
                    <a:pt x="1530" y="84"/>
                  </a:lnTo>
                  <a:lnTo>
                    <a:pt x="1534" y="111"/>
                  </a:lnTo>
                  <a:lnTo>
                    <a:pt x="1534" y="432"/>
                  </a:lnTo>
                  <a:lnTo>
                    <a:pt x="1619" y="468"/>
                  </a:lnTo>
                  <a:lnTo>
                    <a:pt x="1845" y="240"/>
                  </a:lnTo>
                  <a:lnTo>
                    <a:pt x="1867" y="224"/>
                  </a:lnTo>
                  <a:lnTo>
                    <a:pt x="1893" y="215"/>
                  </a:lnTo>
                  <a:lnTo>
                    <a:pt x="1918" y="213"/>
                  </a:lnTo>
                  <a:lnTo>
                    <a:pt x="1944" y="218"/>
                  </a:lnTo>
                  <a:lnTo>
                    <a:pt x="1969" y="229"/>
                  </a:lnTo>
                  <a:lnTo>
                    <a:pt x="2051" y="295"/>
                  </a:lnTo>
                  <a:lnTo>
                    <a:pt x="2128" y="364"/>
                  </a:lnTo>
                  <a:lnTo>
                    <a:pt x="2199" y="441"/>
                  </a:lnTo>
                  <a:lnTo>
                    <a:pt x="2263" y="525"/>
                  </a:lnTo>
                  <a:lnTo>
                    <a:pt x="2275" y="548"/>
                  </a:lnTo>
                  <a:lnTo>
                    <a:pt x="2281" y="574"/>
                  </a:lnTo>
                  <a:lnTo>
                    <a:pt x="2279" y="601"/>
                  </a:lnTo>
                  <a:lnTo>
                    <a:pt x="2268" y="625"/>
                  </a:lnTo>
                  <a:lnTo>
                    <a:pt x="2252" y="647"/>
                  </a:lnTo>
                  <a:lnTo>
                    <a:pt x="2026" y="874"/>
                  </a:lnTo>
                  <a:lnTo>
                    <a:pt x="2060" y="958"/>
                  </a:lnTo>
                  <a:lnTo>
                    <a:pt x="2381" y="958"/>
                  </a:lnTo>
                  <a:lnTo>
                    <a:pt x="2408" y="962"/>
                  </a:lnTo>
                  <a:lnTo>
                    <a:pt x="2432" y="973"/>
                  </a:lnTo>
                  <a:lnTo>
                    <a:pt x="2454" y="991"/>
                  </a:lnTo>
                  <a:lnTo>
                    <a:pt x="2468" y="1013"/>
                  </a:lnTo>
                  <a:lnTo>
                    <a:pt x="2476" y="1038"/>
                  </a:lnTo>
                  <a:lnTo>
                    <a:pt x="2488" y="1142"/>
                  </a:lnTo>
                  <a:lnTo>
                    <a:pt x="2494" y="1246"/>
                  </a:lnTo>
                  <a:lnTo>
                    <a:pt x="2488" y="1350"/>
                  </a:lnTo>
                  <a:lnTo>
                    <a:pt x="2476" y="1454"/>
                  </a:lnTo>
                  <a:lnTo>
                    <a:pt x="2468" y="1481"/>
                  </a:lnTo>
                  <a:lnTo>
                    <a:pt x="2454" y="1503"/>
                  </a:lnTo>
                  <a:lnTo>
                    <a:pt x="2432" y="1519"/>
                  </a:lnTo>
                  <a:lnTo>
                    <a:pt x="2408" y="1530"/>
                  </a:lnTo>
                  <a:lnTo>
                    <a:pt x="2381" y="1534"/>
                  </a:lnTo>
                  <a:lnTo>
                    <a:pt x="2060" y="1534"/>
                  </a:lnTo>
                  <a:lnTo>
                    <a:pt x="2026" y="1619"/>
                  </a:lnTo>
                  <a:lnTo>
                    <a:pt x="2252" y="1845"/>
                  </a:lnTo>
                  <a:lnTo>
                    <a:pt x="2268" y="1867"/>
                  </a:lnTo>
                  <a:lnTo>
                    <a:pt x="2279" y="1893"/>
                  </a:lnTo>
                  <a:lnTo>
                    <a:pt x="2281" y="1918"/>
                  </a:lnTo>
                  <a:lnTo>
                    <a:pt x="2275" y="1944"/>
                  </a:lnTo>
                  <a:lnTo>
                    <a:pt x="2263" y="1969"/>
                  </a:lnTo>
                  <a:lnTo>
                    <a:pt x="2199" y="2051"/>
                  </a:lnTo>
                  <a:lnTo>
                    <a:pt x="2128" y="2128"/>
                  </a:lnTo>
                  <a:lnTo>
                    <a:pt x="2051" y="2199"/>
                  </a:lnTo>
                  <a:lnTo>
                    <a:pt x="1969" y="2263"/>
                  </a:lnTo>
                  <a:lnTo>
                    <a:pt x="1944" y="2275"/>
                  </a:lnTo>
                  <a:lnTo>
                    <a:pt x="1918" y="2281"/>
                  </a:lnTo>
                  <a:lnTo>
                    <a:pt x="1893" y="2279"/>
                  </a:lnTo>
                  <a:lnTo>
                    <a:pt x="1867" y="2268"/>
                  </a:lnTo>
                  <a:lnTo>
                    <a:pt x="1845" y="2252"/>
                  </a:lnTo>
                  <a:lnTo>
                    <a:pt x="1619" y="2026"/>
                  </a:lnTo>
                  <a:lnTo>
                    <a:pt x="1534" y="2060"/>
                  </a:lnTo>
                  <a:lnTo>
                    <a:pt x="1534" y="2381"/>
                  </a:lnTo>
                  <a:lnTo>
                    <a:pt x="1530" y="2408"/>
                  </a:lnTo>
                  <a:lnTo>
                    <a:pt x="1519" y="2432"/>
                  </a:lnTo>
                  <a:lnTo>
                    <a:pt x="1503" y="2454"/>
                  </a:lnTo>
                  <a:lnTo>
                    <a:pt x="1481" y="2468"/>
                  </a:lnTo>
                  <a:lnTo>
                    <a:pt x="1454" y="2476"/>
                  </a:lnTo>
                  <a:lnTo>
                    <a:pt x="1350" y="2488"/>
                  </a:lnTo>
                  <a:lnTo>
                    <a:pt x="1246" y="2494"/>
                  </a:lnTo>
                  <a:lnTo>
                    <a:pt x="1142" y="2488"/>
                  </a:lnTo>
                  <a:lnTo>
                    <a:pt x="1038" y="2476"/>
                  </a:lnTo>
                  <a:lnTo>
                    <a:pt x="1013" y="2468"/>
                  </a:lnTo>
                  <a:lnTo>
                    <a:pt x="991" y="2454"/>
                  </a:lnTo>
                  <a:lnTo>
                    <a:pt x="973" y="2432"/>
                  </a:lnTo>
                  <a:lnTo>
                    <a:pt x="962" y="2408"/>
                  </a:lnTo>
                  <a:lnTo>
                    <a:pt x="958" y="2381"/>
                  </a:lnTo>
                  <a:lnTo>
                    <a:pt x="958" y="2060"/>
                  </a:lnTo>
                  <a:lnTo>
                    <a:pt x="874" y="2026"/>
                  </a:lnTo>
                  <a:lnTo>
                    <a:pt x="647" y="2252"/>
                  </a:lnTo>
                  <a:lnTo>
                    <a:pt x="625" y="2268"/>
                  </a:lnTo>
                  <a:lnTo>
                    <a:pt x="601" y="2279"/>
                  </a:lnTo>
                  <a:lnTo>
                    <a:pt x="574" y="2281"/>
                  </a:lnTo>
                  <a:lnTo>
                    <a:pt x="548" y="2275"/>
                  </a:lnTo>
                  <a:lnTo>
                    <a:pt x="525" y="2263"/>
                  </a:lnTo>
                  <a:lnTo>
                    <a:pt x="441" y="2199"/>
                  </a:lnTo>
                  <a:lnTo>
                    <a:pt x="364" y="2128"/>
                  </a:lnTo>
                  <a:lnTo>
                    <a:pt x="295" y="2051"/>
                  </a:lnTo>
                  <a:lnTo>
                    <a:pt x="229" y="1969"/>
                  </a:lnTo>
                  <a:lnTo>
                    <a:pt x="218" y="1944"/>
                  </a:lnTo>
                  <a:lnTo>
                    <a:pt x="213" y="1918"/>
                  </a:lnTo>
                  <a:lnTo>
                    <a:pt x="215" y="1893"/>
                  </a:lnTo>
                  <a:lnTo>
                    <a:pt x="224" y="1867"/>
                  </a:lnTo>
                  <a:lnTo>
                    <a:pt x="240" y="1845"/>
                  </a:lnTo>
                  <a:lnTo>
                    <a:pt x="468" y="1619"/>
                  </a:lnTo>
                  <a:lnTo>
                    <a:pt x="432" y="1534"/>
                  </a:lnTo>
                  <a:lnTo>
                    <a:pt x="111" y="1534"/>
                  </a:lnTo>
                  <a:lnTo>
                    <a:pt x="84" y="1530"/>
                  </a:lnTo>
                  <a:lnTo>
                    <a:pt x="60" y="1519"/>
                  </a:lnTo>
                  <a:lnTo>
                    <a:pt x="40" y="1503"/>
                  </a:lnTo>
                  <a:lnTo>
                    <a:pt x="25" y="1481"/>
                  </a:lnTo>
                  <a:lnTo>
                    <a:pt x="16" y="1454"/>
                  </a:lnTo>
                  <a:lnTo>
                    <a:pt x="4" y="1350"/>
                  </a:lnTo>
                  <a:lnTo>
                    <a:pt x="0" y="1246"/>
                  </a:lnTo>
                  <a:lnTo>
                    <a:pt x="4" y="1142"/>
                  </a:lnTo>
                  <a:lnTo>
                    <a:pt x="16" y="1038"/>
                  </a:lnTo>
                  <a:lnTo>
                    <a:pt x="25" y="1013"/>
                  </a:lnTo>
                  <a:lnTo>
                    <a:pt x="40" y="991"/>
                  </a:lnTo>
                  <a:lnTo>
                    <a:pt x="60" y="973"/>
                  </a:lnTo>
                  <a:lnTo>
                    <a:pt x="84" y="962"/>
                  </a:lnTo>
                  <a:lnTo>
                    <a:pt x="111" y="958"/>
                  </a:lnTo>
                  <a:lnTo>
                    <a:pt x="432" y="958"/>
                  </a:lnTo>
                  <a:lnTo>
                    <a:pt x="468" y="874"/>
                  </a:lnTo>
                  <a:lnTo>
                    <a:pt x="240" y="647"/>
                  </a:lnTo>
                  <a:lnTo>
                    <a:pt x="224" y="625"/>
                  </a:lnTo>
                  <a:lnTo>
                    <a:pt x="215" y="601"/>
                  </a:lnTo>
                  <a:lnTo>
                    <a:pt x="213" y="574"/>
                  </a:lnTo>
                  <a:lnTo>
                    <a:pt x="218" y="548"/>
                  </a:lnTo>
                  <a:lnTo>
                    <a:pt x="229" y="525"/>
                  </a:lnTo>
                  <a:lnTo>
                    <a:pt x="295" y="441"/>
                  </a:lnTo>
                  <a:lnTo>
                    <a:pt x="364" y="364"/>
                  </a:lnTo>
                  <a:lnTo>
                    <a:pt x="441" y="295"/>
                  </a:lnTo>
                  <a:lnTo>
                    <a:pt x="525" y="229"/>
                  </a:lnTo>
                  <a:lnTo>
                    <a:pt x="548" y="218"/>
                  </a:lnTo>
                  <a:lnTo>
                    <a:pt x="574" y="213"/>
                  </a:lnTo>
                  <a:lnTo>
                    <a:pt x="601" y="215"/>
                  </a:lnTo>
                  <a:lnTo>
                    <a:pt x="625" y="224"/>
                  </a:lnTo>
                  <a:lnTo>
                    <a:pt x="647" y="240"/>
                  </a:lnTo>
                  <a:lnTo>
                    <a:pt x="874" y="468"/>
                  </a:lnTo>
                  <a:lnTo>
                    <a:pt x="958" y="432"/>
                  </a:lnTo>
                  <a:lnTo>
                    <a:pt x="958" y="111"/>
                  </a:lnTo>
                  <a:lnTo>
                    <a:pt x="962" y="84"/>
                  </a:lnTo>
                  <a:lnTo>
                    <a:pt x="973" y="60"/>
                  </a:lnTo>
                  <a:lnTo>
                    <a:pt x="991" y="40"/>
                  </a:lnTo>
                  <a:lnTo>
                    <a:pt x="1013" y="25"/>
                  </a:lnTo>
                  <a:lnTo>
                    <a:pt x="1038" y="16"/>
                  </a:lnTo>
                  <a:lnTo>
                    <a:pt x="1142" y="4"/>
                  </a:lnTo>
                  <a:lnTo>
                    <a:pt x="1246"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55" name="Freeform 9"/>
            <p:cNvSpPr>
              <a:spLocks/>
            </p:cNvSpPr>
            <p:nvPr/>
          </p:nvSpPr>
          <p:spPr bwMode="auto">
            <a:xfrm>
              <a:off x="-5067300" y="844550"/>
              <a:ext cx="2792413" cy="2790825"/>
            </a:xfrm>
            <a:custGeom>
              <a:avLst/>
              <a:gdLst>
                <a:gd name="T0" fmla="*/ 2033 w 3518"/>
                <a:gd name="T1" fmla="*/ 20 h 3516"/>
                <a:gd name="T2" fmla="*/ 2399 w 3518"/>
                <a:gd name="T3" fmla="*/ 120 h 3516"/>
                <a:gd name="T4" fmla="*/ 2744 w 3518"/>
                <a:gd name="T5" fmla="*/ 301 h 3516"/>
                <a:gd name="T6" fmla="*/ 2880 w 3518"/>
                <a:gd name="T7" fmla="*/ 421 h 3516"/>
                <a:gd name="T8" fmla="*/ 2878 w 3518"/>
                <a:gd name="T9" fmla="*/ 492 h 3516"/>
                <a:gd name="T10" fmla="*/ 2826 w 3518"/>
                <a:gd name="T11" fmla="*/ 545 h 3516"/>
                <a:gd name="T12" fmla="*/ 2753 w 3518"/>
                <a:gd name="T13" fmla="*/ 543 h 3516"/>
                <a:gd name="T14" fmla="*/ 2527 w 3518"/>
                <a:gd name="T15" fmla="*/ 392 h 3516"/>
                <a:gd name="T16" fmla="*/ 2193 w 3518"/>
                <a:gd name="T17" fmla="*/ 253 h 3516"/>
                <a:gd name="T18" fmla="*/ 1845 w 3518"/>
                <a:gd name="T19" fmla="*/ 193 h 3516"/>
                <a:gd name="T20" fmla="*/ 1494 w 3518"/>
                <a:gd name="T21" fmla="*/ 213 h 3516"/>
                <a:gd name="T22" fmla="*/ 1153 w 3518"/>
                <a:gd name="T23" fmla="*/ 313 h 3516"/>
                <a:gd name="T24" fmla="*/ 838 w 3518"/>
                <a:gd name="T25" fmla="*/ 490 h 3516"/>
                <a:gd name="T26" fmla="*/ 567 w 3518"/>
                <a:gd name="T27" fmla="*/ 740 h 3516"/>
                <a:gd name="T28" fmla="*/ 368 w 3518"/>
                <a:gd name="T29" fmla="*/ 1037 h 3516"/>
                <a:gd name="T30" fmla="*/ 244 w 3518"/>
                <a:gd name="T31" fmla="*/ 1361 h 3516"/>
                <a:gd name="T32" fmla="*/ 193 w 3518"/>
                <a:gd name="T33" fmla="*/ 1702 h 3516"/>
                <a:gd name="T34" fmla="*/ 219 w 3518"/>
                <a:gd name="T35" fmla="*/ 2044 h 3516"/>
                <a:gd name="T36" fmla="*/ 319 w 3518"/>
                <a:gd name="T37" fmla="*/ 2376 h 3516"/>
                <a:gd name="T38" fmla="*/ 492 w 3518"/>
                <a:gd name="T39" fmla="*/ 2682 h 3516"/>
                <a:gd name="T40" fmla="*/ 740 w 3518"/>
                <a:gd name="T41" fmla="*/ 2949 h 3516"/>
                <a:gd name="T42" fmla="*/ 1037 w 3518"/>
                <a:gd name="T43" fmla="*/ 3150 h 3516"/>
                <a:gd name="T44" fmla="*/ 1361 w 3518"/>
                <a:gd name="T45" fmla="*/ 3274 h 3516"/>
                <a:gd name="T46" fmla="*/ 1702 w 3518"/>
                <a:gd name="T47" fmla="*/ 3323 h 3516"/>
                <a:gd name="T48" fmla="*/ 2044 w 3518"/>
                <a:gd name="T49" fmla="*/ 3299 h 3516"/>
                <a:gd name="T50" fmla="*/ 2376 w 3518"/>
                <a:gd name="T51" fmla="*/ 3199 h 3516"/>
                <a:gd name="T52" fmla="*/ 2682 w 3518"/>
                <a:gd name="T53" fmla="*/ 3024 h 3516"/>
                <a:gd name="T54" fmla="*/ 2951 w 3518"/>
                <a:gd name="T55" fmla="*/ 2775 h 3516"/>
                <a:gd name="T56" fmla="*/ 3153 w 3518"/>
                <a:gd name="T57" fmla="*/ 2472 h 3516"/>
                <a:gd name="T58" fmla="*/ 3279 w 3518"/>
                <a:gd name="T59" fmla="*/ 2139 h 3516"/>
                <a:gd name="T60" fmla="*/ 3327 w 3518"/>
                <a:gd name="T61" fmla="*/ 1789 h 3516"/>
                <a:gd name="T62" fmla="*/ 3294 w 3518"/>
                <a:gd name="T63" fmla="*/ 1437 h 3516"/>
                <a:gd name="T64" fmla="*/ 3181 w 3518"/>
                <a:gd name="T65" fmla="*/ 1098 h 3516"/>
                <a:gd name="T66" fmla="*/ 2988 w 3518"/>
                <a:gd name="T67" fmla="*/ 785 h 3516"/>
                <a:gd name="T68" fmla="*/ 2968 w 3518"/>
                <a:gd name="T69" fmla="*/ 716 h 3516"/>
                <a:gd name="T70" fmla="*/ 3002 w 3518"/>
                <a:gd name="T71" fmla="*/ 650 h 3516"/>
                <a:gd name="T72" fmla="*/ 3073 w 3518"/>
                <a:gd name="T73" fmla="*/ 630 h 3516"/>
                <a:gd name="T74" fmla="*/ 3137 w 3518"/>
                <a:gd name="T75" fmla="*/ 667 h 3516"/>
                <a:gd name="T76" fmla="*/ 3347 w 3518"/>
                <a:gd name="T77" fmla="*/ 1000 h 3516"/>
                <a:gd name="T78" fmla="*/ 3472 w 3518"/>
                <a:gd name="T79" fmla="*/ 1361 h 3516"/>
                <a:gd name="T80" fmla="*/ 3518 w 3518"/>
                <a:gd name="T81" fmla="*/ 1734 h 3516"/>
                <a:gd name="T82" fmla="*/ 3483 w 3518"/>
                <a:gd name="T83" fmla="*/ 2108 h 3516"/>
                <a:gd name="T84" fmla="*/ 3368 w 3518"/>
                <a:gd name="T85" fmla="*/ 2468 h 3516"/>
                <a:gd name="T86" fmla="*/ 3175 w 3518"/>
                <a:gd name="T87" fmla="*/ 2802 h 3516"/>
                <a:gd name="T88" fmla="*/ 2906 w 3518"/>
                <a:gd name="T89" fmla="*/ 3092 h 3516"/>
                <a:gd name="T90" fmla="*/ 2591 w 3518"/>
                <a:gd name="T91" fmla="*/ 3308 h 3516"/>
                <a:gd name="T92" fmla="*/ 2244 w 3518"/>
                <a:gd name="T93" fmla="*/ 3449 h 3516"/>
                <a:gd name="T94" fmla="*/ 1882 w 3518"/>
                <a:gd name="T95" fmla="*/ 3512 h 3516"/>
                <a:gd name="T96" fmla="*/ 1514 w 3518"/>
                <a:gd name="T97" fmla="*/ 3500 h 3516"/>
                <a:gd name="T98" fmla="*/ 1155 w 3518"/>
                <a:gd name="T99" fmla="*/ 3410 h 3516"/>
                <a:gd name="T100" fmla="*/ 818 w 3518"/>
                <a:gd name="T101" fmla="*/ 3245 h 3516"/>
                <a:gd name="T102" fmla="*/ 516 w 3518"/>
                <a:gd name="T103" fmla="*/ 3002 h 3516"/>
                <a:gd name="T104" fmla="*/ 273 w 3518"/>
                <a:gd name="T105" fmla="*/ 2700 h 3516"/>
                <a:gd name="T106" fmla="*/ 107 w 3518"/>
                <a:gd name="T107" fmla="*/ 2363 h 3516"/>
                <a:gd name="T108" fmla="*/ 18 w 3518"/>
                <a:gd name="T109" fmla="*/ 2004 h 3516"/>
                <a:gd name="T110" fmla="*/ 5 w 3518"/>
                <a:gd name="T111" fmla="*/ 1636 h 3516"/>
                <a:gd name="T112" fmla="*/ 69 w 3518"/>
                <a:gd name="T113" fmla="*/ 1272 h 3516"/>
                <a:gd name="T114" fmla="*/ 209 w 3518"/>
                <a:gd name="T115" fmla="*/ 927 h 3516"/>
                <a:gd name="T116" fmla="*/ 426 w 3518"/>
                <a:gd name="T117" fmla="*/ 610 h 3516"/>
                <a:gd name="T118" fmla="*/ 714 w 3518"/>
                <a:gd name="T119" fmla="*/ 342 h 3516"/>
                <a:gd name="T120" fmla="*/ 1047 w 3518"/>
                <a:gd name="T121" fmla="*/ 149 h 3516"/>
                <a:gd name="T122" fmla="*/ 1408 w 3518"/>
                <a:gd name="T123" fmla="*/ 35 h 3516"/>
                <a:gd name="T124" fmla="*/ 1783 w 3518"/>
                <a:gd name="T125" fmla="*/ 0 h 3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18" h="3516">
                  <a:moveTo>
                    <a:pt x="1783" y="0"/>
                  </a:moveTo>
                  <a:lnTo>
                    <a:pt x="1909" y="5"/>
                  </a:lnTo>
                  <a:lnTo>
                    <a:pt x="2033" y="20"/>
                  </a:lnTo>
                  <a:lnTo>
                    <a:pt x="2157" y="44"/>
                  </a:lnTo>
                  <a:lnTo>
                    <a:pt x="2279" y="78"/>
                  </a:lnTo>
                  <a:lnTo>
                    <a:pt x="2399" y="120"/>
                  </a:lnTo>
                  <a:lnTo>
                    <a:pt x="2518" y="171"/>
                  </a:lnTo>
                  <a:lnTo>
                    <a:pt x="2632" y="231"/>
                  </a:lnTo>
                  <a:lnTo>
                    <a:pt x="2744" y="301"/>
                  </a:lnTo>
                  <a:lnTo>
                    <a:pt x="2851" y="379"/>
                  </a:lnTo>
                  <a:lnTo>
                    <a:pt x="2867" y="399"/>
                  </a:lnTo>
                  <a:lnTo>
                    <a:pt x="2880" y="421"/>
                  </a:lnTo>
                  <a:lnTo>
                    <a:pt x="2886" y="444"/>
                  </a:lnTo>
                  <a:lnTo>
                    <a:pt x="2886" y="468"/>
                  </a:lnTo>
                  <a:lnTo>
                    <a:pt x="2878" y="492"/>
                  </a:lnTo>
                  <a:lnTo>
                    <a:pt x="2866" y="514"/>
                  </a:lnTo>
                  <a:lnTo>
                    <a:pt x="2847" y="532"/>
                  </a:lnTo>
                  <a:lnTo>
                    <a:pt x="2826" y="545"/>
                  </a:lnTo>
                  <a:lnTo>
                    <a:pt x="2802" y="550"/>
                  </a:lnTo>
                  <a:lnTo>
                    <a:pt x="2776" y="550"/>
                  </a:lnTo>
                  <a:lnTo>
                    <a:pt x="2753" y="543"/>
                  </a:lnTo>
                  <a:lnTo>
                    <a:pt x="2731" y="530"/>
                  </a:lnTo>
                  <a:lnTo>
                    <a:pt x="2631" y="457"/>
                  </a:lnTo>
                  <a:lnTo>
                    <a:pt x="2527" y="392"/>
                  </a:lnTo>
                  <a:lnTo>
                    <a:pt x="2417" y="337"/>
                  </a:lnTo>
                  <a:lnTo>
                    <a:pt x="2306" y="290"/>
                  </a:lnTo>
                  <a:lnTo>
                    <a:pt x="2193" y="253"/>
                  </a:lnTo>
                  <a:lnTo>
                    <a:pt x="2079" y="224"/>
                  </a:lnTo>
                  <a:lnTo>
                    <a:pt x="1962" y="204"/>
                  </a:lnTo>
                  <a:lnTo>
                    <a:pt x="1845" y="193"/>
                  </a:lnTo>
                  <a:lnTo>
                    <a:pt x="1727" y="191"/>
                  </a:lnTo>
                  <a:lnTo>
                    <a:pt x="1610" y="199"/>
                  </a:lnTo>
                  <a:lnTo>
                    <a:pt x="1494" y="213"/>
                  </a:lnTo>
                  <a:lnTo>
                    <a:pt x="1377" y="239"/>
                  </a:lnTo>
                  <a:lnTo>
                    <a:pt x="1264" y="271"/>
                  </a:lnTo>
                  <a:lnTo>
                    <a:pt x="1153" y="313"/>
                  </a:lnTo>
                  <a:lnTo>
                    <a:pt x="1044" y="362"/>
                  </a:lnTo>
                  <a:lnTo>
                    <a:pt x="940" y="423"/>
                  </a:lnTo>
                  <a:lnTo>
                    <a:pt x="838" y="490"/>
                  </a:lnTo>
                  <a:lnTo>
                    <a:pt x="741" y="567"/>
                  </a:lnTo>
                  <a:lnTo>
                    <a:pt x="650" y="650"/>
                  </a:lnTo>
                  <a:lnTo>
                    <a:pt x="567" y="740"/>
                  </a:lnTo>
                  <a:lnTo>
                    <a:pt x="492" y="834"/>
                  </a:lnTo>
                  <a:lnTo>
                    <a:pt x="426" y="933"/>
                  </a:lnTo>
                  <a:lnTo>
                    <a:pt x="368" y="1037"/>
                  </a:lnTo>
                  <a:lnTo>
                    <a:pt x="319" y="1142"/>
                  </a:lnTo>
                  <a:lnTo>
                    <a:pt x="277" y="1250"/>
                  </a:lnTo>
                  <a:lnTo>
                    <a:pt x="244" y="1361"/>
                  </a:lnTo>
                  <a:lnTo>
                    <a:pt x="219" y="1474"/>
                  </a:lnTo>
                  <a:lnTo>
                    <a:pt x="202" y="1587"/>
                  </a:lnTo>
                  <a:lnTo>
                    <a:pt x="193" y="1702"/>
                  </a:lnTo>
                  <a:lnTo>
                    <a:pt x="193" y="1816"/>
                  </a:lnTo>
                  <a:lnTo>
                    <a:pt x="202" y="1931"/>
                  </a:lnTo>
                  <a:lnTo>
                    <a:pt x="219" y="2044"/>
                  </a:lnTo>
                  <a:lnTo>
                    <a:pt x="244" y="2157"/>
                  </a:lnTo>
                  <a:lnTo>
                    <a:pt x="277" y="2266"/>
                  </a:lnTo>
                  <a:lnTo>
                    <a:pt x="319" y="2376"/>
                  </a:lnTo>
                  <a:lnTo>
                    <a:pt x="368" y="2481"/>
                  </a:lnTo>
                  <a:lnTo>
                    <a:pt x="426" y="2583"/>
                  </a:lnTo>
                  <a:lnTo>
                    <a:pt x="492" y="2682"/>
                  </a:lnTo>
                  <a:lnTo>
                    <a:pt x="567" y="2776"/>
                  </a:lnTo>
                  <a:lnTo>
                    <a:pt x="650" y="2866"/>
                  </a:lnTo>
                  <a:lnTo>
                    <a:pt x="740" y="2949"/>
                  </a:lnTo>
                  <a:lnTo>
                    <a:pt x="834" y="3024"/>
                  </a:lnTo>
                  <a:lnTo>
                    <a:pt x="933" y="3092"/>
                  </a:lnTo>
                  <a:lnTo>
                    <a:pt x="1037" y="3150"/>
                  </a:lnTo>
                  <a:lnTo>
                    <a:pt x="1142" y="3199"/>
                  </a:lnTo>
                  <a:lnTo>
                    <a:pt x="1250" y="3241"/>
                  </a:lnTo>
                  <a:lnTo>
                    <a:pt x="1361" y="3274"/>
                  </a:lnTo>
                  <a:lnTo>
                    <a:pt x="1474" y="3299"/>
                  </a:lnTo>
                  <a:lnTo>
                    <a:pt x="1587" y="3316"/>
                  </a:lnTo>
                  <a:lnTo>
                    <a:pt x="1702" y="3323"/>
                  </a:lnTo>
                  <a:lnTo>
                    <a:pt x="1816" y="3323"/>
                  </a:lnTo>
                  <a:lnTo>
                    <a:pt x="1931" y="3316"/>
                  </a:lnTo>
                  <a:lnTo>
                    <a:pt x="2044" y="3299"/>
                  </a:lnTo>
                  <a:lnTo>
                    <a:pt x="2157" y="3274"/>
                  </a:lnTo>
                  <a:lnTo>
                    <a:pt x="2266" y="3241"/>
                  </a:lnTo>
                  <a:lnTo>
                    <a:pt x="2376" y="3199"/>
                  </a:lnTo>
                  <a:lnTo>
                    <a:pt x="2481" y="3150"/>
                  </a:lnTo>
                  <a:lnTo>
                    <a:pt x="2583" y="3092"/>
                  </a:lnTo>
                  <a:lnTo>
                    <a:pt x="2682" y="3024"/>
                  </a:lnTo>
                  <a:lnTo>
                    <a:pt x="2776" y="2949"/>
                  </a:lnTo>
                  <a:lnTo>
                    <a:pt x="2866" y="2866"/>
                  </a:lnTo>
                  <a:lnTo>
                    <a:pt x="2951" y="2775"/>
                  </a:lnTo>
                  <a:lnTo>
                    <a:pt x="3028" y="2678"/>
                  </a:lnTo>
                  <a:lnTo>
                    <a:pt x="3095" y="2578"/>
                  </a:lnTo>
                  <a:lnTo>
                    <a:pt x="3153" y="2472"/>
                  </a:lnTo>
                  <a:lnTo>
                    <a:pt x="3205" y="2365"/>
                  </a:lnTo>
                  <a:lnTo>
                    <a:pt x="3246" y="2254"/>
                  </a:lnTo>
                  <a:lnTo>
                    <a:pt x="3279" y="2139"/>
                  </a:lnTo>
                  <a:lnTo>
                    <a:pt x="3303" y="2024"/>
                  </a:lnTo>
                  <a:lnTo>
                    <a:pt x="3319" y="1907"/>
                  </a:lnTo>
                  <a:lnTo>
                    <a:pt x="3327" y="1789"/>
                  </a:lnTo>
                  <a:lnTo>
                    <a:pt x="3323" y="1672"/>
                  </a:lnTo>
                  <a:lnTo>
                    <a:pt x="3314" y="1554"/>
                  </a:lnTo>
                  <a:lnTo>
                    <a:pt x="3294" y="1437"/>
                  </a:lnTo>
                  <a:lnTo>
                    <a:pt x="3265" y="1323"/>
                  </a:lnTo>
                  <a:lnTo>
                    <a:pt x="3226" y="1210"/>
                  </a:lnTo>
                  <a:lnTo>
                    <a:pt x="3181" y="1098"/>
                  </a:lnTo>
                  <a:lnTo>
                    <a:pt x="3124" y="991"/>
                  </a:lnTo>
                  <a:lnTo>
                    <a:pt x="3061" y="887"/>
                  </a:lnTo>
                  <a:lnTo>
                    <a:pt x="2988" y="785"/>
                  </a:lnTo>
                  <a:lnTo>
                    <a:pt x="2973" y="763"/>
                  </a:lnTo>
                  <a:lnTo>
                    <a:pt x="2968" y="740"/>
                  </a:lnTo>
                  <a:lnTo>
                    <a:pt x="2968" y="716"/>
                  </a:lnTo>
                  <a:lnTo>
                    <a:pt x="2973" y="692"/>
                  </a:lnTo>
                  <a:lnTo>
                    <a:pt x="2984" y="670"/>
                  </a:lnTo>
                  <a:lnTo>
                    <a:pt x="3002" y="650"/>
                  </a:lnTo>
                  <a:lnTo>
                    <a:pt x="3024" y="638"/>
                  </a:lnTo>
                  <a:lnTo>
                    <a:pt x="3048" y="630"/>
                  </a:lnTo>
                  <a:lnTo>
                    <a:pt x="3073" y="630"/>
                  </a:lnTo>
                  <a:lnTo>
                    <a:pt x="3097" y="638"/>
                  </a:lnTo>
                  <a:lnTo>
                    <a:pt x="3119" y="648"/>
                  </a:lnTo>
                  <a:lnTo>
                    <a:pt x="3137" y="667"/>
                  </a:lnTo>
                  <a:lnTo>
                    <a:pt x="3215" y="774"/>
                  </a:lnTo>
                  <a:lnTo>
                    <a:pt x="3285" y="885"/>
                  </a:lnTo>
                  <a:lnTo>
                    <a:pt x="3347" y="1000"/>
                  </a:lnTo>
                  <a:lnTo>
                    <a:pt x="3398" y="1117"/>
                  </a:lnTo>
                  <a:lnTo>
                    <a:pt x="3440" y="1237"/>
                  </a:lnTo>
                  <a:lnTo>
                    <a:pt x="3472" y="1361"/>
                  </a:lnTo>
                  <a:lnTo>
                    <a:pt x="3496" y="1483"/>
                  </a:lnTo>
                  <a:lnTo>
                    <a:pt x="3512" y="1609"/>
                  </a:lnTo>
                  <a:lnTo>
                    <a:pt x="3518" y="1734"/>
                  </a:lnTo>
                  <a:lnTo>
                    <a:pt x="3514" y="1860"/>
                  </a:lnTo>
                  <a:lnTo>
                    <a:pt x="3503" y="1984"/>
                  </a:lnTo>
                  <a:lnTo>
                    <a:pt x="3483" y="2108"/>
                  </a:lnTo>
                  <a:lnTo>
                    <a:pt x="3454" y="2230"/>
                  </a:lnTo>
                  <a:lnTo>
                    <a:pt x="3416" y="2352"/>
                  </a:lnTo>
                  <a:lnTo>
                    <a:pt x="3368" y="2468"/>
                  </a:lnTo>
                  <a:lnTo>
                    <a:pt x="3312" y="2583"/>
                  </a:lnTo>
                  <a:lnTo>
                    <a:pt x="3248" y="2694"/>
                  </a:lnTo>
                  <a:lnTo>
                    <a:pt x="3175" y="2802"/>
                  </a:lnTo>
                  <a:lnTo>
                    <a:pt x="3093" y="2904"/>
                  </a:lnTo>
                  <a:lnTo>
                    <a:pt x="3002" y="3002"/>
                  </a:lnTo>
                  <a:lnTo>
                    <a:pt x="2906" y="3092"/>
                  </a:lnTo>
                  <a:lnTo>
                    <a:pt x="2806" y="3172"/>
                  </a:lnTo>
                  <a:lnTo>
                    <a:pt x="2700" y="3245"/>
                  </a:lnTo>
                  <a:lnTo>
                    <a:pt x="2591" y="3308"/>
                  </a:lnTo>
                  <a:lnTo>
                    <a:pt x="2478" y="3363"/>
                  </a:lnTo>
                  <a:lnTo>
                    <a:pt x="2363" y="3410"/>
                  </a:lnTo>
                  <a:lnTo>
                    <a:pt x="2244" y="3449"/>
                  </a:lnTo>
                  <a:lnTo>
                    <a:pt x="2124" y="3478"/>
                  </a:lnTo>
                  <a:lnTo>
                    <a:pt x="2004" y="3500"/>
                  </a:lnTo>
                  <a:lnTo>
                    <a:pt x="1882" y="3512"/>
                  </a:lnTo>
                  <a:lnTo>
                    <a:pt x="1758" y="3516"/>
                  </a:lnTo>
                  <a:lnTo>
                    <a:pt x="1636" y="3512"/>
                  </a:lnTo>
                  <a:lnTo>
                    <a:pt x="1514" y="3500"/>
                  </a:lnTo>
                  <a:lnTo>
                    <a:pt x="1392" y="3478"/>
                  </a:lnTo>
                  <a:lnTo>
                    <a:pt x="1272" y="3449"/>
                  </a:lnTo>
                  <a:lnTo>
                    <a:pt x="1155" y="3410"/>
                  </a:lnTo>
                  <a:lnTo>
                    <a:pt x="1038" y="3363"/>
                  </a:lnTo>
                  <a:lnTo>
                    <a:pt x="927" y="3308"/>
                  </a:lnTo>
                  <a:lnTo>
                    <a:pt x="818" y="3245"/>
                  </a:lnTo>
                  <a:lnTo>
                    <a:pt x="712" y="3172"/>
                  </a:lnTo>
                  <a:lnTo>
                    <a:pt x="610" y="3092"/>
                  </a:lnTo>
                  <a:lnTo>
                    <a:pt x="516" y="3002"/>
                  </a:lnTo>
                  <a:lnTo>
                    <a:pt x="426" y="2906"/>
                  </a:lnTo>
                  <a:lnTo>
                    <a:pt x="344" y="2806"/>
                  </a:lnTo>
                  <a:lnTo>
                    <a:pt x="273" y="2700"/>
                  </a:lnTo>
                  <a:lnTo>
                    <a:pt x="209" y="2591"/>
                  </a:lnTo>
                  <a:lnTo>
                    <a:pt x="153" y="2478"/>
                  </a:lnTo>
                  <a:lnTo>
                    <a:pt x="107" y="2363"/>
                  </a:lnTo>
                  <a:lnTo>
                    <a:pt x="69" y="2244"/>
                  </a:lnTo>
                  <a:lnTo>
                    <a:pt x="38" y="2124"/>
                  </a:lnTo>
                  <a:lnTo>
                    <a:pt x="18" y="2004"/>
                  </a:lnTo>
                  <a:lnTo>
                    <a:pt x="5" y="1882"/>
                  </a:lnTo>
                  <a:lnTo>
                    <a:pt x="0" y="1758"/>
                  </a:lnTo>
                  <a:lnTo>
                    <a:pt x="5" y="1636"/>
                  </a:lnTo>
                  <a:lnTo>
                    <a:pt x="18" y="1514"/>
                  </a:lnTo>
                  <a:lnTo>
                    <a:pt x="38" y="1392"/>
                  </a:lnTo>
                  <a:lnTo>
                    <a:pt x="69" y="1272"/>
                  </a:lnTo>
                  <a:lnTo>
                    <a:pt x="107" y="1155"/>
                  </a:lnTo>
                  <a:lnTo>
                    <a:pt x="153" y="1038"/>
                  </a:lnTo>
                  <a:lnTo>
                    <a:pt x="209" y="927"/>
                  </a:lnTo>
                  <a:lnTo>
                    <a:pt x="273" y="818"/>
                  </a:lnTo>
                  <a:lnTo>
                    <a:pt x="344" y="712"/>
                  </a:lnTo>
                  <a:lnTo>
                    <a:pt x="426" y="610"/>
                  </a:lnTo>
                  <a:lnTo>
                    <a:pt x="516" y="516"/>
                  </a:lnTo>
                  <a:lnTo>
                    <a:pt x="612" y="424"/>
                  </a:lnTo>
                  <a:lnTo>
                    <a:pt x="714" y="342"/>
                  </a:lnTo>
                  <a:lnTo>
                    <a:pt x="822" y="270"/>
                  </a:lnTo>
                  <a:lnTo>
                    <a:pt x="933" y="204"/>
                  </a:lnTo>
                  <a:lnTo>
                    <a:pt x="1047" y="149"/>
                  </a:lnTo>
                  <a:lnTo>
                    <a:pt x="1166" y="102"/>
                  </a:lnTo>
                  <a:lnTo>
                    <a:pt x="1286" y="64"/>
                  </a:lnTo>
                  <a:lnTo>
                    <a:pt x="1408" y="35"/>
                  </a:lnTo>
                  <a:lnTo>
                    <a:pt x="1532" y="15"/>
                  </a:lnTo>
                  <a:lnTo>
                    <a:pt x="1658" y="2"/>
                  </a:lnTo>
                  <a:lnTo>
                    <a:pt x="1783"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grpSp>
        <p:nvGrpSpPr>
          <p:cNvPr id="56" name="Group 55"/>
          <p:cNvGrpSpPr/>
          <p:nvPr/>
        </p:nvGrpSpPr>
        <p:grpSpPr>
          <a:xfrm>
            <a:off x="7361735" y="5838423"/>
            <a:ext cx="697985" cy="513745"/>
            <a:chOff x="-2457450" y="1620838"/>
            <a:chExt cx="2501900" cy="1841500"/>
          </a:xfrm>
          <a:solidFill>
            <a:schemeClr val="bg1"/>
          </a:solidFill>
        </p:grpSpPr>
        <p:sp>
          <p:nvSpPr>
            <p:cNvPr id="57" name="Freeform 14"/>
            <p:cNvSpPr>
              <a:spLocks/>
            </p:cNvSpPr>
            <p:nvPr/>
          </p:nvSpPr>
          <p:spPr bwMode="auto">
            <a:xfrm>
              <a:off x="-1031875" y="2228850"/>
              <a:ext cx="207963" cy="385763"/>
            </a:xfrm>
            <a:custGeom>
              <a:avLst/>
              <a:gdLst>
                <a:gd name="T0" fmla="*/ 82 w 394"/>
                <a:gd name="T1" fmla="*/ 0 h 730"/>
                <a:gd name="T2" fmla="*/ 134 w 394"/>
                <a:gd name="T3" fmla="*/ 20 h 730"/>
                <a:gd name="T4" fmla="*/ 183 w 394"/>
                <a:gd name="T5" fmla="*/ 48 h 730"/>
                <a:gd name="T6" fmla="*/ 228 w 394"/>
                <a:gd name="T7" fmla="*/ 82 h 730"/>
                <a:gd name="T8" fmla="*/ 271 w 394"/>
                <a:gd name="T9" fmla="*/ 121 h 730"/>
                <a:gd name="T10" fmla="*/ 305 w 394"/>
                <a:gd name="T11" fmla="*/ 165 h 730"/>
                <a:gd name="T12" fmla="*/ 336 w 394"/>
                <a:gd name="T13" fmla="*/ 213 h 730"/>
                <a:gd name="T14" fmla="*/ 361 w 394"/>
                <a:gd name="T15" fmla="*/ 267 h 730"/>
                <a:gd name="T16" fmla="*/ 380 w 394"/>
                <a:gd name="T17" fmla="*/ 324 h 730"/>
                <a:gd name="T18" fmla="*/ 391 w 394"/>
                <a:gd name="T19" fmla="*/ 383 h 730"/>
                <a:gd name="T20" fmla="*/ 394 w 394"/>
                <a:gd name="T21" fmla="*/ 445 h 730"/>
                <a:gd name="T22" fmla="*/ 391 w 394"/>
                <a:gd name="T23" fmla="*/ 509 h 730"/>
                <a:gd name="T24" fmla="*/ 380 w 394"/>
                <a:gd name="T25" fmla="*/ 570 h 730"/>
                <a:gd name="T26" fmla="*/ 359 w 394"/>
                <a:gd name="T27" fmla="*/ 627 h 730"/>
                <a:gd name="T28" fmla="*/ 334 w 394"/>
                <a:gd name="T29" fmla="*/ 681 h 730"/>
                <a:gd name="T30" fmla="*/ 301 w 394"/>
                <a:gd name="T31" fmla="*/ 730 h 730"/>
                <a:gd name="T32" fmla="*/ 90 w 394"/>
                <a:gd name="T33" fmla="*/ 558 h 730"/>
                <a:gd name="T34" fmla="*/ 109 w 394"/>
                <a:gd name="T35" fmla="*/ 523 h 730"/>
                <a:gd name="T36" fmla="*/ 122 w 394"/>
                <a:gd name="T37" fmla="*/ 485 h 730"/>
                <a:gd name="T38" fmla="*/ 127 w 394"/>
                <a:gd name="T39" fmla="*/ 445 h 730"/>
                <a:gd name="T40" fmla="*/ 122 w 394"/>
                <a:gd name="T41" fmla="*/ 404 h 730"/>
                <a:gd name="T42" fmla="*/ 109 w 394"/>
                <a:gd name="T43" fmla="*/ 366 h 730"/>
                <a:gd name="T44" fmla="*/ 90 w 394"/>
                <a:gd name="T45" fmla="*/ 332 h 730"/>
                <a:gd name="T46" fmla="*/ 66 w 394"/>
                <a:gd name="T47" fmla="*/ 303 h 730"/>
                <a:gd name="T48" fmla="*/ 35 w 394"/>
                <a:gd name="T49" fmla="*/ 281 h 730"/>
                <a:gd name="T50" fmla="*/ 0 w 394"/>
                <a:gd name="T51" fmla="*/ 265 h 730"/>
                <a:gd name="T52" fmla="*/ 82 w 394"/>
                <a:gd name="T53" fmla="*/ 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4" h="730">
                  <a:moveTo>
                    <a:pt x="82" y="0"/>
                  </a:moveTo>
                  <a:lnTo>
                    <a:pt x="134" y="20"/>
                  </a:lnTo>
                  <a:lnTo>
                    <a:pt x="183" y="48"/>
                  </a:lnTo>
                  <a:lnTo>
                    <a:pt x="228" y="82"/>
                  </a:lnTo>
                  <a:lnTo>
                    <a:pt x="271" y="121"/>
                  </a:lnTo>
                  <a:lnTo>
                    <a:pt x="305" y="165"/>
                  </a:lnTo>
                  <a:lnTo>
                    <a:pt x="336" y="213"/>
                  </a:lnTo>
                  <a:lnTo>
                    <a:pt x="361" y="267"/>
                  </a:lnTo>
                  <a:lnTo>
                    <a:pt x="380" y="324"/>
                  </a:lnTo>
                  <a:lnTo>
                    <a:pt x="391" y="383"/>
                  </a:lnTo>
                  <a:lnTo>
                    <a:pt x="394" y="445"/>
                  </a:lnTo>
                  <a:lnTo>
                    <a:pt x="391" y="509"/>
                  </a:lnTo>
                  <a:lnTo>
                    <a:pt x="380" y="570"/>
                  </a:lnTo>
                  <a:lnTo>
                    <a:pt x="359" y="627"/>
                  </a:lnTo>
                  <a:lnTo>
                    <a:pt x="334" y="681"/>
                  </a:lnTo>
                  <a:lnTo>
                    <a:pt x="301" y="730"/>
                  </a:lnTo>
                  <a:lnTo>
                    <a:pt x="90" y="558"/>
                  </a:lnTo>
                  <a:lnTo>
                    <a:pt x="109" y="523"/>
                  </a:lnTo>
                  <a:lnTo>
                    <a:pt x="122" y="485"/>
                  </a:lnTo>
                  <a:lnTo>
                    <a:pt x="127" y="445"/>
                  </a:lnTo>
                  <a:lnTo>
                    <a:pt x="122" y="404"/>
                  </a:lnTo>
                  <a:lnTo>
                    <a:pt x="109" y="366"/>
                  </a:lnTo>
                  <a:lnTo>
                    <a:pt x="90" y="332"/>
                  </a:lnTo>
                  <a:lnTo>
                    <a:pt x="66" y="303"/>
                  </a:lnTo>
                  <a:lnTo>
                    <a:pt x="35" y="281"/>
                  </a:lnTo>
                  <a:lnTo>
                    <a:pt x="0" y="265"/>
                  </a:lnTo>
                  <a:lnTo>
                    <a:pt x="82"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58" name="Freeform 15"/>
            <p:cNvSpPr>
              <a:spLocks/>
            </p:cNvSpPr>
            <p:nvPr/>
          </p:nvSpPr>
          <p:spPr bwMode="auto">
            <a:xfrm>
              <a:off x="-1308100" y="2225675"/>
              <a:ext cx="411163" cy="490538"/>
            </a:xfrm>
            <a:custGeom>
              <a:avLst/>
              <a:gdLst>
                <a:gd name="T0" fmla="*/ 427 w 778"/>
                <a:gd name="T1" fmla="*/ 0 h 927"/>
                <a:gd name="T2" fmla="*/ 473 w 778"/>
                <a:gd name="T3" fmla="*/ 1 h 927"/>
                <a:gd name="T4" fmla="*/ 517 w 778"/>
                <a:gd name="T5" fmla="*/ 8 h 927"/>
                <a:gd name="T6" fmla="*/ 559 w 778"/>
                <a:gd name="T7" fmla="*/ 19 h 927"/>
                <a:gd name="T8" fmla="*/ 479 w 778"/>
                <a:gd name="T9" fmla="*/ 285 h 927"/>
                <a:gd name="T10" fmla="*/ 455 w 778"/>
                <a:gd name="T11" fmla="*/ 280 h 927"/>
                <a:gd name="T12" fmla="*/ 427 w 778"/>
                <a:gd name="T13" fmla="*/ 277 h 927"/>
                <a:gd name="T14" fmla="*/ 392 w 778"/>
                <a:gd name="T15" fmla="*/ 281 h 927"/>
                <a:gd name="T16" fmla="*/ 360 w 778"/>
                <a:gd name="T17" fmla="*/ 293 h 927"/>
                <a:gd name="T18" fmla="*/ 330 w 778"/>
                <a:gd name="T19" fmla="*/ 310 h 927"/>
                <a:gd name="T20" fmla="*/ 303 w 778"/>
                <a:gd name="T21" fmla="*/ 332 h 927"/>
                <a:gd name="T22" fmla="*/ 283 w 778"/>
                <a:gd name="T23" fmla="*/ 360 h 927"/>
                <a:gd name="T24" fmla="*/ 267 w 778"/>
                <a:gd name="T25" fmla="*/ 392 h 927"/>
                <a:gd name="T26" fmla="*/ 257 w 778"/>
                <a:gd name="T27" fmla="*/ 427 h 927"/>
                <a:gd name="T28" fmla="*/ 253 w 778"/>
                <a:gd name="T29" fmla="*/ 463 h 927"/>
                <a:gd name="T30" fmla="*/ 257 w 778"/>
                <a:gd name="T31" fmla="*/ 501 h 927"/>
                <a:gd name="T32" fmla="*/ 267 w 778"/>
                <a:gd name="T33" fmla="*/ 536 h 927"/>
                <a:gd name="T34" fmla="*/ 283 w 778"/>
                <a:gd name="T35" fmla="*/ 567 h 927"/>
                <a:gd name="T36" fmla="*/ 303 w 778"/>
                <a:gd name="T37" fmla="*/ 594 h 927"/>
                <a:gd name="T38" fmla="*/ 330 w 778"/>
                <a:gd name="T39" fmla="*/ 618 h 927"/>
                <a:gd name="T40" fmla="*/ 360 w 778"/>
                <a:gd name="T41" fmla="*/ 635 h 927"/>
                <a:gd name="T42" fmla="*/ 392 w 778"/>
                <a:gd name="T43" fmla="*/ 645 h 927"/>
                <a:gd name="T44" fmla="*/ 427 w 778"/>
                <a:gd name="T45" fmla="*/ 650 h 927"/>
                <a:gd name="T46" fmla="*/ 462 w 778"/>
                <a:gd name="T47" fmla="*/ 647 h 927"/>
                <a:gd name="T48" fmla="*/ 492 w 778"/>
                <a:gd name="T49" fmla="*/ 637 h 927"/>
                <a:gd name="T50" fmla="*/ 521 w 778"/>
                <a:gd name="T51" fmla="*/ 622 h 927"/>
                <a:gd name="T52" fmla="*/ 548 w 778"/>
                <a:gd name="T53" fmla="*/ 602 h 927"/>
                <a:gd name="T54" fmla="*/ 568 w 778"/>
                <a:gd name="T55" fmla="*/ 575 h 927"/>
                <a:gd name="T56" fmla="*/ 778 w 778"/>
                <a:gd name="T57" fmla="*/ 749 h 927"/>
                <a:gd name="T58" fmla="*/ 741 w 778"/>
                <a:gd name="T59" fmla="*/ 794 h 927"/>
                <a:gd name="T60" fmla="*/ 699 w 778"/>
                <a:gd name="T61" fmla="*/ 833 h 927"/>
                <a:gd name="T62" fmla="*/ 651 w 778"/>
                <a:gd name="T63" fmla="*/ 867 h 927"/>
                <a:gd name="T64" fmla="*/ 600 w 778"/>
                <a:gd name="T65" fmla="*/ 893 h 927"/>
                <a:gd name="T66" fmla="*/ 545 w 778"/>
                <a:gd name="T67" fmla="*/ 912 h 927"/>
                <a:gd name="T68" fmla="*/ 488 w 778"/>
                <a:gd name="T69" fmla="*/ 924 h 927"/>
                <a:gd name="T70" fmla="*/ 427 w 778"/>
                <a:gd name="T71" fmla="*/ 927 h 927"/>
                <a:gd name="T72" fmla="*/ 369 w 778"/>
                <a:gd name="T73" fmla="*/ 921 h 927"/>
                <a:gd name="T74" fmla="*/ 314 w 778"/>
                <a:gd name="T75" fmla="*/ 908 h 927"/>
                <a:gd name="T76" fmla="*/ 260 w 778"/>
                <a:gd name="T77" fmla="*/ 887 h 927"/>
                <a:gd name="T78" fmla="*/ 210 w 778"/>
                <a:gd name="T79" fmla="*/ 860 h 927"/>
                <a:gd name="T80" fmla="*/ 165 w 778"/>
                <a:gd name="T81" fmla="*/ 826 h 927"/>
                <a:gd name="T82" fmla="*/ 125 w 778"/>
                <a:gd name="T83" fmla="*/ 787 h 927"/>
                <a:gd name="T84" fmla="*/ 88 w 778"/>
                <a:gd name="T85" fmla="*/ 743 h 927"/>
                <a:gd name="T86" fmla="*/ 58 w 778"/>
                <a:gd name="T87" fmla="*/ 693 h 927"/>
                <a:gd name="T88" fmla="*/ 33 w 778"/>
                <a:gd name="T89" fmla="*/ 641 h 927"/>
                <a:gd name="T90" fmla="*/ 16 w 778"/>
                <a:gd name="T91" fmla="*/ 584 h 927"/>
                <a:gd name="T92" fmla="*/ 4 w 778"/>
                <a:gd name="T93" fmla="*/ 524 h 927"/>
                <a:gd name="T94" fmla="*/ 0 w 778"/>
                <a:gd name="T95" fmla="*/ 463 h 927"/>
                <a:gd name="T96" fmla="*/ 4 w 778"/>
                <a:gd name="T97" fmla="*/ 402 h 927"/>
                <a:gd name="T98" fmla="*/ 16 w 778"/>
                <a:gd name="T99" fmla="*/ 342 h 927"/>
                <a:gd name="T100" fmla="*/ 33 w 778"/>
                <a:gd name="T101" fmla="*/ 285 h 927"/>
                <a:gd name="T102" fmla="*/ 58 w 778"/>
                <a:gd name="T103" fmla="*/ 233 h 927"/>
                <a:gd name="T104" fmla="*/ 88 w 778"/>
                <a:gd name="T105" fmla="*/ 183 h 927"/>
                <a:gd name="T106" fmla="*/ 125 w 778"/>
                <a:gd name="T107" fmla="*/ 140 h 927"/>
                <a:gd name="T108" fmla="*/ 165 w 778"/>
                <a:gd name="T109" fmla="*/ 100 h 927"/>
                <a:gd name="T110" fmla="*/ 210 w 778"/>
                <a:gd name="T111" fmla="*/ 67 h 927"/>
                <a:gd name="T112" fmla="*/ 260 w 778"/>
                <a:gd name="T113" fmla="*/ 39 h 927"/>
                <a:gd name="T114" fmla="*/ 314 w 778"/>
                <a:gd name="T115" fmla="*/ 19 h 927"/>
                <a:gd name="T116" fmla="*/ 369 w 778"/>
                <a:gd name="T117" fmla="*/ 6 h 927"/>
                <a:gd name="T118" fmla="*/ 427 w 778"/>
                <a:gd name="T119" fmla="*/ 0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78" h="927">
                  <a:moveTo>
                    <a:pt x="427" y="0"/>
                  </a:moveTo>
                  <a:lnTo>
                    <a:pt x="473" y="1"/>
                  </a:lnTo>
                  <a:lnTo>
                    <a:pt x="517" y="8"/>
                  </a:lnTo>
                  <a:lnTo>
                    <a:pt x="559" y="19"/>
                  </a:lnTo>
                  <a:lnTo>
                    <a:pt x="479" y="285"/>
                  </a:lnTo>
                  <a:lnTo>
                    <a:pt x="455" y="280"/>
                  </a:lnTo>
                  <a:lnTo>
                    <a:pt x="427" y="277"/>
                  </a:lnTo>
                  <a:lnTo>
                    <a:pt x="392" y="281"/>
                  </a:lnTo>
                  <a:lnTo>
                    <a:pt x="360" y="293"/>
                  </a:lnTo>
                  <a:lnTo>
                    <a:pt x="330" y="310"/>
                  </a:lnTo>
                  <a:lnTo>
                    <a:pt x="303" y="332"/>
                  </a:lnTo>
                  <a:lnTo>
                    <a:pt x="283" y="360"/>
                  </a:lnTo>
                  <a:lnTo>
                    <a:pt x="267" y="392"/>
                  </a:lnTo>
                  <a:lnTo>
                    <a:pt x="257" y="427"/>
                  </a:lnTo>
                  <a:lnTo>
                    <a:pt x="253" y="463"/>
                  </a:lnTo>
                  <a:lnTo>
                    <a:pt x="257" y="501"/>
                  </a:lnTo>
                  <a:lnTo>
                    <a:pt x="267" y="536"/>
                  </a:lnTo>
                  <a:lnTo>
                    <a:pt x="283" y="567"/>
                  </a:lnTo>
                  <a:lnTo>
                    <a:pt x="303" y="594"/>
                  </a:lnTo>
                  <a:lnTo>
                    <a:pt x="330" y="618"/>
                  </a:lnTo>
                  <a:lnTo>
                    <a:pt x="360" y="635"/>
                  </a:lnTo>
                  <a:lnTo>
                    <a:pt x="392" y="645"/>
                  </a:lnTo>
                  <a:lnTo>
                    <a:pt x="427" y="650"/>
                  </a:lnTo>
                  <a:lnTo>
                    <a:pt x="462" y="647"/>
                  </a:lnTo>
                  <a:lnTo>
                    <a:pt x="492" y="637"/>
                  </a:lnTo>
                  <a:lnTo>
                    <a:pt x="521" y="622"/>
                  </a:lnTo>
                  <a:lnTo>
                    <a:pt x="548" y="602"/>
                  </a:lnTo>
                  <a:lnTo>
                    <a:pt x="568" y="575"/>
                  </a:lnTo>
                  <a:lnTo>
                    <a:pt x="778" y="749"/>
                  </a:lnTo>
                  <a:lnTo>
                    <a:pt x="741" y="794"/>
                  </a:lnTo>
                  <a:lnTo>
                    <a:pt x="699" y="833"/>
                  </a:lnTo>
                  <a:lnTo>
                    <a:pt x="651" y="867"/>
                  </a:lnTo>
                  <a:lnTo>
                    <a:pt x="600" y="893"/>
                  </a:lnTo>
                  <a:lnTo>
                    <a:pt x="545" y="912"/>
                  </a:lnTo>
                  <a:lnTo>
                    <a:pt x="488" y="924"/>
                  </a:lnTo>
                  <a:lnTo>
                    <a:pt x="427" y="927"/>
                  </a:lnTo>
                  <a:lnTo>
                    <a:pt x="369" y="921"/>
                  </a:lnTo>
                  <a:lnTo>
                    <a:pt x="314" y="908"/>
                  </a:lnTo>
                  <a:lnTo>
                    <a:pt x="260" y="887"/>
                  </a:lnTo>
                  <a:lnTo>
                    <a:pt x="210" y="860"/>
                  </a:lnTo>
                  <a:lnTo>
                    <a:pt x="165" y="826"/>
                  </a:lnTo>
                  <a:lnTo>
                    <a:pt x="125" y="787"/>
                  </a:lnTo>
                  <a:lnTo>
                    <a:pt x="88" y="743"/>
                  </a:lnTo>
                  <a:lnTo>
                    <a:pt x="58" y="693"/>
                  </a:lnTo>
                  <a:lnTo>
                    <a:pt x="33" y="641"/>
                  </a:lnTo>
                  <a:lnTo>
                    <a:pt x="16" y="584"/>
                  </a:lnTo>
                  <a:lnTo>
                    <a:pt x="4" y="524"/>
                  </a:lnTo>
                  <a:lnTo>
                    <a:pt x="0" y="463"/>
                  </a:lnTo>
                  <a:lnTo>
                    <a:pt x="4" y="402"/>
                  </a:lnTo>
                  <a:lnTo>
                    <a:pt x="16" y="342"/>
                  </a:lnTo>
                  <a:lnTo>
                    <a:pt x="33" y="285"/>
                  </a:lnTo>
                  <a:lnTo>
                    <a:pt x="58" y="233"/>
                  </a:lnTo>
                  <a:lnTo>
                    <a:pt x="88" y="183"/>
                  </a:lnTo>
                  <a:lnTo>
                    <a:pt x="125" y="140"/>
                  </a:lnTo>
                  <a:lnTo>
                    <a:pt x="165" y="100"/>
                  </a:lnTo>
                  <a:lnTo>
                    <a:pt x="210" y="67"/>
                  </a:lnTo>
                  <a:lnTo>
                    <a:pt x="260" y="39"/>
                  </a:lnTo>
                  <a:lnTo>
                    <a:pt x="314" y="19"/>
                  </a:lnTo>
                  <a:lnTo>
                    <a:pt x="369" y="6"/>
                  </a:lnTo>
                  <a:lnTo>
                    <a:pt x="427"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59" name="Freeform 16"/>
            <p:cNvSpPr>
              <a:spLocks noEditPoints="1"/>
            </p:cNvSpPr>
            <p:nvPr/>
          </p:nvSpPr>
          <p:spPr bwMode="auto">
            <a:xfrm>
              <a:off x="-2457450" y="1620838"/>
              <a:ext cx="2501900" cy="1841500"/>
            </a:xfrm>
            <a:custGeom>
              <a:avLst/>
              <a:gdLst>
                <a:gd name="T0" fmla="*/ 1775 w 4727"/>
                <a:gd name="T1" fmla="*/ 2134 h 3482"/>
                <a:gd name="T2" fmla="*/ 2398 w 4727"/>
                <a:gd name="T3" fmla="*/ 2536 h 3482"/>
                <a:gd name="T4" fmla="*/ 3504 w 4727"/>
                <a:gd name="T5" fmla="*/ 1048 h 3482"/>
                <a:gd name="T6" fmla="*/ 3479 w 4727"/>
                <a:gd name="T7" fmla="*/ 736 h 3482"/>
                <a:gd name="T8" fmla="*/ 3344 w 4727"/>
                <a:gd name="T9" fmla="*/ 898 h 3482"/>
                <a:gd name="T10" fmla="*/ 1787 w 4727"/>
                <a:gd name="T11" fmla="*/ 2663 h 3482"/>
                <a:gd name="T12" fmla="*/ 3754 w 4727"/>
                <a:gd name="T13" fmla="*/ 1382 h 3482"/>
                <a:gd name="T14" fmla="*/ 3998 w 4727"/>
                <a:gd name="T15" fmla="*/ 1192 h 3482"/>
                <a:gd name="T16" fmla="*/ 4002 w 4727"/>
                <a:gd name="T17" fmla="*/ 886 h 3482"/>
                <a:gd name="T18" fmla="*/ 3779 w 4727"/>
                <a:gd name="T19" fmla="*/ 695 h 3482"/>
                <a:gd name="T20" fmla="*/ 3792 w 4727"/>
                <a:gd name="T21" fmla="*/ 2 h 3482"/>
                <a:gd name="T22" fmla="*/ 3834 w 4727"/>
                <a:gd name="T23" fmla="*/ 51 h 3482"/>
                <a:gd name="T24" fmla="*/ 3930 w 4727"/>
                <a:gd name="T25" fmla="*/ 274 h 3482"/>
                <a:gd name="T26" fmla="*/ 4169 w 4727"/>
                <a:gd name="T27" fmla="*/ 259 h 3482"/>
                <a:gd name="T28" fmla="*/ 4290 w 4727"/>
                <a:gd name="T29" fmla="*/ 214 h 3482"/>
                <a:gd name="T30" fmla="*/ 4336 w 4727"/>
                <a:gd name="T31" fmla="*/ 222 h 3482"/>
                <a:gd name="T32" fmla="*/ 4505 w 4727"/>
                <a:gd name="T33" fmla="*/ 404 h 3482"/>
                <a:gd name="T34" fmla="*/ 4473 w 4727"/>
                <a:gd name="T35" fmla="*/ 510 h 3482"/>
                <a:gd name="T36" fmla="*/ 4438 w 4727"/>
                <a:gd name="T37" fmla="*/ 778 h 3482"/>
                <a:gd name="T38" fmla="*/ 4653 w 4727"/>
                <a:gd name="T39" fmla="*/ 860 h 3482"/>
                <a:gd name="T40" fmla="*/ 4724 w 4727"/>
                <a:gd name="T41" fmla="*/ 904 h 3482"/>
                <a:gd name="T42" fmla="*/ 4726 w 4727"/>
                <a:gd name="T43" fmla="*/ 1151 h 3482"/>
                <a:gd name="T44" fmla="*/ 4675 w 4727"/>
                <a:gd name="T45" fmla="*/ 1192 h 3482"/>
                <a:gd name="T46" fmla="*/ 4448 w 4727"/>
                <a:gd name="T47" fmla="*/ 1287 h 3482"/>
                <a:gd name="T48" fmla="*/ 4464 w 4727"/>
                <a:gd name="T49" fmla="*/ 1525 h 3482"/>
                <a:gd name="T50" fmla="*/ 4512 w 4727"/>
                <a:gd name="T51" fmla="*/ 1651 h 3482"/>
                <a:gd name="T52" fmla="*/ 4501 w 4727"/>
                <a:gd name="T53" fmla="*/ 1686 h 3482"/>
                <a:gd name="T54" fmla="*/ 4259 w 4727"/>
                <a:gd name="T55" fmla="*/ 1838 h 3482"/>
                <a:gd name="T56" fmla="*/ 4031 w 4727"/>
                <a:gd name="T57" fmla="*/ 1748 h 3482"/>
                <a:gd name="T58" fmla="*/ 3864 w 4727"/>
                <a:gd name="T59" fmla="*/ 1971 h 3482"/>
                <a:gd name="T60" fmla="*/ 3812 w 4727"/>
                <a:gd name="T61" fmla="*/ 2064 h 3482"/>
                <a:gd name="T62" fmla="*/ 3450 w 4727"/>
                <a:gd name="T63" fmla="*/ 2647 h 3482"/>
                <a:gd name="T64" fmla="*/ 4723 w 4727"/>
                <a:gd name="T65" fmla="*/ 3136 h 3482"/>
                <a:gd name="T66" fmla="*/ 1791 w 4727"/>
                <a:gd name="T67" fmla="*/ 3290 h 3482"/>
                <a:gd name="T68" fmla="*/ 1771 w 4727"/>
                <a:gd name="T69" fmla="*/ 3444 h 3482"/>
                <a:gd name="T70" fmla="*/ 68 w 4727"/>
                <a:gd name="T71" fmla="*/ 3480 h 3482"/>
                <a:gd name="T72" fmla="*/ 3 w 4727"/>
                <a:gd name="T73" fmla="*/ 3377 h 3482"/>
                <a:gd name="T74" fmla="*/ 1 w 4727"/>
                <a:gd name="T75" fmla="*/ 3201 h 3482"/>
                <a:gd name="T76" fmla="*/ 3 w 4727"/>
                <a:gd name="T77" fmla="*/ 2881 h 3482"/>
                <a:gd name="T78" fmla="*/ 7 w 4727"/>
                <a:gd name="T79" fmla="*/ 2463 h 3482"/>
                <a:gd name="T80" fmla="*/ 19 w 4727"/>
                <a:gd name="T81" fmla="*/ 2140 h 3482"/>
                <a:gd name="T82" fmla="*/ 183 w 4727"/>
                <a:gd name="T83" fmla="*/ 1925 h 3482"/>
                <a:gd name="T84" fmla="*/ 495 w 4727"/>
                <a:gd name="T85" fmla="*/ 1914 h 3482"/>
                <a:gd name="T86" fmla="*/ 828 w 4727"/>
                <a:gd name="T87" fmla="*/ 2029 h 3482"/>
                <a:gd name="T88" fmla="*/ 1203 w 4727"/>
                <a:gd name="T89" fmla="*/ 1968 h 3482"/>
                <a:gd name="T90" fmla="*/ 1512 w 4727"/>
                <a:gd name="T91" fmla="*/ 1892 h 3482"/>
                <a:gd name="T92" fmla="*/ 1733 w 4727"/>
                <a:gd name="T93" fmla="*/ 2042 h 3482"/>
                <a:gd name="T94" fmla="*/ 2766 w 4727"/>
                <a:gd name="T95" fmla="*/ 847 h 3482"/>
                <a:gd name="T96" fmla="*/ 2900 w 4727"/>
                <a:gd name="T97" fmla="*/ 784 h 3482"/>
                <a:gd name="T98" fmla="*/ 2884 w 4727"/>
                <a:gd name="T99" fmla="*/ 547 h 3482"/>
                <a:gd name="T100" fmla="*/ 2837 w 4727"/>
                <a:gd name="T101" fmla="*/ 420 h 3482"/>
                <a:gd name="T102" fmla="*/ 2847 w 4727"/>
                <a:gd name="T103" fmla="*/ 383 h 3482"/>
                <a:gd name="T104" fmla="*/ 3088 w 4727"/>
                <a:gd name="T105" fmla="*/ 232 h 3482"/>
                <a:gd name="T106" fmla="*/ 3317 w 4727"/>
                <a:gd name="T107" fmla="*/ 322 h 3482"/>
                <a:gd name="T108" fmla="*/ 3484 w 4727"/>
                <a:gd name="T109" fmla="*/ 101 h 3482"/>
                <a:gd name="T110" fmla="*/ 3536 w 4727"/>
                <a:gd name="T111" fmla="*/ 7 h 3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727" h="3482">
                  <a:moveTo>
                    <a:pt x="1785" y="2418"/>
                  </a:moveTo>
                  <a:lnTo>
                    <a:pt x="1785" y="2454"/>
                  </a:lnTo>
                  <a:lnTo>
                    <a:pt x="1785" y="2494"/>
                  </a:lnTo>
                  <a:lnTo>
                    <a:pt x="1944" y="2470"/>
                  </a:lnTo>
                  <a:lnTo>
                    <a:pt x="1785" y="2418"/>
                  </a:lnTo>
                  <a:close/>
                  <a:moveTo>
                    <a:pt x="1775" y="2134"/>
                  </a:moveTo>
                  <a:lnTo>
                    <a:pt x="1769" y="2134"/>
                  </a:lnTo>
                  <a:lnTo>
                    <a:pt x="1777" y="2170"/>
                  </a:lnTo>
                  <a:lnTo>
                    <a:pt x="1782" y="2207"/>
                  </a:lnTo>
                  <a:lnTo>
                    <a:pt x="1784" y="2247"/>
                  </a:lnTo>
                  <a:lnTo>
                    <a:pt x="1784" y="2336"/>
                  </a:lnTo>
                  <a:lnTo>
                    <a:pt x="2398" y="2536"/>
                  </a:lnTo>
                  <a:lnTo>
                    <a:pt x="2921" y="2462"/>
                  </a:lnTo>
                  <a:lnTo>
                    <a:pt x="1775" y="2134"/>
                  </a:lnTo>
                  <a:close/>
                  <a:moveTo>
                    <a:pt x="2057" y="950"/>
                  </a:moveTo>
                  <a:lnTo>
                    <a:pt x="1832" y="2004"/>
                  </a:lnTo>
                  <a:lnTo>
                    <a:pt x="3187" y="2389"/>
                  </a:lnTo>
                  <a:lnTo>
                    <a:pt x="3504" y="1048"/>
                  </a:lnTo>
                  <a:lnTo>
                    <a:pt x="2057" y="950"/>
                  </a:lnTo>
                  <a:close/>
                  <a:moveTo>
                    <a:pt x="3674" y="679"/>
                  </a:moveTo>
                  <a:lnTo>
                    <a:pt x="3622" y="684"/>
                  </a:lnTo>
                  <a:lnTo>
                    <a:pt x="3571" y="694"/>
                  </a:lnTo>
                  <a:lnTo>
                    <a:pt x="3523" y="711"/>
                  </a:lnTo>
                  <a:lnTo>
                    <a:pt x="3479" y="736"/>
                  </a:lnTo>
                  <a:lnTo>
                    <a:pt x="3440" y="765"/>
                  </a:lnTo>
                  <a:lnTo>
                    <a:pt x="3404" y="799"/>
                  </a:lnTo>
                  <a:lnTo>
                    <a:pt x="3375" y="838"/>
                  </a:lnTo>
                  <a:lnTo>
                    <a:pt x="3349" y="880"/>
                  </a:lnTo>
                  <a:lnTo>
                    <a:pt x="3347" y="886"/>
                  </a:lnTo>
                  <a:lnTo>
                    <a:pt x="3344" y="898"/>
                  </a:lnTo>
                  <a:lnTo>
                    <a:pt x="3340" y="912"/>
                  </a:lnTo>
                  <a:lnTo>
                    <a:pt x="3675" y="930"/>
                  </a:lnTo>
                  <a:lnTo>
                    <a:pt x="3299" y="2523"/>
                  </a:lnTo>
                  <a:lnTo>
                    <a:pt x="2080" y="2686"/>
                  </a:lnTo>
                  <a:lnTo>
                    <a:pt x="1787" y="2580"/>
                  </a:lnTo>
                  <a:lnTo>
                    <a:pt x="1787" y="2663"/>
                  </a:lnTo>
                  <a:lnTo>
                    <a:pt x="2076" y="2769"/>
                  </a:lnTo>
                  <a:lnTo>
                    <a:pt x="2076" y="2769"/>
                  </a:lnTo>
                  <a:lnTo>
                    <a:pt x="3379" y="2578"/>
                  </a:lnTo>
                  <a:lnTo>
                    <a:pt x="3754" y="977"/>
                  </a:lnTo>
                  <a:lnTo>
                    <a:pt x="3838" y="1035"/>
                  </a:lnTo>
                  <a:lnTo>
                    <a:pt x="3754" y="1382"/>
                  </a:lnTo>
                  <a:lnTo>
                    <a:pt x="3806" y="1366"/>
                  </a:lnTo>
                  <a:lnTo>
                    <a:pt x="3854" y="1342"/>
                  </a:lnTo>
                  <a:lnTo>
                    <a:pt x="3899" y="1313"/>
                  </a:lnTo>
                  <a:lnTo>
                    <a:pt x="3938" y="1278"/>
                  </a:lnTo>
                  <a:lnTo>
                    <a:pt x="3972" y="1237"/>
                  </a:lnTo>
                  <a:lnTo>
                    <a:pt x="3998" y="1192"/>
                  </a:lnTo>
                  <a:lnTo>
                    <a:pt x="4018" y="1143"/>
                  </a:lnTo>
                  <a:lnTo>
                    <a:pt x="4031" y="1090"/>
                  </a:lnTo>
                  <a:lnTo>
                    <a:pt x="4036" y="1035"/>
                  </a:lnTo>
                  <a:lnTo>
                    <a:pt x="4031" y="982"/>
                  </a:lnTo>
                  <a:lnTo>
                    <a:pt x="4020" y="933"/>
                  </a:lnTo>
                  <a:lnTo>
                    <a:pt x="4002" y="886"/>
                  </a:lnTo>
                  <a:lnTo>
                    <a:pt x="3978" y="842"/>
                  </a:lnTo>
                  <a:lnTo>
                    <a:pt x="3947" y="802"/>
                  </a:lnTo>
                  <a:lnTo>
                    <a:pt x="3911" y="767"/>
                  </a:lnTo>
                  <a:lnTo>
                    <a:pt x="3872" y="738"/>
                  </a:lnTo>
                  <a:lnTo>
                    <a:pt x="3826" y="713"/>
                  </a:lnTo>
                  <a:lnTo>
                    <a:pt x="3779" y="695"/>
                  </a:lnTo>
                  <a:lnTo>
                    <a:pt x="3728" y="684"/>
                  </a:lnTo>
                  <a:lnTo>
                    <a:pt x="3674" y="679"/>
                  </a:lnTo>
                  <a:close/>
                  <a:moveTo>
                    <a:pt x="3558" y="0"/>
                  </a:moveTo>
                  <a:lnTo>
                    <a:pt x="3781" y="0"/>
                  </a:lnTo>
                  <a:lnTo>
                    <a:pt x="3787" y="0"/>
                  </a:lnTo>
                  <a:lnTo>
                    <a:pt x="3792" y="2"/>
                  </a:lnTo>
                  <a:lnTo>
                    <a:pt x="3797" y="3"/>
                  </a:lnTo>
                  <a:lnTo>
                    <a:pt x="3803" y="7"/>
                  </a:lnTo>
                  <a:lnTo>
                    <a:pt x="3809" y="13"/>
                  </a:lnTo>
                  <a:lnTo>
                    <a:pt x="3816" y="22"/>
                  </a:lnTo>
                  <a:lnTo>
                    <a:pt x="3824" y="35"/>
                  </a:lnTo>
                  <a:lnTo>
                    <a:pt x="3834" y="51"/>
                  </a:lnTo>
                  <a:lnTo>
                    <a:pt x="3844" y="73"/>
                  </a:lnTo>
                  <a:lnTo>
                    <a:pt x="3857" y="101"/>
                  </a:lnTo>
                  <a:lnTo>
                    <a:pt x="3872" y="133"/>
                  </a:lnTo>
                  <a:lnTo>
                    <a:pt x="3887" y="172"/>
                  </a:lnTo>
                  <a:lnTo>
                    <a:pt x="3908" y="219"/>
                  </a:lnTo>
                  <a:lnTo>
                    <a:pt x="3930" y="274"/>
                  </a:lnTo>
                  <a:lnTo>
                    <a:pt x="3934" y="283"/>
                  </a:lnTo>
                  <a:lnTo>
                    <a:pt x="4030" y="322"/>
                  </a:lnTo>
                  <a:lnTo>
                    <a:pt x="4039" y="318"/>
                  </a:lnTo>
                  <a:lnTo>
                    <a:pt x="4089" y="294"/>
                  </a:lnTo>
                  <a:lnTo>
                    <a:pt x="4133" y="276"/>
                  </a:lnTo>
                  <a:lnTo>
                    <a:pt x="4169" y="259"/>
                  </a:lnTo>
                  <a:lnTo>
                    <a:pt x="4201" y="246"/>
                  </a:lnTo>
                  <a:lnTo>
                    <a:pt x="4227" y="236"/>
                  </a:lnTo>
                  <a:lnTo>
                    <a:pt x="4249" y="227"/>
                  </a:lnTo>
                  <a:lnTo>
                    <a:pt x="4265" y="222"/>
                  </a:lnTo>
                  <a:lnTo>
                    <a:pt x="4280" y="217"/>
                  </a:lnTo>
                  <a:lnTo>
                    <a:pt x="4290" y="214"/>
                  </a:lnTo>
                  <a:lnTo>
                    <a:pt x="4297" y="213"/>
                  </a:lnTo>
                  <a:lnTo>
                    <a:pt x="4303" y="211"/>
                  </a:lnTo>
                  <a:lnTo>
                    <a:pt x="4306" y="211"/>
                  </a:lnTo>
                  <a:lnTo>
                    <a:pt x="4309" y="211"/>
                  </a:lnTo>
                  <a:lnTo>
                    <a:pt x="4323" y="214"/>
                  </a:lnTo>
                  <a:lnTo>
                    <a:pt x="4336" y="222"/>
                  </a:lnTo>
                  <a:lnTo>
                    <a:pt x="4493" y="378"/>
                  </a:lnTo>
                  <a:lnTo>
                    <a:pt x="4498" y="382"/>
                  </a:lnTo>
                  <a:lnTo>
                    <a:pt x="4501" y="385"/>
                  </a:lnTo>
                  <a:lnTo>
                    <a:pt x="4503" y="391"/>
                  </a:lnTo>
                  <a:lnTo>
                    <a:pt x="4505" y="396"/>
                  </a:lnTo>
                  <a:lnTo>
                    <a:pt x="4505" y="404"/>
                  </a:lnTo>
                  <a:lnTo>
                    <a:pt x="4505" y="413"/>
                  </a:lnTo>
                  <a:lnTo>
                    <a:pt x="4502" y="426"/>
                  </a:lnTo>
                  <a:lnTo>
                    <a:pt x="4498" y="440"/>
                  </a:lnTo>
                  <a:lnTo>
                    <a:pt x="4492" y="459"/>
                  </a:lnTo>
                  <a:lnTo>
                    <a:pt x="4483" y="482"/>
                  </a:lnTo>
                  <a:lnTo>
                    <a:pt x="4473" y="510"/>
                  </a:lnTo>
                  <a:lnTo>
                    <a:pt x="4460" y="542"/>
                  </a:lnTo>
                  <a:lnTo>
                    <a:pt x="4444" y="580"/>
                  </a:lnTo>
                  <a:lnTo>
                    <a:pt x="4425" y="624"/>
                  </a:lnTo>
                  <a:lnTo>
                    <a:pt x="4403" y="675"/>
                  </a:lnTo>
                  <a:lnTo>
                    <a:pt x="4399" y="684"/>
                  </a:lnTo>
                  <a:lnTo>
                    <a:pt x="4438" y="778"/>
                  </a:lnTo>
                  <a:lnTo>
                    <a:pt x="4448" y="781"/>
                  </a:lnTo>
                  <a:lnTo>
                    <a:pt x="4503" y="802"/>
                  </a:lnTo>
                  <a:lnTo>
                    <a:pt x="4551" y="819"/>
                  </a:lnTo>
                  <a:lnTo>
                    <a:pt x="4592" y="835"/>
                  </a:lnTo>
                  <a:lnTo>
                    <a:pt x="4625" y="848"/>
                  </a:lnTo>
                  <a:lnTo>
                    <a:pt x="4653" y="860"/>
                  </a:lnTo>
                  <a:lnTo>
                    <a:pt x="4675" y="869"/>
                  </a:lnTo>
                  <a:lnTo>
                    <a:pt x="4692" y="877"/>
                  </a:lnTo>
                  <a:lnTo>
                    <a:pt x="4705" y="886"/>
                  </a:lnTo>
                  <a:lnTo>
                    <a:pt x="4714" y="892"/>
                  </a:lnTo>
                  <a:lnTo>
                    <a:pt x="4720" y="898"/>
                  </a:lnTo>
                  <a:lnTo>
                    <a:pt x="4724" y="904"/>
                  </a:lnTo>
                  <a:lnTo>
                    <a:pt x="4726" y="910"/>
                  </a:lnTo>
                  <a:lnTo>
                    <a:pt x="4727" y="915"/>
                  </a:lnTo>
                  <a:lnTo>
                    <a:pt x="4727" y="921"/>
                  </a:lnTo>
                  <a:lnTo>
                    <a:pt x="4727" y="1141"/>
                  </a:lnTo>
                  <a:lnTo>
                    <a:pt x="4727" y="1146"/>
                  </a:lnTo>
                  <a:lnTo>
                    <a:pt x="4726" y="1151"/>
                  </a:lnTo>
                  <a:lnTo>
                    <a:pt x="4724" y="1157"/>
                  </a:lnTo>
                  <a:lnTo>
                    <a:pt x="4720" y="1163"/>
                  </a:lnTo>
                  <a:lnTo>
                    <a:pt x="4714" y="1169"/>
                  </a:lnTo>
                  <a:lnTo>
                    <a:pt x="4705" y="1176"/>
                  </a:lnTo>
                  <a:lnTo>
                    <a:pt x="4692" y="1184"/>
                  </a:lnTo>
                  <a:lnTo>
                    <a:pt x="4675" y="1192"/>
                  </a:lnTo>
                  <a:lnTo>
                    <a:pt x="4653" y="1204"/>
                  </a:lnTo>
                  <a:lnTo>
                    <a:pt x="4625" y="1216"/>
                  </a:lnTo>
                  <a:lnTo>
                    <a:pt x="4592" y="1230"/>
                  </a:lnTo>
                  <a:lnTo>
                    <a:pt x="4551" y="1246"/>
                  </a:lnTo>
                  <a:lnTo>
                    <a:pt x="4503" y="1265"/>
                  </a:lnTo>
                  <a:lnTo>
                    <a:pt x="4448" y="1287"/>
                  </a:lnTo>
                  <a:lnTo>
                    <a:pt x="4440" y="1291"/>
                  </a:lnTo>
                  <a:lnTo>
                    <a:pt x="4400" y="1385"/>
                  </a:lnTo>
                  <a:lnTo>
                    <a:pt x="4405" y="1395"/>
                  </a:lnTo>
                  <a:lnTo>
                    <a:pt x="4428" y="1444"/>
                  </a:lnTo>
                  <a:lnTo>
                    <a:pt x="4447" y="1487"/>
                  </a:lnTo>
                  <a:lnTo>
                    <a:pt x="4464" y="1525"/>
                  </a:lnTo>
                  <a:lnTo>
                    <a:pt x="4477" y="1555"/>
                  </a:lnTo>
                  <a:lnTo>
                    <a:pt x="4489" y="1583"/>
                  </a:lnTo>
                  <a:lnTo>
                    <a:pt x="4498" y="1605"/>
                  </a:lnTo>
                  <a:lnTo>
                    <a:pt x="4505" y="1624"/>
                  </a:lnTo>
                  <a:lnTo>
                    <a:pt x="4509" y="1638"/>
                  </a:lnTo>
                  <a:lnTo>
                    <a:pt x="4512" y="1651"/>
                  </a:lnTo>
                  <a:lnTo>
                    <a:pt x="4512" y="1660"/>
                  </a:lnTo>
                  <a:lnTo>
                    <a:pt x="4512" y="1667"/>
                  </a:lnTo>
                  <a:lnTo>
                    <a:pt x="4511" y="1673"/>
                  </a:lnTo>
                  <a:lnTo>
                    <a:pt x="4508" y="1678"/>
                  </a:lnTo>
                  <a:lnTo>
                    <a:pt x="4505" y="1682"/>
                  </a:lnTo>
                  <a:lnTo>
                    <a:pt x="4501" y="1686"/>
                  </a:lnTo>
                  <a:lnTo>
                    <a:pt x="4342" y="1842"/>
                  </a:lnTo>
                  <a:lnTo>
                    <a:pt x="4329" y="1850"/>
                  </a:lnTo>
                  <a:lnTo>
                    <a:pt x="4315" y="1852"/>
                  </a:lnTo>
                  <a:lnTo>
                    <a:pt x="4303" y="1851"/>
                  </a:lnTo>
                  <a:lnTo>
                    <a:pt x="4284" y="1847"/>
                  </a:lnTo>
                  <a:lnTo>
                    <a:pt x="4259" y="1838"/>
                  </a:lnTo>
                  <a:lnTo>
                    <a:pt x="4227" y="1828"/>
                  </a:lnTo>
                  <a:lnTo>
                    <a:pt x="4190" y="1813"/>
                  </a:lnTo>
                  <a:lnTo>
                    <a:pt x="4146" y="1796"/>
                  </a:lnTo>
                  <a:lnTo>
                    <a:pt x="4097" y="1775"/>
                  </a:lnTo>
                  <a:lnTo>
                    <a:pt x="4040" y="1752"/>
                  </a:lnTo>
                  <a:lnTo>
                    <a:pt x="4031" y="1748"/>
                  </a:lnTo>
                  <a:lnTo>
                    <a:pt x="3935" y="1787"/>
                  </a:lnTo>
                  <a:lnTo>
                    <a:pt x="3933" y="1797"/>
                  </a:lnTo>
                  <a:lnTo>
                    <a:pt x="3911" y="1851"/>
                  </a:lnTo>
                  <a:lnTo>
                    <a:pt x="3893" y="1898"/>
                  </a:lnTo>
                  <a:lnTo>
                    <a:pt x="3877" y="1938"/>
                  </a:lnTo>
                  <a:lnTo>
                    <a:pt x="3864" y="1971"/>
                  </a:lnTo>
                  <a:lnTo>
                    <a:pt x="3853" y="1998"/>
                  </a:lnTo>
                  <a:lnTo>
                    <a:pt x="3842" y="2020"/>
                  </a:lnTo>
                  <a:lnTo>
                    <a:pt x="3834" y="2036"/>
                  </a:lnTo>
                  <a:lnTo>
                    <a:pt x="3825" y="2049"/>
                  </a:lnTo>
                  <a:lnTo>
                    <a:pt x="3819" y="2058"/>
                  </a:lnTo>
                  <a:lnTo>
                    <a:pt x="3812" y="2064"/>
                  </a:lnTo>
                  <a:lnTo>
                    <a:pt x="3808" y="2068"/>
                  </a:lnTo>
                  <a:lnTo>
                    <a:pt x="3802" y="2070"/>
                  </a:lnTo>
                  <a:lnTo>
                    <a:pt x="3796" y="2071"/>
                  </a:lnTo>
                  <a:lnTo>
                    <a:pt x="3790" y="2071"/>
                  </a:lnTo>
                  <a:lnTo>
                    <a:pt x="3588" y="2071"/>
                  </a:lnTo>
                  <a:lnTo>
                    <a:pt x="3450" y="2647"/>
                  </a:lnTo>
                  <a:lnTo>
                    <a:pt x="2067" y="2868"/>
                  </a:lnTo>
                  <a:lnTo>
                    <a:pt x="1788" y="2760"/>
                  </a:lnTo>
                  <a:lnTo>
                    <a:pt x="1788" y="2851"/>
                  </a:lnTo>
                  <a:lnTo>
                    <a:pt x="1790" y="2937"/>
                  </a:lnTo>
                  <a:lnTo>
                    <a:pt x="4723" y="2937"/>
                  </a:lnTo>
                  <a:lnTo>
                    <a:pt x="4723" y="3136"/>
                  </a:lnTo>
                  <a:lnTo>
                    <a:pt x="1791" y="3136"/>
                  </a:lnTo>
                  <a:lnTo>
                    <a:pt x="1791" y="3173"/>
                  </a:lnTo>
                  <a:lnTo>
                    <a:pt x="1791" y="3204"/>
                  </a:lnTo>
                  <a:lnTo>
                    <a:pt x="1791" y="3227"/>
                  </a:lnTo>
                  <a:lnTo>
                    <a:pt x="1791" y="3259"/>
                  </a:lnTo>
                  <a:lnTo>
                    <a:pt x="1791" y="3290"/>
                  </a:lnTo>
                  <a:lnTo>
                    <a:pt x="1793" y="3320"/>
                  </a:lnTo>
                  <a:lnTo>
                    <a:pt x="1791" y="3349"/>
                  </a:lnTo>
                  <a:lnTo>
                    <a:pt x="1790" y="3377"/>
                  </a:lnTo>
                  <a:lnTo>
                    <a:pt x="1785" y="3402"/>
                  </a:lnTo>
                  <a:lnTo>
                    <a:pt x="1780" y="3425"/>
                  </a:lnTo>
                  <a:lnTo>
                    <a:pt x="1771" y="3444"/>
                  </a:lnTo>
                  <a:lnTo>
                    <a:pt x="1759" y="3460"/>
                  </a:lnTo>
                  <a:lnTo>
                    <a:pt x="1743" y="3472"/>
                  </a:lnTo>
                  <a:lnTo>
                    <a:pt x="1723" y="3480"/>
                  </a:lnTo>
                  <a:lnTo>
                    <a:pt x="1700" y="3482"/>
                  </a:lnTo>
                  <a:lnTo>
                    <a:pt x="93" y="3482"/>
                  </a:lnTo>
                  <a:lnTo>
                    <a:pt x="68" y="3480"/>
                  </a:lnTo>
                  <a:lnTo>
                    <a:pt x="49" y="3472"/>
                  </a:lnTo>
                  <a:lnTo>
                    <a:pt x="33" y="3460"/>
                  </a:lnTo>
                  <a:lnTo>
                    <a:pt x="22" y="3444"/>
                  </a:lnTo>
                  <a:lnTo>
                    <a:pt x="13" y="3425"/>
                  </a:lnTo>
                  <a:lnTo>
                    <a:pt x="7" y="3402"/>
                  </a:lnTo>
                  <a:lnTo>
                    <a:pt x="3" y="3377"/>
                  </a:lnTo>
                  <a:lnTo>
                    <a:pt x="1" y="3349"/>
                  </a:lnTo>
                  <a:lnTo>
                    <a:pt x="0" y="3320"/>
                  </a:lnTo>
                  <a:lnTo>
                    <a:pt x="0" y="3290"/>
                  </a:lnTo>
                  <a:lnTo>
                    <a:pt x="0" y="3259"/>
                  </a:lnTo>
                  <a:lnTo>
                    <a:pt x="1" y="3227"/>
                  </a:lnTo>
                  <a:lnTo>
                    <a:pt x="1" y="3201"/>
                  </a:lnTo>
                  <a:lnTo>
                    <a:pt x="1" y="3164"/>
                  </a:lnTo>
                  <a:lnTo>
                    <a:pt x="1" y="3119"/>
                  </a:lnTo>
                  <a:lnTo>
                    <a:pt x="1" y="3068"/>
                  </a:lnTo>
                  <a:lnTo>
                    <a:pt x="3" y="3010"/>
                  </a:lnTo>
                  <a:lnTo>
                    <a:pt x="3" y="2947"/>
                  </a:lnTo>
                  <a:lnTo>
                    <a:pt x="3" y="2881"/>
                  </a:lnTo>
                  <a:lnTo>
                    <a:pt x="4" y="2811"/>
                  </a:lnTo>
                  <a:lnTo>
                    <a:pt x="4" y="2740"/>
                  </a:lnTo>
                  <a:lnTo>
                    <a:pt x="6" y="2669"/>
                  </a:lnTo>
                  <a:lnTo>
                    <a:pt x="6" y="2599"/>
                  </a:lnTo>
                  <a:lnTo>
                    <a:pt x="6" y="2529"/>
                  </a:lnTo>
                  <a:lnTo>
                    <a:pt x="7" y="2463"/>
                  </a:lnTo>
                  <a:lnTo>
                    <a:pt x="7" y="2400"/>
                  </a:lnTo>
                  <a:lnTo>
                    <a:pt x="7" y="2342"/>
                  </a:lnTo>
                  <a:lnTo>
                    <a:pt x="7" y="2291"/>
                  </a:lnTo>
                  <a:lnTo>
                    <a:pt x="7" y="2247"/>
                  </a:lnTo>
                  <a:lnTo>
                    <a:pt x="10" y="2192"/>
                  </a:lnTo>
                  <a:lnTo>
                    <a:pt x="19" y="2140"/>
                  </a:lnTo>
                  <a:lnTo>
                    <a:pt x="33" y="2093"/>
                  </a:lnTo>
                  <a:lnTo>
                    <a:pt x="52" y="2051"/>
                  </a:lnTo>
                  <a:lnTo>
                    <a:pt x="78" y="2011"/>
                  </a:lnTo>
                  <a:lnTo>
                    <a:pt x="108" y="1978"/>
                  </a:lnTo>
                  <a:lnTo>
                    <a:pt x="142" y="1949"/>
                  </a:lnTo>
                  <a:lnTo>
                    <a:pt x="183" y="1925"/>
                  </a:lnTo>
                  <a:lnTo>
                    <a:pt x="227" y="1905"/>
                  </a:lnTo>
                  <a:lnTo>
                    <a:pt x="276" y="1892"/>
                  </a:lnTo>
                  <a:lnTo>
                    <a:pt x="331" y="1883"/>
                  </a:lnTo>
                  <a:lnTo>
                    <a:pt x="389" y="1880"/>
                  </a:lnTo>
                  <a:lnTo>
                    <a:pt x="458" y="1880"/>
                  </a:lnTo>
                  <a:lnTo>
                    <a:pt x="495" y="1914"/>
                  </a:lnTo>
                  <a:lnTo>
                    <a:pt x="539" y="1943"/>
                  </a:lnTo>
                  <a:lnTo>
                    <a:pt x="588" y="1968"/>
                  </a:lnTo>
                  <a:lnTo>
                    <a:pt x="642" y="1989"/>
                  </a:lnTo>
                  <a:lnTo>
                    <a:pt x="700" y="2007"/>
                  </a:lnTo>
                  <a:lnTo>
                    <a:pt x="763" y="2020"/>
                  </a:lnTo>
                  <a:lnTo>
                    <a:pt x="828" y="2029"/>
                  </a:lnTo>
                  <a:lnTo>
                    <a:pt x="896" y="2032"/>
                  </a:lnTo>
                  <a:lnTo>
                    <a:pt x="965" y="2029"/>
                  </a:lnTo>
                  <a:lnTo>
                    <a:pt x="1030" y="2020"/>
                  </a:lnTo>
                  <a:lnTo>
                    <a:pt x="1091" y="2007"/>
                  </a:lnTo>
                  <a:lnTo>
                    <a:pt x="1149" y="1989"/>
                  </a:lnTo>
                  <a:lnTo>
                    <a:pt x="1203" y="1968"/>
                  </a:lnTo>
                  <a:lnTo>
                    <a:pt x="1252" y="1943"/>
                  </a:lnTo>
                  <a:lnTo>
                    <a:pt x="1296" y="1914"/>
                  </a:lnTo>
                  <a:lnTo>
                    <a:pt x="1334" y="1880"/>
                  </a:lnTo>
                  <a:lnTo>
                    <a:pt x="1403" y="1880"/>
                  </a:lnTo>
                  <a:lnTo>
                    <a:pt x="1460" y="1883"/>
                  </a:lnTo>
                  <a:lnTo>
                    <a:pt x="1512" y="1892"/>
                  </a:lnTo>
                  <a:lnTo>
                    <a:pt x="1560" y="1905"/>
                  </a:lnTo>
                  <a:lnTo>
                    <a:pt x="1604" y="1922"/>
                  </a:lnTo>
                  <a:lnTo>
                    <a:pt x="1643" y="1946"/>
                  </a:lnTo>
                  <a:lnTo>
                    <a:pt x="1678" y="1973"/>
                  </a:lnTo>
                  <a:lnTo>
                    <a:pt x="1708" y="2006"/>
                  </a:lnTo>
                  <a:lnTo>
                    <a:pt x="1733" y="2042"/>
                  </a:lnTo>
                  <a:lnTo>
                    <a:pt x="1737" y="2042"/>
                  </a:lnTo>
                  <a:lnTo>
                    <a:pt x="1989" y="838"/>
                  </a:lnTo>
                  <a:lnTo>
                    <a:pt x="2717" y="879"/>
                  </a:lnTo>
                  <a:lnTo>
                    <a:pt x="2733" y="869"/>
                  </a:lnTo>
                  <a:lnTo>
                    <a:pt x="2749" y="857"/>
                  </a:lnTo>
                  <a:lnTo>
                    <a:pt x="2766" y="847"/>
                  </a:lnTo>
                  <a:lnTo>
                    <a:pt x="2783" y="835"/>
                  </a:lnTo>
                  <a:lnTo>
                    <a:pt x="2797" y="826"/>
                  </a:lnTo>
                  <a:lnTo>
                    <a:pt x="2808" y="821"/>
                  </a:lnTo>
                  <a:lnTo>
                    <a:pt x="2815" y="816"/>
                  </a:lnTo>
                  <a:lnTo>
                    <a:pt x="2855" y="802"/>
                  </a:lnTo>
                  <a:lnTo>
                    <a:pt x="2900" y="784"/>
                  </a:lnTo>
                  <a:lnTo>
                    <a:pt x="2908" y="780"/>
                  </a:lnTo>
                  <a:lnTo>
                    <a:pt x="2948" y="687"/>
                  </a:lnTo>
                  <a:lnTo>
                    <a:pt x="2943" y="676"/>
                  </a:lnTo>
                  <a:lnTo>
                    <a:pt x="2920" y="627"/>
                  </a:lnTo>
                  <a:lnTo>
                    <a:pt x="2901" y="585"/>
                  </a:lnTo>
                  <a:lnTo>
                    <a:pt x="2884" y="547"/>
                  </a:lnTo>
                  <a:lnTo>
                    <a:pt x="2871" y="515"/>
                  </a:lnTo>
                  <a:lnTo>
                    <a:pt x="2859" y="488"/>
                  </a:lnTo>
                  <a:lnTo>
                    <a:pt x="2850" y="465"/>
                  </a:lnTo>
                  <a:lnTo>
                    <a:pt x="2843" y="446"/>
                  </a:lnTo>
                  <a:lnTo>
                    <a:pt x="2839" y="431"/>
                  </a:lnTo>
                  <a:lnTo>
                    <a:pt x="2837" y="420"/>
                  </a:lnTo>
                  <a:lnTo>
                    <a:pt x="2836" y="410"/>
                  </a:lnTo>
                  <a:lnTo>
                    <a:pt x="2836" y="402"/>
                  </a:lnTo>
                  <a:lnTo>
                    <a:pt x="2837" y="396"/>
                  </a:lnTo>
                  <a:lnTo>
                    <a:pt x="2840" y="392"/>
                  </a:lnTo>
                  <a:lnTo>
                    <a:pt x="2843" y="388"/>
                  </a:lnTo>
                  <a:lnTo>
                    <a:pt x="2847" y="383"/>
                  </a:lnTo>
                  <a:lnTo>
                    <a:pt x="3006" y="229"/>
                  </a:lnTo>
                  <a:lnTo>
                    <a:pt x="3019" y="222"/>
                  </a:lnTo>
                  <a:lnTo>
                    <a:pt x="3033" y="217"/>
                  </a:lnTo>
                  <a:lnTo>
                    <a:pt x="3045" y="220"/>
                  </a:lnTo>
                  <a:lnTo>
                    <a:pt x="3064" y="225"/>
                  </a:lnTo>
                  <a:lnTo>
                    <a:pt x="3088" y="232"/>
                  </a:lnTo>
                  <a:lnTo>
                    <a:pt x="3120" y="243"/>
                  </a:lnTo>
                  <a:lnTo>
                    <a:pt x="3158" y="258"/>
                  </a:lnTo>
                  <a:lnTo>
                    <a:pt x="3202" y="276"/>
                  </a:lnTo>
                  <a:lnTo>
                    <a:pt x="3251" y="296"/>
                  </a:lnTo>
                  <a:lnTo>
                    <a:pt x="3308" y="319"/>
                  </a:lnTo>
                  <a:lnTo>
                    <a:pt x="3317" y="322"/>
                  </a:lnTo>
                  <a:lnTo>
                    <a:pt x="3412" y="284"/>
                  </a:lnTo>
                  <a:lnTo>
                    <a:pt x="3417" y="274"/>
                  </a:lnTo>
                  <a:lnTo>
                    <a:pt x="3437" y="219"/>
                  </a:lnTo>
                  <a:lnTo>
                    <a:pt x="3455" y="172"/>
                  </a:lnTo>
                  <a:lnTo>
                    <a:pt x="3471" y="133"/>
                  </a:lnTo>
                  <a:lnTo>
                    <a:pt x="3484" y="101"/>
                  </a:lnTo>
                  <a:lnTo>
                    <a:pt x="3495" y="73"/>
                  </a:lnTo>
                  <a:lnTo>
                    <a:pt x="3505" y="51"/>
                  </a:lnTo>
                  <a:lnTo>
                    <a:pt x="3514" y="35"/>
                  </a:lnTo>
                  <a:lnTo>
                    <a:pt x="3523" y="22"/>
                  </a:lnTo>
                  <a:lnTo>
                    <a:pt x="3529" y="13"/>
                  </a:lnTo>
                  <a:lnTo>
                    <a:pt x="3536" y="7"/>
                  </a:lnTo>
                  <a:lnTo>
                    <a:pt x="3542" y="3"/>
                  </a:lnTo>
                  <a:lnTo>
                    <a:pt x="3546" y="2"/>
                  </a:lnTo>
                  <a:lnTo>
                    <a:pt x="3552" y="0"/>
                  </a:lnTo>
                  <a:lnTo>
                    <a:pt x="3558"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60" name="Freeform 17"/>
            <p:cNvSpPr>
              <a:spLocks noEditPoints="1"/>
            </p:cNvSpPr>
            <p:nvPr/>
          </p:nvSpPr>
          <p:spPr bwMode="auto">
            <a:xfrm>
              <a:off x="-2371725" y="1781175"/>
              <a:ext cx="827088" cy="854075"/>
            </a:xfrm>
            <a:custGeom>
              <a:avLst/>
              <a:gdLst>
                <a:gd name="T0" fmla="*/ 193 w 1565"/>
                <a:gd name="T1" fmla="*/ 932 h 1613"/>
                <a:gd name="T2" fmla="*/ 249 w 1565"/>
                <a:gd name="T3" fmla="*/ 1176 h 1613"/>
                <a:gd name="T4" fmla="*/ 397 w 1565"/>
                <a:gd name="T5" fmla="*/ 1367 h 1613"/>
                <a:gd name="T6" fmla="*/ 616 w 1565"/>
                <a:gd name="T7" fmla="*/ 1475 h 1613"/>
                <a:gd name="T8" fmla="*/ 878 w 1565"/>
                <a:gd name="T9" fmla="*/ 1469 h 1613"/>
                <a:gd name="T10" fmla="*/ 1104 w 1565"/>
                <a:gd name="T11" fmla="*/ 1341 h 1613"/>
                <a:gd name="T12" fmla="*/ 1250 w 1565"/>
                <a:gd name="T13" fmla="*/ 1120 h 1613"/>
                <a:gd name="T14" fmla="*/ 1283 w 1565"/>
                <a:gd name="T15" fmla="*/ 879 h 1613"/>
                <a:gd name="T16" fmla="*/ 1003 w 1565"/>
                <a:gd name="T17" fmla="*/ 829 h 1613"/>
                <a:gd name="T18" fmla="*/ 578 w 1565"/>
                <a:gd name="T19" fmla="*/ 829 h 1613"/>
                <a:gd name="T20" fmla="*/ 202 w 1565"/>
                <a:gd name="T21" fmla="*/ 828 h 1613"/>
                <a:gd name="T22" fmla="*/ 920 w 1565"/>
                <a:gd name="T23" fmla="*/ 22 h 1613"/>
                <a:gd name="T24" fmla="*/ 1106 w 1565"/>
                <a:gd name="T25" fmla="*/ 112 h 1613"/>
                <a:gd name="T26" fmla="*/ 1238 w 1565"/>
                <a:gd name="T27" fmla="*/ 245 h 1613"/>
                <a:gd name="T28" fmla="*/ 1327 w 1565"/>
                <a:gd name="T29" fmla="*/ 392 h 1613"/>
                <a:gd name="T30" fmla="*/ 1377 w 1565"/>
                <a:gd name="T31" fmla="*/ 526 h 1613"/>
                <a:gd name="T32" fmla="*/ 1402 w 1565"/>
                <a:gd name="T33" fmla="*/ 618 h 1613"/>
                <a:gd name="T34" fmla="*/ 1409 w 1565"/>
                <a:gd name="T35" fmla="*/ 641 h 1613"/>
                <a:gd name="T36" fmla="*/ 1472 w 1565"/>
                <a:gd name="T37" fmla="*/ 638 h 1613"/>
                <a:gd name="T38" fmla="*/ 1533 w 1565"/>
                <a:gd name="T39" fmla="*/ 644 h 1613"/>
                <a:gd name="T40" fmla="*/ 1563 w 1565"/>
                <a:gd name="T41" fmla="*/ 677 h 1613"/>
                <a:gd name="T42" fmla="*/ 1565 w 1565"/>
                <a:gd name="T43" fmla="*/ 705 h 1613"/>
                <a:gd name="T44" fmla="*/ 1565 w 1565"/>
                <a:gd name="T45" fmla="*/ 763 h 1613"/>
                <a:gd name="T46" fmla="*/ 1530 w 1565"/>
                <a:gd name="T47" fmla="*/ 816 h 1613"/>
                <a:gd name="T48" fmla="*/ 1469 w 1565"/>
                <a:gd name="T49" fmla="*/ 826 h 1613"/>
                <a:gd name="T50" fmla="*/ 1406 w 1565"/>
                <a:gd name="T51" fmla="*/ 883 h 1613"/>
                <a:gd name="T52" fmla="*/ 1373 w 1565"/>
                <a:gd name="T53" fmla="*/ 1142 h 1613"/>
                <a:gd name="T54" fmla="*/ 1232 w 1565"/>
                <a:gd name="T55" fmla="*/ 1387 h 1613"/>
                <a:gd name="T56" fmla="*/ 1011 w 1565"/>
                <a:gd name="T57" fmla="*/ 1552 h 1613"/>
                <a:gd name="T58" fmla="*/ 738 w 1565"/>
                <a:gd name="T59" fmla="*/ 1613 h 1613"/>
                <a:gd name="T60" fmla="*/ 459 w 1565"/>
                <a:gd name="T61" fmla="*/ 1552 h 1613"/>
                <a:gd name="T62" fmla="*/ 239 w 1565"/>
                <a:gd name="T63" fmla="*/ 1384 h 1613"/>
                <a:gd name="T64" fmla="*/ 103 w 1565"/>
                <a:gd name="T65" fmla="*/ 1142 h 1613"/>
                <a:gd name="T66" fmla="*/ 74 w 1565"/>
                <a:gd name="T67" fmla="*/ 854 h 1613"/>
                <a:gd name="T68" fmla="*/ 3 w 1565"/>
                <a:gd name="T69" fmla="*/ 809 h 1613"/>
                <a:gd name="T70" fmla="*/ 3 w 1565"/>
                <a:gd name="T71" fmla="*/ 677 h 1613"/>
                <a:gd name="T72" fmla="*/ 42 w 1565"/>
                <a:gd name="T73" fmla="*/ 472 h 1613"/>
                <a:gd name="T74" fmla="*/ 218 w 1565"/>
                <a:gd name="T75" fmla="*/ 285 h 1613"/>
                <a:gd name="T76" fmla="*/ 509 w 1565"/>
                <a:gd name="T77" fmla="*/ 198 h 1613"/>
                <a:gd name="T78" fmla="*/ 776 w 1565"/>
                <a:gd name="T79" fmla="*/ 207 h 1613"/>
                <a:gd name="T80" fmla="*/ 990 w 1565"/>
                <a:gd name="T81" fmla="*/ 288 h 1613"/>
                <a:gd name="T82" fmla="*/ 1091 w 1565"/>
                <a:gd name="T83" fmla="*/ 317 h 1613"/>
                <a:gd name="T84" fmla="*/ 875 w 1565"/>
                <a:gd name="T85" fmla="*/ 170 h 1613"/>
                <a:gd name="T86" fmla="*/ 596 w 1565"/>
                <a:gd name="T87" fmla="*/ 129 h 1613"/>
                <a:gd name="T88" fmla="*/ 307 w 1565"/>
                <a:gd name="T89" fmla="*/ 185 h 1613"/>
                <a:gd name="T90" fmla="*/ 246 w 1565"/>
                <a:gd name="T91" fmla="*/ 167 h 1613"/>
                <a:gd name="T92" fmla="*/ 459 w 1565"/>
                <a:gd name="T93" fmla="*/ 49 h 1613"/>
                <a:gd name="T94" fmla="*/ 741 w 1565"/>
                <a:gd name="T95" fmla="*/ 0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65" h="1613">
                  <a:moveTo>
                    <a:pt x="202" y="828"/>
                  </a:moveTo>
                  <a:lnTo>
                    <a:pt x="199" y="848"/>
                  </a:lnTo>
                  <a:lnTo>
                    <a:pt x="196" y="867"/>
                  </a:lnTo>
                  <a:lnTo>
                    <a:pt x="193" y="932"/>
                  </a:lnTo>
                  <a:lnTo>
                    <a:pt x="198" y="997"/>
                  </a:lnTo>
                  <a:lnTo>
                    <a:pt x="208" y="1059"/>
                  </a:lnTo>
                  <a:lnTo>
                    <a:pt x="225" y="1119"/>
                  </a:lnTo>
                  <a:lnTo>
                    <a:pt x="249" y="1176"/>
                  </a:lnTo>
                  <a:lnTo>
                    <a:pt x="278" y="1230"/>
                  </a:lnTo>
                  <a:lnTo>
                    <a:pt x="313" y="1279"/>
                  </a:lnTo>
                  <a:lnTo>
                    <a:pt x="353" y="1326"/>
                  </a:lnTo>
                  <a:lnTo>
                    <a:pt x="397" y="1367"/>
                  </a:lnTo>
                  <a:lnTo>
                    <a:pt x="446" y="1402"/>
                  </a:lnTo>
                  <a:lnTo>
                    <a:pt x="500" y="1432"/>
                  </a:lnTo>
                  <a:lnTo>
                    <a:pt x="557" y="1457"/>
                  </a:lnTo>
                  <a:lnTo>
                    <a:pt x="616" y="1475"/>
                  </a:lnTo>
                  <a:lnTo>
                    <a:pt x="679" y="1485"/>
                  </a:lnTo>
                  <a:lnTo>
                    <a:pt x="747" y="1488"/>
                  </a:lnTo>
                  <a:lnTo>
                    <a:pt x="814" y="1482"/>
                  </a:lnTo>
                  <a:lnTo>
                    <a:pt x="878" y="1469"/>
                  </a:lnTo>
                  <a:lnTo>
                    <a:pt x="940" y="1447"/>
                  </a:lnTo>
                  <a:lnTo>
                    <a:pt x="998" y="1418"/>
                  </a:lnTo>
                  <a:lnTo>
                    <a:pt x="1053" y="1383"/>
                  </a:lnTo>
                  <a:lnTo>
                    <a:pt x="1104" y="1341"/>
                  </a:lnTo>
                  <a:lnTo>
                    <a:pt x="1149" y="1294"/>
                  </a:lnTo>
                  <a:lnTo>
                    <a:pt x="1189" y="1240"/>
                  </a:lnTo>
                  <a:lnTo>
                    <a:pt x="1222" y="1183"/>
                  </a:lnTo>
                  <a:lnTo>
                    <a:pt x="1250" y="1120"/>
                  </a:lnTo>
                  <a:lnTo>
                    <a:pt x="1268" y="1055"/>
                  </a:lnTo>
                  <a:lnTo>
                    <a:pt x="1282" y="985"/>
                  </a:lnTo>
                  <a:lnTo>
                    <a:pt x="1284" y="931"/>
                  </a:lnTo>
                  <a:lnTo>
                    <a:pt x="1283" y="879"/>
                  </a:lnTo>
                  <a:lnTo>
                    <a:pt x="1276" y="829"/>
                  </a:lnTo>
                  <a:lnTo>
                    <a:pt x="1193" y="829"/>
                  </a:lnTo>
                  <a:lnTo>
                    <a:pt x="1101" y="829"/>
                  </a:lnTo>
                  <a:lnTo>
                    <a:pt x="1003" y="829"/>
                  </a:lnTo>
                  <a:lnTo>
                    <a:pt x="899" y="829"/>
                  </a:lnTo>
                  <a:lnTo>
                    <a:pt x="792" y="829"/>
                  </a:lnTo>
                  <a:lnTo>
                    <a:pt x="684" y="829"/>
                  </a:lnTo>
                  <a:lnTo>
                    <a:pt x="578" y="829"/>
                  </a:lnTo>
                  <a:lnTo>
                    <a:pt x="474" y="829"/>
                  </a:lnTo>
                  <a:lnTo>
                    <a:pt x="375" y="828"/>
                  </a:lnTo>
                  <a:lnTo>
                    <a:pt x="285" y="828"/>
                  </a:lnTo>
                  <a:lnTo>
                    <a:pt x="202" y="828"/>
                  </a:lnTo>
                  <a:close/>
                  <a:moveTo>
                    <a:pt x="741" y="0"/>
                  </a:moveTo>
                  <a:lnTo>
                    <a:pt x="805" y="1"/>
                  </a:lnTo>
                  <a:lnTo>
                    <a:pt x="865" y="8"/>
                  </a:lnTo>
                  <a:lnTo>
                    <a:pt x="920" y="22"/>
                  </a:lnTo>
                  <a:lnTo>
                    <a:pt x="972" y="38"/>
                  </a:lnTo>
                  <a:lnTo>
                    <a:pt x="1020" y="59"/>
                  </a:lnTo>
                  <a:lnTo>
                    <a:pt x="1064" y="84"/>
                  </a:lnTo>
                  <a:lnTo>
                    <a:pt x="1106" y="112"/>
                  </a:lnTo>
                  <a:lnTo>
                    <a:pt x="1144" y="141"/>
                  </a:lnTo>
                  <a:lnTo>
                    <a:pt x="1178" y="175"/>
                  </a:lnTo>
                  <a:lnTo>
                    <a:pt x="1209" y="208"/>
                  </a:lnTo>
                  <a:lnTo>
                    <a:pt x="1238" y="245"/>
                  </a:lnTo>
                  <a:lnTo>
                    <a:pt x="1264" y="281"/>
                  </a:lnTo>
                  <a:lnTo>
                    <a:pt x="1287" y="317"/>
                  </a:lnTo>
                  <a:lnTo>
                    <a:pt x="1308" y="355"/>
                  </a:lnTo>
                  <a:lnTo>
                    <a:pt x="1327" y="392"/>
                  </a:lnTo>
                  <a:lnTo>
                    <a:pt x="1343" y="428"/>
                  </a:lnTo>
                  <a:lnTo>
                    <a:pt x="1356" y="462"/>
                  </a:lnTo>
                  <a:lnTo>
                    <a:pt x="1367" y="495"/>
                  </a:lnTo>
                  <a:lnTo>
                    <a:pt x="1377" y="526"/>
                  </a:lnTo>
                  <a:lnTo>
                    <a:pt x="1386" y="554"/>
                  </a:lnTo>
                  <a:lnTo>
                    <a:pt x="1393" y="578"/>
                  </a:lnTo>
                  <a:lnTo>
                    <a:pt x="1398" y="600"/>
                  </a:lnTo>
                  <a:lnTo>
                    <a:pt x="1402" y="618"/>
                  </a:lnTo>
                  <a:lnTo>
                    <a:pt x="1405" y="631"/>
                  </a:lnTo>
                  <a:lnTo>
                    <a:pt x="1406" y="638"/>
                  </a:lnTo>
                  <a:lnTo>
                    <a:pt x="1406" y="641"/>
                  </a:lnTo>
                  <a:lnTo>
                    <a:pt x="1409" y="641"/>
                  </a:lnTo>
                  <a:lnTo>
                    <a:pt x="1420" y="639"/>
                  </a:lnTo>
                  <a:lnTo>
                    <a:pt x="1434" y="638"/>
                  </a:lnTo>
                  <a:lnTo>
                    <a:pt x="1453" y="638"/>
                  </a:lnTo>
                  <a:lnTo>
                    <a:pt x="1472" y="638"/>
                  </a:lnTo>
                  <a:lnTo>
                    <a:pt x="1492" y="639"/>
                  </a:lnTo>
                  <a:lnTo>
                    <a:pt x="1507" y="641"/>
                  </a:lnTo>
                  <a:lnTo>
                    <a:pt x="1520" y="641"/>
                  </a:lnTo>
                  <a:lnTo>
                    <a:pt x="1533" y="644"/>
                  </a:lnTo>
                  <a:lnTo>
                    <a:pt x="1543" y="647"/>
                  </a:lnTo>
                  <a:lnTo>
                    <a:pt x="1552" y="653"/>
                  </a:lnTo>
                  <a:lnTo>
                    <a:pt x="1559" y="663"/>
                  </a:lnTo>
                  <a:lnTo>
                    <a:pt x="1563" y="677"/>
                  </a:lnTo>
                  <a:lnTo>
                    <a:pt x="1563" y="696"/>
                  </a:lnTo>
                  <a:lnTo>
                    <a:pt x="1563" y="699"/>
                  </a:lnTo>
                  <a:lnTo>
                    <a:pt x="1563" y="702"/>
                  </a:lnTo>
                  <a:lnTo>
                    <a:pt x="1565" y="705"/>
                  </a:lnTo>
                  <a:lnTo>
                    <a:pt x="1565" y="712"/>
                  </a:lnTo>
                  <a:lnTo>
                    <a:pt x="1565" y="723"/>
                  </a:lnTo>
                  <a:lnTo>
                    <a:pt x="1565" y="739"/>
                  </a:lnTo>
                  <a:lnTo>
                    <a:pt x="1565" y="763"/>
                  </a:lnTo>
                  <a:lnTo>
                    <a:pt x="1560" y="784"/>
                  </a:lnTo>
                  <a:lnTo>
                    <a:pt x="1553" y="798"/>
                  </a:lnTo>
                  <a:lnTo>
                    <a:pt x="1543" y="809"/>
                  </a:lnTo>
                  <a:lnTo>
                    <a:pt x="1530" y="816"/>
                  </a:lnTo>
                  <a:lnTo>
                    <a:pt x="1514" y="820"/>
                  </a:lnTo>
                  <a:lnTo>
                    <a:pt x="1497" y="823"/>
                  </a:lnTo>
                  <a:lnTo>
                    <a:pt x="1476" y="826"/>
                  </a:lnTo>
                  <a:lnTo>
                    <a:pt x="1469" y="826"/>
                  </a:lnTo>
                  <a:lnTo>
                    <a:pt x="1453" y="826"/>
                  </a:lnTo>
                  <a:lnTo>
                    <a:pt x="1430" y="828"/>
                  </a:lnTo>
                  <a:lnTo>
                    <a:pt x="1401" y="828"/>
                  </a:lnTo>
                  <a:lnTo>
                    <a:pt x="1406" y="883"/>
                  </a:lnTo>
                  <a:lnTo>
                    <a:pt x="1408" y="940"/>
                  </a:lnTo>
                  <a:lnTo>
                    <a:pt x="1404" y="998"/>
                  </a:lnTo>
                  <a:lnTo>
                    <a:pt x="1392" y="1071"/>
                  </a:lnTo>
                  <a:lnTo>
                    <a:pt x="1373" y="1142"/>
                  </a:lnTo>
                  <a:lnTo>
                    <a:pt x="1347" y="1209"/>
                  </a:lnTo>
                  <a:lnTo>
                    <a:pt x="1315" y="1273"/>
                  </a:lnTo>
                  <a:lnTo>
                    <a:pt x="1276" y="1332"/>
                  </a:lnTo>
                  <a:lnTo>
                    <a:pt x="1232" y="1387"/>
                  </a:lnTo>
                  <a:lnTo>
                    <a:pt x="1183" y="1437"/>
                  </a:lnTo>
                  <a:lnTo>
                    <a:pt x="1130" y="1480"/>
                  </a:lnTo>
                  <a:lnTo>
                    <a:pt x="1072" y="1520"/>
                  </a:lnTo>
                  <a:lnTo>
                    <a:pt x="1011" y="1552"/>
                  </a:lnTo>
                  <a:lnTo>
                    <a:pt x="946" y="1578"/>
                  </a:lnTo>
                  <a:lnTo>
                    <a:pt x="879" y="1597"/>
                  </a:lnTo>
                  <a:lnTo>
                    <a:pt x="809" y="1609"/>
                  </a:lnTo>
                  <a:lnTo>
                    <a:pt x="738" y="1613"/>
                  </a:lnTo>
                  <a:lnTo>
                    <a:pt x="666" y="1609"/>
                  </a:lnTo>
                  <a:lnTo>
                    <a:pt x="593" y="1597"/>
                  </a:lnTo>
                  <a:lnTo>
                    <a:pt x="525" y="1578"/>
                  </a:lnTo>
                  <a:lnTo>
                    <a:pt x="459" y="1552"/>
                  </a:lnTo>
                  <a:lnTo>
                    <a:pt x="397" y="1518"/>
                  </a:lnTo>
                  <a:lnTo>
                    <a:pt x="340" y="1479"/>
                  </a:lnTo>
                  <a:lnTo>
                    <a:pt x="286" y="1434"/>
                  </a:lnTo>
                  <a:lnTo>
                    <a:pt x="239" y="1384"/>
                  </a:lnTo>
                  <a:lnTo>
                    <a:pt x="196" y="1330"/>
                  </a:lnTo>
                  <a:lnTo>
                    <a:pt x="159" y="1271"/>
                  </a:lnTo>
                  <a:lnTo>
                    <a:pt x="128" y="1208"/>
                  </a:lnTo>
                  <a:lnTo>
                    <a:pt x="103" y="1142"/>
                  </a:lnTo>
                  <a:lnTo>
                    <a:pt x="85" y="1072"/>
                  </a:lnTo>
                  <a:lnTo>
                    <a:pt x="73" y="1002"/>
                  </a:lnTo>
                  <a:lnTo>
                    <a:pt x="70" y="928"/>
                  </a:lnTo>
                  <a:lnTo>
                    <a:pt x="74" y="854"/>
                  </a:lnTo>
                  <a:lnTo>
                    <a:pt x="77" y="828"/>
                  </a:lnTo>
                  <a:lnTo>
                    <a:pt x="5" y="828"/>
                  </a:lnTo>
                  <a:lnTo>
                    <a:pt x="5" y="823"/>
                  </a:lnTo>
                  <a:lnTo>
                    <a:pt x="3" y="809"/>
                  </a:lnTo>
                  <a:lnTo>
                    <a:pt x="2" y="787"/>
                  </a:lnTo>
                  <a:lnTo>
                    <a:pt x="0" y="756"/>
                  </a:lnTo>
                  <a:lnTo>
                    <a:pt x="2" y="720"/>
                  </a:lnTo>
                  <a:lnTo>
                    <a:pt x="3" y="677"/>
                  </a:lnTo>
                  <a:lnTo>
                    <a:pt x="8" y="631"/>
                  </a:lnTo>
                  <a:lnTo>
                    <a:pt x="15" y="581"/>
                  </a:lnTo>
                  <a:lnTo>
                    <a:pt x="26" y="527"/>
                  </a:lnTo>
                  <a:lnTo>
                    <a:pt x="42" y="472"/>
                  </a:lnTo>
                  <a:lnTo>
                    <a:pt x="63" y="417"/>
                  </a:lnTo>
                  <a:lnTo>
                    <a:pt x="89" y="360"/>
                  </a:lnTo>
                  <a:lnTo>
                    <a:pt x="151" y="320"/>
                  </a:lnTo>
                  <a:lnTo>
                    <a:pt x="218" y="285"/>
                  </a:lnTo>
                  <a:lnTo>
                    <a:pt x="289" y="256"/>
                  </a:lnTo>
                  <a:lnTo>
                    <a:pt x="361" y="231"/>
                  </a:lnTo>
                  <a:lnTo>
                    <a:pt x="435" y="212"/>
                  </a:lnTo>
                  <a:lnTo>
                    <a:pt x="509" y="198"/>
                  </a:lnTo>
                  <a:lnTo>
                    <a:pt x="583" y="192"/>
                  </a:lnTo>
                  <a:lnTo>
                    <a:pt x="655" y="191"/>
                  </a:lnTo>
                  <a:lnTo>
                    <a:pt x="727" y="198"/>
                  </a:lnTo>
                  <a:lnTo>
                    <a:pt x="776" y="207"/>
                  </a:lnTo>
                  <a:lnTo>
                    <a:pt x="828" y="221"/>
                  </a:lnTo>
                  <a:lnTo>
                    <a:pt x="882" y="242"/>
                  </a:lnTo>
                  <a:lnTo>
                    <a:pt x="937" y="269"/>
                  </a:lnTo>
                  <a:lnTo>
                    <a:pt x="990" y="288"/>
                  </a:lnTo>
                  <a:lnTo>
                    <a:pt x="1039" y="312"/>
                  </a:lnTo>
                  <a:lnTo>
                    <a:pt x="1087" y="338"/>
                  </a:lnTo>
                  <a:lnTo>
                    <a:pt x="1132" y="368"/>
                  </a:lnTo>
                  <a:lnTo>
                    <a:pt x="1091" y="317"/>
                  </a:lnTo>
                  <a:lnTo>
                    <a:pt x="1045" y="271"/>
                  </a:lnTo>
                  <a:lnTo>
                    <a:pt x="994" y="231"/>
                  </a:lnTo>
                  <a:lnTo>
                    <a:pt x="936" y="198"/>
                  </a:lnTo>
                  <a:lnTo>
                    <a:pt x="875" y="170"/>
                  </a:lnTo>
                  <a:lnTo>
                    <a:pt x="808" y="150"/>
                  </a:lnTo>
                  <a:lnTo>
                    <a:pt x="735" y="137"/>
                  </a:lnTo>
                  <a:lnTo>
                    <a:pt x="667" y="129"/>
                  </a:lnTo>
                  <a:lnTo>
                    <a:pt x="596" y="129"/>
                  </a:lnTo>
                  <a:lnTo>
                    <a:pt x="523" y="135"/>
                  </a:lnTo>
                  <a:lnTo>
                    <a:pt x="451" y="147"/>
                  </a:lnTo>
                  <a:lnTo>
                    <a:pt x="378" y="163"/>
                  </a:lnTo>
                  <a:lnTo>
                    <a:pt x="307" y="185"/>
                  </a:lnTo>
                  <a:lnTo>
                    <a:pt x="237" y="211"/>
                  </a:lnTo>
                  <a:lnTo>
                    <a:pt x="169" y="242"/>
                  </a:lnTo>
                  <a:lnTo>
                    <a:pt x="205" y="204"/>
                  </a:lnTo>
                  <a:lnTo>
                    <a:pt x="246" y="167"/>
                  </a:lnTo>
                  <a:lnTo>
                    <a:pt x="291" y="132"/>
                  </a:lnTo>
                  <a:lnTo>
                    <a:pt x="342" y="102"/>
                  </a:lnTo>
                  <a:lnTo>
                    <a:pt x="397" y="74"/>
                  </a:lnTo>
                  <a:lnTo>
                    <a:pt x="459" y="49"/>
                  </a:lnTo>
                  <a:lnTo>
                    <a:pt x="528" y="29"/>
                  </a:lnTo>
                  <a:lnTo>
                    <a:pt x="602" y="13"/>
                  </a:lnTo>
                  <a:lnTo>
                    <a:pt x="674" y="3"/>
                  </a:lnTo>
                  <a:lnTo>
                    <a:pt x="741"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sp>
        <p:nvSpPr>
          <p:cNvPr id="62" name="Right Arrow 61"/>
          <p:cNvSpPr/>
          <p:nvPr/>
        </p:nvSpPr>
        <p:spPr>
          <a:xfrm>
            <a:off x="3177222" y="5918612"/>
            <a:ext cx="798286" cy="354089"/>
          </a:xfrm>
          <a:prstGeom prst="rightArrow">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Right Arrow 62"/>
          <p:cNvSpPr/>
          <p:nvPr/>
        </p:nvSpPr>
        <p:spPr>
          <a:xfrm>
            <a:off x="6012085" y="5918250"/>
            <a:ext cx="798286" cy="354089"/>
          </a:xfrm>
          <a:prstGeom prst="rightArrow">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Right Arrow 63"/>
          <p:cNvSpPr/>
          <p:nvPr/>
        </p:nvSpPr>
        <p:spPr>
          <a:xfrm>
            <a:off x="8753956" y="5918250"/>
            <a:ext cx="798286" cy="354089"/>
          </a:xfrm>
          <a:prstGeom prst="rightArrow">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550962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Lessons learned</a:t>
            </a:r>
          </a:p>
        </p:txBody>
      </p:sp>
      <p:sp>
        <p:nvSpPr>
          <p:cNvPr id="3" name="Subtitle 2"/>
          <p:cNvSpPr>
            <a:spLocks noGrp="1"/>
          </p:cNvSpPr>
          <p:nvPr>
            <p:ph type="subTitle" idx="1"/>
          </p:nvPr>
        </p:nvSpPr>
        <p:spPr/>
        <p:txBody>
          <a:bodyPr/>
          <a:lstStyle/>
          <a:p>
            <a:r>
              <a:rPr lang="en-US" dirty="0"/>
              <a:t>During the development of methodologies</a:t>
            </a:r>
          </a:p>
        </p:txBody>
      </p:sp>
      <p:sp>
        <p:nvSpPr>
          <p:cNvPr id="4" name="Oval 3"/>
          <p:cNvSpPr/>
          <p:nvPr/>
        </p:nvSpPr>
        <p:spPr>
          <a:xfrm>
            <a:off x="1428751" y="3036666"/>
            <a:ext cx="2371724" cy="2371722"/>
          </a:xfrm>
          <a:prstGeom prst="ellipse">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onut 4"/>
          <p:cNvSpPr/>
          <p:nvPr/>
        </p:nvSpPr>
        <p:spPr>
          <a:xfrm>
            <a:off x="829355" y="2437269"/>
            <a:ext cx="3570514" cy="3570514"/>
          </a:xfrm>
          <a:prstGeom prst="donut">
            <a:avLst>
              <a:gd name="adj" fmla="val 228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Oval 5"/>
          <p:cNvSpPr/>
          <p:nvPr/>
        </p:nvSpPr>
        <p:spPr>
          <a:xfrm>
            <a:off x="3897314" y="3306312"/>
            <a:ext cx="769257" cy="76925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562655" y="3306312"/>
            <a:ext cx="769257" cy="76925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3173414" y="5351012"/>
            <a:ext cx="769257" cy="76925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p:cNvSpPr/>
          <p:nvPr/>
        </p:nvSpPr>
        <p:spPr>
          <a:xfrm>
            <a:off x="1382714" y="5351012"/>
            <a:ext cx="769257" cy="7692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2229984" y="2103441"/>
            <a:ext cx="769257" cy="7692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158"/>
          <p:cNvSpPr>
            <a:spLocks noEditPoints="1"/>
          </p:cNvSpPr>
          <p:nvPr/>
        </p:nvSpPr>
        <p:spPr bwMode="auto">
          <a:xfrm>
            <a:off x="2422661" y="2323541"/>
            <a:ext cx="383902" cy="329056"/>
          </a:xfrm>
          <a:custGeom>
            <a:avLst/>
            <a:gdLst/>
            <a:ahLst/>
            <a:cxnLst>
              <a:cxn ang="0">
                <a:pos x="68" y="30"/>
              </a:cxn>
              <a:cxn ang="0">
                <a:pos x="0" y="30"/>
              </a:cxn>
              <a:cxn ang="0">
                <a:pos x="0" y="15"/>
              </a:cxn>
              <a:cxn ang="0">
                <a:pos x="7" y="9"/>
              </a:cxn>
              <a:cxn ang="0">
                <a:pos x="20" y="9"/>
              </a:cxn>
              <a:cxn ang="0">
                <a:pos x="20" y="3"/>
              </a:cxn>
              <a:cxn ang="0">
                <a:pos x="24" y="0"/>
              </a:cxn>
              <a:cxn ang="0">
                <a:pos x="45" y="0"/>
              </a:cxn>
              <a:cxn ang="0">
                <a:pos x="49" y="3"/>
              </a:cxn>
              <a:cxn ang="0">
                <a:pos x="49" y="9"/>
              </a:cxn>
              <a:cxn ang="0">
                <a:pos x="62" y="9"/>
              </a:cxn>
              <a:cxn ang="0">
                <a:pos x="68" y="15"/>
              </a:cxn>
              <a:cxn ang="0">
                <a:pos x="68" y="30"/>
              </a:cxn>
              <a:cxn ang="0">
                <a:pos x="68" y="52"/>
              </a:cxn>
              <a:cxn ang="0">
                <a:pos x="62" y="58"/>
              </a:cxn>
              <a:cxn ang="0">
                <a:pos x="7" y="58"/>
              </a:cxn>
              <a:cxn ang="0">
                <a:pos x="0" y="52"/>
              </a:cxn>
              <a:cxn ang="0">
                <a:pos x="0" y="34"/>
              </a:cxn>
              <a:cxn ang="0">
                <a:pos x="26" y="34"/>
              </a:cxn>
              <a:cxn ang="0">
                <a:pos x="26" y="40"/>
              </a:cxn>
              <a:cxn ang="0">
                <a:pos x="28" y="42"/>
              </a:cxn>
              <a:cxn ang="0">
                <a:pos x="41" y="42"/>
              </a:cxn>
              <a:cxn ang="0">
                <a:pos x="43" y="40"/>
              </a:cxn>
              <a:cxn ang="0">
                <a:pos x="43" y="34"/>
              </a:cxn>
              <a:cxn ang="0">
                <a:pos x="68" y="34"/>
              </a:cxn>
              <a:cxn ang="0">
                <a:pos x="68" y="52"/>
              </a:cxn>
              <a:cxn ang="0">
                <a:pos x="44" y="9"/>
              </a:cxn>
              <a:cxn ang="0">
                <a:pos x="44" y="5"/>
              </a:cxn>
              <a:cxn ang="0">
                <a:pos x="25" y="5"/>
              </a:cxn>
              <a:cxn ang="0">
                <a:pos x="25" y="9"/>
              </a:cxn>
              <a:cxn ang="0">
                <a:pos x="44" y="9"/>
              </a:cxn>
              <a:cxn ang="0">
                <a:pos x="39" y="39"/>
              </a:cxn>
              <a:cxn ang="0">
                <a:pos x="30" y="39"/>
              </a:cxn>
              <a:cxn ang="0">
                <a:pos x="30" y="34"/>
              </a:cxn>
              <a:cxn ang="0">
                <a:pos x="39" y="34"/>
              </a:cxn>
              <a:cxn ang="0">
                <a:pos x="39" y="39"/>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76"/>
          <p:cNvSpPr>
            <a:spLocks noEditPoints="1"/>
          </p:cNvSpPr>
          <p:nvPr/>
        </p:nvSpPr>
        <p:spPr bwMode="auto">
          <a:xfrm>
            <a:off x="1575391" y="5582863"/>
            <a:ext cx="383902" cy="305554"/>
          </a:xfrm>
          <a:custGeom>
            <a:avLst/>
            <a:gdLst/>
            <a:ahLst/>
            <a:cxnLst>
              <a:cxn ang="0">
                <a:pos x="53" y="20"/>
              </a:cxn>
              <a:cxn ang="0">
                <a:pos x="26" y="39"/>
              </a:cxn>
              <a:cxn ang="0">
                <a:pos x="20" y="39"/>
              </a:cxn>
              <a:cxn ang="0">
                <a:pos x="9" y="44"/>
              </a:cxn>
              <a:cxn ang="0">
                <a:pos x="6" y="44"/>
              </a:cxn>
              <a:cxn ang="0">
                <a:pos x="6" y="44"/>
              </a:cxn>
              <a:cxn ang="0">
                <a:pos x="5" y="43"/>
              </a:cxn>
              <a:cxn ang="0">
                <a:pos x="5" y="41"/>
              </a:cxn>
              <a:cxn ang="0">
                <a:pos x="10" y="35"/>
              </a:cxn>
              <a:cxn ang="0">
                <a:pos x="0" y="20"/>
              </a:cxn>
              <a:cxn ang="0">
                <a:pos x="26" y="0"/>
              </a:cxn>
              <a:cxn ang="0">
                <a:pos x="53" y="20"/>
              </a:cxn>
              <a:cxn ang="0">
                <a:pos x="5" y="20"/>
              </a:cxn>
              <a:cxn ang="0">
                <a:pos x="12" y="31"/>
              </a:cxn>
              <a:cxn ang="0">
                <a:pos x="16" y="33"/>
              </a:cxn>
              <a:cxn ang="0">
                <a:pos x="15" y="36"/>
              </a:cxn>
              <a:cxn ang="0">
                <a:pos x="17" y="35"/>
              </a:cxn>
              <a:cxn ang="0">
                <a:pos x="19" y="34"/>
              </a:cxn>
              <a:cxn ang="0">
                <a:pos x="21" y="34"/>
              </a:cxn>
              <a:cxn ang="0">
                <a:pos x="26" y="34"/>
              </a:cxn>
              <a:cxn ang="0">
                <a:pos x="48" y="20"/>
              </a:cxn>
              <a:cxn ang="0">
                <a:pos x="26" y="5"/>
              </a:cxn>
              <a:cxn ang="0">
                <a:pos x="5" y="20"/>
              </a:cxn>
              <a:cxn ang="0">
                <a:pos x="62" y="51"/>
              </a:cxn>
              <a:cxn ang="0">
                <a:pos x="63" y="53"/>
              </a:cxn>
              <a:cxn ang="0">
                <a:pos x="62" y="54"/>
              </a:cxn>
              <a:cxn ang="0">
                <a:pos x="58" y="53"/>
              </a:cxn>
              <a:cxn ang="0">
                <a:pos x="48" y="48"/>
              </a:cxn>
              <a:cxn ang="0">
                <a:pos x="41" y="49"/>
              </a:cxn>
              <a:cxn ang="0">
                <a:pos x="23" y="44"/>
              </a:cxn>
              <a:cxn ang="0">
                <a:pos x="26" y="44"/>
              </a:cxn>
              <a:cxn ang="0">
                <a:pos x="48" y="38"/>
              </a:cxn>
              <a:cxn ang="0">
                <a:pos x="58" y="20"/>
              </a:cxn>
              <a:cxn ang="0">
                <a:pos x="57" y="14"/>
              </a:cxn>
              <a:cxn ang="0">
                <a:pos x="68" y="30"/>
              </a:cxn>
              <a:cxn ang="0">
                <a:pos x="58" y="45"/>
              </a:cxn>
              <a:cxn ang="0">
                <a:pos x="62" y="51"/>
              </a:cxn>
            </a:cxnLst>
            <a:rect l="0" t="0" r="r" b="b"/>
            <a:pathLst>
              <a:path w="68" h="54">
                <a:moveTo>
                  <a:pt x="53" y="20"/>
                </a:moveTo>
                <a:cubicBezTo>
                  <a:pt x="53" y="31"/>
                  <a:pt x="41" y="39"/>
                  <a:pt x="26" y="39"/>
                </a:cubicBezTo>
                <a:cubicBezTo>
                  <a:pt x="24" y="39"/>
                  <a:pt x="22" y="39"/>
                  <a:pt x="20" y="39"/>
                </a:cubicBezTo>
                <a:cubicBezTo>
                  <a:pt x="17" y="41"/>
                  <a:pt x="13" y="43"/>
                  <a:pt x="9" y="44"/>
                </a:cubicBezTo>
                <a:cubicBezTo>
                  <a:pt x="8" y="44"/>
                  <a:pt x="7" y="44"/>
                  <a:pt x="6" y="44"/>
                </a:cubicBezTo>
                <a:cubicBezTo>
                  <a:pt x="6" y="44"/>
                  <a:pt x="6" y="44"/>
                  <a:pt x="6" y="44"/>
                </a:cubicBezTo>
                <a:cubicBezTo>
                  <a:pt x="5" y="44"/>
                  <a:pt x="5" y="44"/>
                  <a:pt x="5" y="43"/>
                </a:cubicBezTo>
                <a:cubicBezTo>
                  <a:pt x="5" y="42"/>
                  <a:pt x="5" y="42"/>
                  <a:pt x="5" y="41"/>
                </a:cubicBezTo>
                <a:cubicBezTo>
                  <a:pt x="7" y="40"/>
                  <a:pt x="9" y="38"/>
                  <a:pt x="10" y="35"/>
                </a:cubicBezTo>
                <a:cubicBezTo>
                  <a:pt x="4" y="32"/>
                  <a:pt x="0" y="26"/>
                  <a:pt x="0" y="20"/>
                </a:cubicBezTo>
                <a:cubicBezTo>
                  <a:pt x="0" y="9"/>
                  <a:pt x="12" y="0"/>
                  <a:pt x="26" y="0"/>
                </a:cubicBezTo>
                <a:cubicBezTo>
                  <a:pt x="41" y="0"/>
                  <a:pt x="53" y="9"/>
                  <a:pt x="53" y="20"/>
                </a:cubicBezTo>
                <a:close/>
                <a:moveTo>
                  <a:pt x="5" y="20"/>
                </a:moveTo>
                <a:cubicBezTo>
                  <a:pt x="5" y="24"/>
                  <a:pt x="7" y="28"/>
                  <a:pt x="12" y="31"/>
                </a:cubicBezTo>
                <a:cubicBezTo>
                  <a:pt x="16" y="33"/>
                  <a:pt x="16" y="33"/>
                  <a:pt x="16" y="33"/>
                </a:cubicBezTo>
                <a:cubicBezTo>
                  <a:pt x="15" y="36"/>
                  <a:pt x="15" y="36"/>
                  <a:pt x="15" y="36"/>
                </a:cubicBezTo>
                <a:cubicBezTo>
                  <a:pt x="15" y="36"/>
                  <a:pt x="16" y="35"/>
                  <a:pt x="17" y="35"/>
                </a:cubicBezTo>
                <a:cubicBezTo>
                  <a:pt x="19" y="34"/>
                  <a:pt x="19" y="34"/>
                  <a:pt x="19" y="34"/>
                </a:cubicBezTo>
                <a:cubicBezTo>
                  <a:pt x="21" y="34"/>
                  <a:pt x="21" y="34"/>
                  <a:pt x="21" y="34"/>
                </a:cubicBezTo>
                <a:cubicBezTo>
                  <a:pt x="23" y="34"/>
                  <a:pt x="25" y="34"/>
                  <a:pt x="26" y="34"/>
                </a:cubicBezTo>
                <a:cubicBezTo>
                  <a:pt x="38" y="34"/>
                  <a:pt x="48" y="28"/>
                  <a:pt x="48" y="20"/>
                </a:cubicBezTo>
                <a:cubicBezTo>
                  <a:pt x="48" y="12"/>
                  <a:pt x="38" y="5"/>
                  <a:pt x="26" y="5"/>
                </a:cubicBezTo>
                <a:cubicBezTo>
                  <a:pt x="15" y="5"/>
                  <a:pt x="5" y="12"/>
                  <a:pt x="5" y="20"/>
                </a:cubicBezTo>
                <a:close/>
                <a:moveTo>
                  <a:pt x="62" y="51"/>
                </a:moveTo>
                <a:cubicBezTo>
                  <a:pt x="63" y="52"/>
                  <a:pt x="63" y="52"/>
                  <a:pt x="63" y="53"/>
                </a:cubicBezTo>
                <a:cubicBezTo>
                  <a:pt x="63" y="53"/>
                  <a:pt x="62" y="54"/>
                  <a:pt x="62" y="54"/>
                </a:cubicBezTo>
                <a:cubicBezTo>
                  <a:pt x="60" y="54"/>
                  <a:pt x="59" y="54"/>
                  <a:pt x="58" y="53"/>
                </a:cubicBezTo>
                <a:cubicBezTo>
                  <a:pt x="54" y="52"/>
                  <a:pt x="51" y="51"/>
                  <a:pt x="48" y="48"/>
                </a:cubicBezTo>
                <a:cubicBezTo>
                  <a:pt x="46" y="49"/>
                  <a:pt x="43" y="49"/>
                  <a:pt x="41" y="49"/>
                </a:cubicBezTo>
                <a:cubicBezTo>
                  <a:pt x="34" y="49"/>
                  <a:pt x="28" y="47"/>
                  <a:pt x="23" y="44"/>
                </a:cubicBezTo>
                <a:cubicBezTo>
                  <a:pt x="24" y="44"/>
                  <a:pt x="25" y="44"/>
                  <a:pt x="26" y="44"/>
                </a:cubicBezTo>
                <a:cubicBezTo>
                  <a:pt x="35" y="44"/>
                  <a:pt x="42" y="42"/>
                  <a:pt x="48" y="38"/>
                </a:cubicBezTo>
                <a:cubicBezTo>
                  <a:pt x="55" y="33"/>
                  <a:pt x="58" y="27"/>
                  <a:pt x="58" y="20"/>
                </a:cubicBezTo>
                <a:cubicBezTo>
                  <a:pt x="58" y="18"/>
                  <a:pt x="58" y="16"/>
                  <a:pt x="57" y="14"/>
                </a:cubicBezTo>
                <a:cubicBezTo>
                  <a:pt x="64" y="18"/>
                  <a:pt x="68" y="23"/>
                  <a:pt x="68" y="30"/>
                </a:cubicBezTo>
                <a:cubicBezTo>
                  <a:pt x="68" y="36"/>
                  <a:pt x="64" y="41"/>
                  <a:pt x="58" y="45"/>
                </a:cubicBezTo>
                <a:cubicBezTo>
                  <a:pt x="59" y="48"/>
                  <a:pt x="61" y="49"/>
                  <a:pt x="62" y="51"/>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57"/>
          <p:cNvSpPr>
            <a:spLocks noEditPoints="1"/>
          </p:cNvSpPr>
          <p:nvPr/>
        </p:nvSpPr>
        <p:spPr bwMode="auto">
          <a:xfrm>
            <a:off x="763167" y="3527717"/>
            <a:ext cx="368232" cy="326446"/>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35"/>
          <p:cNvSpPr>
            <a:spLocks noEditPoints="1"/>
          </p:cNvSpPr>
          <p:nvPr/>
        </p:nvSpPr>
        <p:spPr bwMode="auto">
          <a:xfrm>
            <a:off x="4075629" y="3497685"/>
            <a:ext cx="412628" cy="38651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65"/>
          <p:cNvSpPr>
            <a:spLocks noEditPoints="1"/>
          </p:cNvSpPr>
          <p:nvPr/>
        </p:nvSpPr>
        <p:spPr bwMode="auto">
          <a:xfrm>
            <a:off x="3337364" y="5534550"/>
            <a:ext cx="441356" cy="402180"/>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Rectangle 16"/>
          <p:cNvSpPr/>
          <p:nvPr/>
        </p:nvSpPr>
        <p:spPr>
          <a:xfrm>
            <a:off x="1585744" y="3684879"/>
            <a:ext cx="2057743" cy="830997"/>
          </a:xfrm>
          <a:prstGeom prst="rect">
            <a:avLst/>
          </a:prstGeom>
        </p:spPr>
        <p:txBody>
          <a:bodyPr wrap="none">
            <a:spAutoFit/>
          </a:bodyPr>
          <a:lstStyle/>
          <a:p>
            <a:pPr algn="ctr"/>
            <a:r>
              <a:rPr lang="en-US" sz="1600" b="1" cap="all" dirty="0">
                <a:solidFill>
                  <a:schemeClr val="tx1">
                    <a:lumMod val="75000"/>
                    <a:lumOff val="25000"/>
                  </a:schemeClr>
                </a:solidFill>
              </a:rPr>
              <a:t>100% </a:t>
            </a:r>
            <a:br>
              <a:rPr lang="en-US" sz="1600" b="1" cap="all" dirty="0">
                <a:solidFill>
                  <a:schemeClr val="tx1">
                    <a:lumMod val="75000"/>
                    <a:lumOff val="25000"/>
                  </a:schemeClr>
                </a:solidFill>
              </a:rPr>
            </a:br>
            <a:r>
              <a:rPr lang="en-US" sz="1600" b="1" cap="all" dirty="0">
                <a:solidFill>
                  <a:schemeClr val="tx1">
                    <a:lumMod val="75000"/>
                    <a:lumOff val="25000"/>
                  </a:schemeClr>
                </a:solidFill>
              </a:rPr>
              <a:t>RESULT IS NEVER </a:t>
            </a:r>
          </a:p>
          <a:p>
            <a:pPr algn="ctr"/>
            <a:r>
              <a:rPr lang="en-US" sz="1600" b="1" cap="all" dirty="0">
                <a:solidFill>
                  <a:schemeClr val="tx1">
                    <a:lumMod val="75000"/>
                    <a:lumOff val="25000"/>
                  </a:schemeClr>
                </a:solidFill>
              </a:rPr>
              <a:t>GUARANTEED</a:t>
            </a:r>
            <a:endParaRPr lang="en-US" sz="1600" b="1" i="0" cap="all" dirty="0">
              <a:solidFill>
                <a:schemeClr val="tx1">
                  <a:lumMod val="75000"/>
                  <a:lumOff val="25000"/>
                </a:schemeClr>
              </a:solidFill>
              <a:effectLst/>
            </a:endParaRPr>
          </a:p>
        </p:txBody>
      </p:sp>
      <p:sp>
        <p:nvSpPr>
          <p:cNvPr id="18" name="Rectangle 17"/>
          <p:cNvSpPr/>
          <p:nvPr/>
        </p:nvSpPr>
        <p:spPr>
          <a:xfrm>
            <a:off x="1495425" y="4436723"/>
            <a:ext cx="2238374" cy="314894"/>
          </a:xfrm>
          <a:prstGeom prst="rect">
            <a:avLst/>
          </a:prstGeom>
        </p:spPr>
        <p:txBody>
          <a:bodyPr wrap="square">
            <a:spAutoFit/>
          </a:bodyPr>
          <a:lstStyle/>
          <a:p>
            <a:pPr algn="ctr">
              <a:lnSpc>
                <a:spcPct val="150000"/>
              </a:lnSpc>
            </a:pPr>
            <a:r>
              <a:rPr lang="en-US" sz="1100" dirty="0">
                <a:solidFill>
                  <a:schemeClr val="tx1">
                    <a:lumMod val="75000"/>
                    <a:lumOff val="25000"/>
                  </a:schemeClr>
                </a:solidFill>
                <a:latin typeface="Roboto (Body)"/>
              </a:rPr>
              <a:t>However… </a:t>
            </a:r>
          </a:p>
        </p:txBody>
      </p:sp>
      <p:sp>
        <p:nvSpPr>
          <p:cNvPr id="20" name="Oval 19"/>
          <p:cNvSpPr/>
          <p:nvPr/>
        </p:nvSpPr>
        <p:spPr>
          <a:xfrm>
            <a:off x="5314953" y="1559218"/>
            <a:ext cx="582609" cy="58260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1</a:t>
            </a:r>
          </a:p>
        </p:txBody>
      </p:sp>
      <p:sp>
        <p:nvSpPr>
          <p:cNvPr id="21" name="Rectangle 20"/>
          <p:cNvSpPr/>
          <p:nvPr/>
        </p:nvSpPr>
        <p:spPr>
          <a:xfrm>
            <a:off x="6167436" y="1466637"/>
            <a:ext cx="5532441" cy="923330"/>
          </a:xfrm>
          <a:prstGeom prst="rect">
            <a:avLst/>
          </a:prstGeom>
        </p:spPr>
        <p:txBody>
          <a:bodyPr wrap="square">
            <a:spAutoFit/>
          </a:bodyPr>
          <a:lstStyle/>
          <a:p>
            <a:r>
              <a:rPr lang="en-US" sz="1200" dirty="0">
                <a:solidFill>
                  <a:schemeClr val="tx1">
                    <a:lumMod val="75000"/>
                    <a:lumOff val="25000"/>
                  </a:schemeClr>
                </a:solidFill>
              </a:rPr>
              <a:t>Help yourself by steering the RBMV methodology development from the start</a:t>
            </a:r>
          </a:p>
          <a:p>
            <a:endParaRPr lang="en-US" sz="600" dirty="0">
              <a:solidFill>
                <a:schemeClr val="tx1">
                  <a:lumMod val="75000"/>
                  <a:lumOff val="25000"/>
                </a:schemeClr>
              </a:solidFill>
            </a:endParaRPr>
          </a:p>
          <a:p>
            <a:r>
              <a:rPr lang="en-US" sz="1200" dirty="0">
                <a:solidFill>
                  <a:schemeClr val="tx1">
                    <a:lumMod val="75000"/>
                    <a:lumOff val="25000"/>
                  </a:schemeClr>
                </a:solidFill>
              </a:rPr>
              <a:t>MA/IB Historical data on verifications is not structured (no obligation to have typology of irregularities) and differs significantly from AA data</a:t>
            </a:r>
          </a:p>
          <a:p>
            <a:endParaRPr lang="en-US" sz="1200" dirty="0">
              <a:solidFill>
                <a:schemeClr val="tx1">
                  <a:lumMod val="75000"/>
                  <a:lumOff val="25000"/>
                </a:schemeClr>
              </a:solidFill>
            </a:endParaRPr>
          </a:p>
        </p:txBody>
      </p:sp>
      <p:sp>
        <p:nvSpPr>
          <p:cNvPr id="22" name="Oval 21"/>
          <p:cNvSpPr/>
          <p:nvPr/>
        </p:nvSpPr>
        <p:spPr>
          <a:xfrm>
            <a:off x="5314953" y="2231404"/>
            <a:ext cx="582609" cy="5826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2</a:t>
            </a:r>
          </a:p>
        </p:txBody>
      </p:sp>
      <p:sp>
        <p:nvSpPr>
          <p:cNvPr id="23" name="Rectangle 22"/>
          <p:cNvSpPr/>
          <p:nvPr/>
        </p:nvSpPr>
        <p:spPr>
          <a:xfrm>
            <a:off x="6167436" y="2306754"/>
            <a:ext cx="5532441" cy="461665"/>
          </a:xfrm>
          <a:prstGeom prst="rect">
            <a:avLst/>
          </a:prstGeom>
        </p:spPr>
        <p:txBody>
          <a:bodyPr wrap="square">
            <a:spAutoFit/>
          </a:bodyPr>
          <a:lstStyle/>
          <a:p>
            <a:r>
              <a:rPr lang="en-US" sz="1200" dirty="0">
                <a:solidFill>
                  <a:schemeClr val="tx1">
                    <a:lumMod val="75000"/>
                    <a:lumOff val="25000"/>
                  </a:schemeClr>
                </a:solidFill>
              </a:rPr>
              <a:t>Participation in TN working groups is most beneficial as you will have the chance to see and understand other MS practices</a:t>
            </a:r>
          </a:p>
        </p:txBody>
      </p:sp>
      <p:sp>
        <p:nvSpPr>
          <p:cNvPr id="24" name="Oval 23"/>
          <p:cNvSpPr/>
          <p:nvPr/>
        </p:nvSpPr>
        <p:spPr>
          <a:xfrm>
            <a:off x="5314953" y="2906055"/>
            <a:ext cx="582609" cy="58260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3</a:t>
            </a:r>
          </a:p>
        </p:txBody>
      </p:sp>
      <p:sp>
        <p:nvSpPr>
          <p:cNvPr id="25" name="Rectangle 24"/>
          <p:cNvSpPr/>
          <p:nvPr/>
        </p:nvSpPr>
        <p:spPr>
          <a:xfrm>
            <a:off x="6167436" y="2983547"/>
            <a:ext cx="5532441" cy="461665"/>
          </a:xfrm>
          <a:prstGeom prst="rect">
            <a:avLst/>
          </a:prstGeom>
        </p:spPr>
        <p:txBody>
          <a:bodyPr wrap="square">
            <a:spAutoFit/>
          </a:bodyPr>
          <a:lstStyle/>
          <a:p>
            <a:r>
              <a:rPr lang="en-US" sz="1200" dirty="0">
                <a:solidFill>
                  <a:schemeClr val="tx1">
                    <a:lumMod val="75000"/>
                    <a:lumOff val="25000"/>
                  </a:schemeClr>
                </a:solidFill>
              </a:rPr>
              <a:t>Choice of risk factors and scoring is based on Authority judgement, do not intervene</a:t>
            </a:r>
          </a:p>
        </p:txBody>
      </p:sp>
      <p:sp>
        <p:nvSpPr>
          <p:cNvPr id="26" name="Oval 25"/>
          <p:cNvSpPr/>
          <p:nvPr/>
        </p:nvSpPr>
        <p:spPr>
          <a:xfrm>
            <a:off x="5314953" y="3590998"/>
            <a:ext cx="582609" cy="58260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4</a:t>
            </a:r>
          </a:p>
        </p:txBody>
      </p:sp>
      <p:sp>
        <p:nvSpPr>
          <p:cNvPr id="27" name="Rectangle 26"/>
          <p:cNvSpPr/>
          <p:nvPr/>
        </p:nvSpPr>
        <p:spPr>
          <a:xfrm>
            <a:off x="6167437" y="3681630"/>
            <a:ext cx="5532441" cy="461665"/>
          </a:xfrm>
          <a:prstGeom prst="rect">
            <a:avLst/>
          </a:prstGeom>
        </p:spPr>
        <p:txBody>
          <a:bodyPr wrap="square">
            <a:spAutoFit/>
          </a:bodyPr>
          <a:lstStyle/>
          <a:p>
            <a:r>
              <a:rPr lang="en-US" sz="1200" dirty="0">
                <a:solidFill>
                  <a:schemeClr val="tx1">
                    <a:lumMod val="75000"/>
                    <a:lumOff val="25000"/>
                  </a:schemeClr>
                </a:solidFill>
              </a:rPr>
              <a:t>IT system for risk assessment is vital in case of high number of payment claims and higher complexity of assessment models</a:t>
            </a:r>
          </a:p>
        </p:txBody>
      </p:sp>
      <p:sp>
        <p:nvSpPr>
          <p:cNvPr id="28" name="Oval 27"/>
          <p:cNvSpPr/>
          <p:nvPr/>
        </p:nvSpPr>
        <p:spPr>
          <a:xfrm>
            <a:off x="5314953" y="4309248"/>
            <a:ext cx="582609" cy="58260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5</a:t>
            </a:r>
          </a:p>
        </p:txBody>
      </p:sp>
      <p:sp>
        <p:nvSpPr>
          <p:cNvPr id="29" name="Rectangle 28"/>
          <p:cNvSpPr/>
          <p:nvPr/>
        </p:nvSpPr>
        <p:spPr>
          <a:xfrm>
            <a:off x="6167440" y="4195047"/>
            <a:ext cx="6024560" cy="830997"/>
          </a:xfrm>
          <a:prstGeom prst="rect">
            <a:avLst/>
          </a:prstGeom>
        </p:spPr>
        <p:txBody>
          <a:bodyPr wrap="square">
            <a:spAutoFit/>
          </a:bodyPr>
          <a:lstStyle/>
          <a:p>
            <a:r>
              <a:rPr lang="en-US" sz="1200" dirty="0">
                <a:solidFill>
                  <a:schemeClr val="tx1">
                    <a:lumMod val="75000"/>
                    <a:lumOff val="25000"/>
                  </a:schemeClr>
                </a:solidFill>
              </a:rPr>
              <a:t>Different environments require different approach: </a:t>
            </a:r>
            <a:r>
              <a:rPr lang="hr-HR" sz="1200" dirty="0">
                <a:solidFill>
                  <a:schemeClr val="tx1">
                    <a:lumMod val="75000"/>
                    <a:lumOff val="25000"/>
                  </a:schemeClr>
                </a:solidFill>
              </a:rPr>
              <a:t>r</a:t>
            </a:r>
            <a:r>
              <a:rPr lang="en-US" sz="1200" dirty="0" err="1">
                <a:solidFill>
                  <a:schemeClr val="tx1">
                    <a:lumMod val="75000"/>
                    <a:lumOff val="25000"/>
                  </a:schemeClr>
                </a:solidFill>
              </a:rPr>
              <a:t>isks</a:t>
            </a:r>
            <a:r>
              <a:rPr lang="en-US" sz="1200" dirty="0">
                <a:solidFill>
                  <a:schemeClr val="tx1">
                    <a:lumMod val="75000"/>
                    <a:lumOff val="25000"/>
                  </a:schemeClr>
                </a:solidFill>
              </a:rPr>
              <a:t>, risk appetite and specific objectives of methodologies vary significantly (number of payment claims/projects, non tolerance to specific risks, high variability of irregularities depending on the calls and Intermediate Body, variability in IB detection rates)</a:t>
            </a:r>
          </a:p>
        </p:txBody>
      </p:sp>
      <p:sp>
        <p:nvSpPr>
          <p:cNvPr id="30" name="Freeform 57"/>
          <p:cNvSpPr>
            <a:spLocks noEditPoints="1"/>
          </p:cNvSpPr>
          <p:nvPr/>
        </p:nvSpPr>
        <p:spPr bwMode="auto">
          <a:xfrm>
            <a:off x="2430497" y="3341979"/>
            <a:ext cx="368232" cy="326446"/>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 name="Oval 30"/>
          <p:cNvSpPr/>
          <p:nvPr/>
        </p:nvSpPr>
        <p:spPr>
          <a:xfrm>
            <a:off x="5314951" y="5156959"/>
            <a:ext cx="582609" cy="58260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6</a:t>
            </a:r>
          </a:p>
        </p:txBody>
      </p:sp>
      <p:sp>
        <p:nvSpPr>
          <p:cNvPr id="32" name="Rectangle 31"/>
          <p:cNvSpPr/>
          <p:nvPr/>
        </p:nvSpPr>
        <p:spPr>
          <a:xfrm>
            <a:off x="6167436" y="5072885"/>
            <a:ext cx="5532441" cy="830997"/>
          </a:xfrm>
          <a:prstGeom prst="rect">
            <a:avLst/>
          </a:prstGeom>
        </p:spPr>
        <p:txBody>
          <a:bodyPr wrap="square">
            <a:spAutoFit/>
          </a:bodyPr>
          <a:lstStyle/>
          <a:p>
            <a:r>
              <a:rPr lang="en-US" sz="1200" dirty="0">
                <a:solidFill>
                  <a:schemeClr val="tx1">
                    <a:lumMod val="75000"/>
                    <a:lumOff val="25000"/>
                  </a:schemeClr>
                </a:solidFill>
              </a:rPr>
              <a:t>More complex methodologies will be more precise in identifying risky items (risk assessment performed on more levels e.g. project and payment claim level)</a:t>
            </a:r>
            <a:r>
              <a:rPr lang="hr-HR" sz="1200" dirty="0">
                <a:solidFill>
                  <a:schemeClr val="tx1">
                    <a:lumMod val="75000"/>
                    <a:lumOff val="25000"/>
                  </a:schemeClr>
                </a:solidFill>
              </a:rPr>
              <a:t>,</a:t>
            </a:r>
            <a:r>
              <a:rPr lang="en-US" sz="1200" dirty="0">
                <a:solidFill>
                  <a:schemeClr val="tx1">
                    <a:lumMod val="75000"/>
                    <a:lumOff val="25000"/>
                  </a:schemeClr>
                </a:solidFill>
              </a:rPr>
              <a:t> however more time will be needed for preparation of methodology and assessment itself</a:t>
            </a:r>
          </a:p>
        </p:txBody>
      </p:sp>
      <p:sp>
        <p:nvSpPr>
          <p:cNvPr id="33" name="Oval 32"/>
          <p:cNvSpPr/>
          <p:nvPr/>
        </p:nvSpPr>
        <p:spPr>
          <a:xfrm>
            <a:off x="5314951" y="5948052"/>
            <a:ext cx="582609" cy="58260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7</a:t>
            </a:r>
          </a:p>
        </p:txBody>
      </p:sp>
      <p:sp>
        <p:nvSpPr>
          <p:cNvPr id="34" name="Rectangle 33"/>
          <p:cNvSpPr/>
          <p:nvPr/>
        </p:nvSpPr>
        <p:spPr>
          <a:xfrm>
            <a:off x="6167435" y="5968613"/>
            <a:ext cx="5532441" cy="461665"/>
          </a:xfrm>
          <a:prstGeom prst="rect">
            <a:avLst/>
          </a:prstGeom>
        </p:spPr>
        <p:txBody>
          <a:bodyPr wrap="square">
            <a:spAutoFit/>
          </a:bodyPr>
          <a:lstStyle/>
          <a:p>
            <a:r>
              <a:rPr lang="en-US" sz="1200" dirty="0">
                <a:solidFill>
                  <a:schemeClr val="tx1">
                    <a:lumMod val="75000"/>
                    <a:lumOff val="25000"/>
                  </a:schemeClr>
                </a:solidFill>
              </a:rPr>
              <a:t>Testing the methodology on 14-20 verified data is the most efficient and effective solution</a:t>
            </a:r>
          </a:p>
        </p:txBody>
      </p:sp>
    </p:spTree>
    <p:extLst>
      <p:ext uri="{BB962C8B-B14F-4D97-AF65-F5344CB8AC3E}">
        <p14:creationId xmlns:p14="http://schemas.microsoft.com/office/powerpoint/2010/main" val="14336044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Impact on the future audit work</a:t>
            </a:r>
          </a:p>
        </p:txBody>
      </p:sp>
      <p:sp>
        <p:nvSpPr>
          <p:cNvPr id="3" name="Subtitle 2"/>
          <p:cNvSpPr>
            <a:spLocks noGrp="1"/>
          </p:cNvSpPr>
          <p:nvPr>
            <p:ph type="subTitle" idx="1"/>
          </p:nvPr>
        </p:nvSpPr>
        <p:spPr/>
        <p:txBody>
          <a:bodyPr/>
          <a:lstStyle/>
          <a:p>
            <a:r>
              <a:rPr lang="en-US" dirty="0"/>
              <a:t>Main changes will be in system audit</a:t>
            </a:r>
          </a:p>
        </p:txBody>
      </p:sp>
      <p:sp>
        <p:nvSpPr>
          <p:cNvPr id="4" name="Rectangle 3"/>
          <p:cNvSpPr/>
          <p:nvPr/>
        </p:nvSpPr>
        <p:spPr>
          <a:xfrm>
            <a:off x="432890" y="1577103"/>
            <a:ext cx="1942971" cy="4948452"/>
          </a:xfrm>
          <a:prstGeom prst="rect">
            <a:avLst/>
          </a:prstGeom>
          <a:solidFill>
            <a:schemeClr val="bg2">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2551214" y="1577103"/>
            <a:ext cx="1946639" cy="4948452"/>
          </a:xfrm>
          <a:prstGeom prst="rect">
            <a:avLst/>
          </a:prstGeom>
          <a:solidFill>
            <a:schemeClr val="bg2">
              <a:lumMod val="9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4673206" y="1577104"/>
            <a:ext cx="4973648" cy="494845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9812918" y="1577103"/>
            <a:ext cx="1946192" cy="4948452"/>
          </a:xfrm>
          <a:prstGeom prst="rect">
            <a:avLst/>
          </a:prstGeom>
          <a:solidFill>
            <a:schemeClr val="bg2">
              <a:lumMod val="95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4720458" y="2910463"/>
            <a:ext cx="4973648" cy="3631763"/>
          </a:xfrm>
          <a:prstGeom prst="rect">
            <a:avLst/>
          </a:prstGeom>
        </p:spPr>
        <p:txBody>
          <a:bodyPr wrap="square">
            <a:spAutoFit/>
          </a:bodyPr>
          <a:lstStyle/>
          <a:p>
            <a:pPr algn="ctr"/>
            <a:r>
              <a:rPr lang="en-US" sz="1600" b="1" dirty="0">
                <a:solidFill>
                  <a:schemeClr val="bg1"/>
                </a:solidFill>
              </a:rPr>
              <a:t>SYSTEM AUDIT REDESIGNED</a:t>
            </a:r>
          </a:p>
          <a:p>
            <a:pPr algn="ctr"/>
            <a:endParaRPr lang="en-US" sz="1600" b="1" dirty="0">
              <a:solidFill>
                <a:schemeClr val="bg1"/>
              </a:solidFill>
            </a:endParaRPr>
          </a:p>
          <a:p>
            <a:pPr marL="171450" indent="-171450">
              <a:buFont typeface="Arial" panose="020B0604020202020204" pitchFamily="34" charset="0"/>
              <a:buChar char="•"/>
            </a:pPr>
            <a:r>
              <a:rPr lang="en-US" sz="1100" dirty="0">
                <a:solidFill>
                  <a:schemeClr val="bg1"/>
                </a:solidFill>
                <a:latin typeface="Roboto (Body)"/>
              </a:rPr>
              <a:t>Re-performance of IB risk assessment (only scoring if the methodologies have not been changed) of first batch of payment claims</a:t>
            </a:r>
          </a:p>
          <a:p>
            <a:pPr marL="171450" indent="-171450">
              <a:buFont typeface="Arial" panose="020B0604020202020204" pitchFamily="34" charset="0"/>
              <a:buChar char="•"/>
            </a:pPr>
            <a:r>
              <a:rPr lang="en-US" sz="1100" dirty="0">
                <a:solidFill>
                  <a:schemeClr val="bg1"/>
                </a:solidFill>
                <a:latin typeface="Roboto (Body)"/>
              </a:rPr>
              <a:t>Re-performance of IB management verifications on a sample basis (AA risk sampling applied on already selected payment claims)</a:t>
            </a:r>
          </a:p>
          <a:p>
            <a:pPr marL="171450" indent="-171450">
              <a:buFont typeface="Arial" panose="020B0604020202020204" pitchFamily="34" charset="0"/>
              <a:buChar char="•"/>
            </a:pPr>
            <a:r>
              <a:rPr lang="en-US" sz="1100" dirty="0">
                <a:solidFill>
                  <a:schemeClr val="bg1"/>
                </a:solidFill>
                <a:latin typeface="Roboto (Body)"/>
              </a:rPr>
              <a:t>Additional AA sample will be drawn independently to compare the AA and IB results randomly to compare risk sample and random sample error rates (indicative results of RBMV effectiveness)</a:t>
            </a:r>
          </a:p>
          <a:p>
            <a:pPr marL="171450" indent="-171450">
              <a:buFont typeface="Arial" panose="020B0604020202020204" pitchFamily="34" charset="0"/>
              <a:buChar char="•"/>
            </a:pPr>
            <a:r>
              <a:rPr lang="en-US" sz="1100" dirty="0">
                <a:solidFill>
                  <a:schemeClr val="bg1"/>
                </a:solidFill>
                <a:latin typeface="Roboto (Body)"/>
              </a:rPr>
              <a:t>Immediate reporting to MA and IB about the AA results in order to update the methodology if necessary (these results however will not be as conclusive as the ones after reviewing the entire reference year, they will only serve as an indicator); focus on frequency of errors, types of errors and error rate of first batch, error trends in focus afterwards</a:t>
            </a:r>
          </a:p>
          <a:p>
            <a:pPr marL="171450" indent="-171450">
              <a:buFont typeface="Arial" panose="020B0604020202020204" pitchFamily="34" charset="0"/>
              <a:buChar char="•"/>
            </a:pPr>
            <a:r>
              <a:rPr lang="en-US" sz="1100" dirty="0">
                <a:solidFill>
                  <a:schemeClr val="bg1"/>
                </a:solidFill>
                <a:latin typeface="Roboto (Body)"/>
              </a:rPr>
              <a:t>Review and assess the results of MA supervision and management verification performed on IBs to determine whether changes to the IB methodologies are necessary and whether MA verifications are effective </a:t>
            </a:r>
          </a:p>
          <a:p>
            <a:pPr marL="171450" indent="-171450">
              <a:buFont typeface="Arial" panose="020B0604020202020204" pitchFamily="34" charset="0"/>
              <a:buChar char="•"/>
            </a:pPr>
            <a:r>
              <a:rPr lang="en-US" sz="1100" dirty="0">
                <a:solidFill>
                  <a:schemeClr val="bg1"/>
                </a:solidFill>
                <a:latin typeface="Roboto (Body)"/>
              </a:rPr>
              <a:t>Review and assess CA management verification on a sample basis</a:t>
            </a:r>
          </a:p>
          <a:p>
            <a:pPr marL="171450" indent="-171450">
              <a:buFont typeface="Arial" panose="020B0604020202020204" pitchFamily="34" charset="0"/>
              <a:buChar char="•"/>
            </a:pPr>
            <a:r>
              <a:rPr lang="en-US" sz="1100" dirty="0">
                <a:solidFill>
                  <a:schemeClr val="bg1"/>
                </a:solidFill>
                <a:latin typeface="Roboto (Body)"/>
              </a:rPr>
              <a:t>More focus in audit on the process of monitoring and reporting of risk to MA</a:t>
            </a:r>
          </a:p>
        </p:txBody>
      </p:sp>
      <p:sp>
        <p:nvSpPr>
          <p:cNvPr id="9" name="Rectangle 8"/>
          <p:cNvSpPr/>
          <p:nvPr/>
        </p:nvSpPr>
        <p:spPr>
          <a:xfrm>
            <a:off x="432891" y="2891486"/>
            <a:ext cx="1952260" cy="2431435"/>
          </a:xfrm>
          <a:prstGeom prst="rect">
            <a:avLst/>
          </a:prstGeom>
        </p:spPr>
        <p:txBody>
          <a:bodyPr wrap="square">
            <a:spAutoFit/>
          </a:bodyPr>
          <a:lstStyle/>
          <a:p>
            <a:pPr algn="ctr"/>
            <a:r>
              <a:rPr lang="en-US" sz="1600" b="1" dirty="0">
                <a:solidFill>
                  <a:schemeClr val="tx1">
                    <a:lumMod val="75000"/>
                    <a:lumOff val="25000"/>
                  </a:schemeClr>
                </a:solidFill>
              </a:rPr>
              <a:t>AA WILL SUPPORT MA IN FIRST UPDATES</a:t>
            </a:r>
          </a:p>
          <a:p>
            <a:pPr algn="ctr"/>
            <a:endParaRPr lang="en-US" sz="1600" dirty="0">
              <a:solidFill>
                <a:schemeClr val="tx1">
                  <a:lumMod val="75000"/>
                  <a:lumOff val="25000"/>
                </a:schemeClr>
              </a:solidFill>
              <a:latin typeface="Roboto (Body)"/>
            </a:endParaRPr>
          </a:p>
          <a:p>
            <a:pPr algn="ctr"/>
            <a:r>
              <a:rPr lang="en-US" sz="1100" dirty="0">
                <a:solidFill>
                  <a:schemeClr val="tx1">
                    <a:lumMod val="75000"/>
                    <a:lumOff val="25000"/>
                  </a:schemeClr>
                </a:solidFill>
                <a:latin typeface="Roboto (Body)"/>
              </a:rPr>
              <a:t>After first batch of payment claims is verified (after 1st quarter) and the results are assessed, additional meeting with all Bodies will be </a:t>
            </a:r>
            <a:r>
              <a:rPr lang="en-US" sz="1100" dirty="0" err="1">
                <a:solidFill>
                  <a:schemeClr val="tx1">
                    <a:lumMod val="75000"/>
                    <a:lumOff val="25000"/>
                  </a:schemeClr>
                </a:solidFill>
                <a:latin typeface="Roboto (Body)"/>
              </a:rPr>
              <a:t>organised</a:t>
            </a:r>
            <a:r>
              <a:rPr lang="en-US" sz="1100" dirty="0">
                <a:solidFill>
                  <a:schemeClr val="tx1">
                    <a:lumMod val="75000"/>
                    <a:lumOff val="25000"/>
                  </a:schemeClr>
                </a:solidFill>
                <a:latin typeface="Roboto (Body)"/>
              </a:rPr>
              <a:t> to determine potential updates on methodologies</a:t>
            </a:r>
          </a:p>
        </p:txBody>
      </p:sp>
      <p:sp>
        <p:nvSpPr>
          <p:cNvPr id="10" name="Rectangle 9"/>
          <p:cNvSpPr/>
          <p:nvPr/>
        </p:nvSpPr>
        <p:spPr>
          <a:xfrm>
            <a:off x="9822207" y="2894587"/>
            <a:ext cx="1946192" cy="3554819"/>
          </a:xfrm>
          <a:prstGeom prst="rect">
            <a:avLst/>
          </a:prstGeom>
        </p:spPr>
        <p:txBody>
          <a:bodyPr wrap="square">
            <a:spAutoFit/>
          </a:bodyPr>
          <a:lstStyle/>
          <a:p>
            <a:pPr algn="ctr"/>
            <a:r>
              <a:rPr lang="en-US" sz="1600" b="1" dirty="0">
                <a:solidFill>
                  <a:schemeClr val="tx1">
                    <a:lumMod val="75000"/>
                    <a:lumOff val="25000"/>
                  </a:schemeClr>
                </a:solidFill>
              </a:rPr>
              <a:t>IMPACT OF TER ON RBMV APPROACH</a:t>
            </a:r>
            <a:endParaRPr lang="en-US" sz="1600" dirty="0">
              <a:solidFill>
                <a:schemeClr val="tx1">
                  <a:lumMod val="75000"/>
                  <a:lumOff val="25000"/>
                </a:schemeClr>
              </a:solidFill>
              <a:latin typeface="Roboto (Body)"/>
            </a:endParaRPr>
          </a:p>
          <a:p>
            <a:pPr algn="ctr"/>
            <a:endParaRPr lang="en-US" sz="1200" dirty="0">
              <a:solidFill>
                <a:schemeClr val="tx1">
                  <a:lumMod val="75000"/>
                  <a:lumOff val="25000"/>
                </a:schemeClr>
              </a:solidFill>
              <a:latin typeface="Roboto (Body)"/>
            </a:endParaRPr>
          </a:p>
          <a:p>
            <a:pPr algn="ctr"/>
            <a:r>
              <a:rPr lang="en-US" sz="1100" dirty="0">
                <a:solidFill>
                  <a:schemeClr val="tx1">
                    <a:lumMod val="75000"/>
                    <a:lumOff val="25000"/>
                  </a:schemeClr>
                </a:solidFill>
                <a:latin typeface="Roboto (Body)"/>
              </a:rPr>
              <a:t>Results of </a:t>
            </a:r>
            <a:r>
              <a:rPr lang="en-US" sz="1100" dirty="0" err="1">
                <a:solidFill>
                  <a:schemeClr val="tx1">
                    <a:lumMod val="75000"/>
                    <a:lumOff val="25000"/>
                  </a:schemeClr>
                </a:solidFill>
                <a:latin typeface="Roboto (Body)"/>
              </a:rPr>
              <a:t>AoO</a:t>
            </a:r>
            <a:r>
              <a:rPr lang="en-US" sz="1100" dirty="0">
                <a:solidFill>
                  <a:schemeClr val="tx1">
                    <a:lumMod val="75000"/>
                    <a:lumOff val="25000"/>
                  </a:schemeClr>
                </a:solidFill>
                <a:latin typeface="Roboto (Body)"/>
              </a:rPr>
              <a:t> and especially TER will provide conclusive results on the effectiveness of management verifications</a:t>
            </a:r>
          </a:p>
          <a:p>
            <a:pPr algn="ctr"/>
            <a:endParaRPr lang="en-US" sz="1100" dirty="0">
              <a:solidFill>
                <a:schemeClr val="tx1">
                  <a:lumMod val="75000"/>
                  <a:lumOff val="25000"/>
                </a:schemeClr>
              </a:solidFill>
              <a:latin typeface="Roboto (Body)"/>
            </a:endParaRPr>
          </a:p>
          <a:p>
            <a:pPr algn="ctr"/>
            <a:r>
              <a:rPr lang="en-US" sz="1100" dirty="0">
                <a:solidFill>
                  <a:schemeClr val="tx1">
                    <a:lumMod val="75000"/>
                    <a:lumOff val="25000"/>
                  </a:schemeClr>
                </a:solidFill>
                <a:latin typeface="Roboto (Body)"/>
              </a:rPr>
              <a:t>If TER &gt; 2% RBMV </a:t>
            </a:r>
            <a:r>
              <a:rPr lang="hr-HR" sz="1100" dirty="0" err="1">
                <a:solidFill>
                  <a:schemeClr val="tx1">
                    <a:lumMod val="75000"/>
                    <a:lumOff val="25000"/>
                  </a:schemeClr>
                </a:solidFill>
                <a:latin typeface="Roboto (Body)"/>
              </a:rPr>
              <a:t>approach</a:t>
            </a:r>
            <a:r>
              <a:rPr lang="hr-HR" sz="1100" dirty="0">
                <a:solidFill>
                  <a:schemeClr val="tx1">
                    <a:lumMod val="75000"/>
                    <a:lumOff val="25000"/>
                  </a:schemeClr>
                </a:solidFill>
                <a:latin typeface="Roboto (Body)"/>
              </a:rPr>
              <a:t> </a:t>
            </a:r>
            <a:r>
              <a:rPr lang="en-US" sz="1100" dirty="0">
                <a:solidFill>
                  <a:schemeClr val="tx1">
                    <a:lumMod val="75000"/>
                    <a:lumOff val="25000"/>
                  </a:schemeClr>
                </a:solidFill>
                <a:latin typeface="Roboto (Body)"/>
              </a:rPr>
              <a:t>should be redesigned</a:t>
            </a:r>
          </a:p>
          <a:p>
            <a:pPr algn="ctr"/>
            <a:endParaRPr lang="en-US" sz="1100" dirty="0">
              <a:solidFill>
                <a:schemeClr val="tx1">
                  <a:lumMod val="75000"/>
                  <a:lumOff val="25000"/>
                </a:schemeClr>
              </a:solidFill>
              <a:latin typeface="Roboto (Body)"/>
            </a:endParaRPr>
          </a:p>
          <a:p>
            <a:pPr algn="ctr"/>
            <a:r>
              <a:rPr lang="en-US" sz="1100" dirty="0">
                <a:solidFill>
                  <a:schemeClr val="tx1">
                    <a:lumMod val="75000"/>
                    <a:lumOff val="25000"/>
                  </a:schemeClr>
                </a:solidFill>
                <a:latin typeface="Roboto (Body)"/>
              </a:rPr>
              <a:t>Frequency, trends, classification and cause of errors and info from other Bodies will be assessed in addition to </a:t>
            </a:r>
            <a:r>
              <a:rPr lang="hr-HR" sz="1100" dirty="0">
                <a:solidFill>
                  <a:schemeClr val="tx1">
                    <a:lumMod val="75000"/>
                    <a:lumOff val="25000"/>
                  </a:schemeClr>
                </a:solidFill>
                <a:latin typeface="Roboto (Body)"/>
              </a:rPr>
              <a:t>AA</a:t>
            </a:r>
            <a:r>
              <a:rPr lang="en-US" sz="1100" dirty="0">
                <a:solidFill>
                  <a:schemeClr val="tx1">
                    <a:lumMod val="75000"/>
                    <a:lumOff val="25000"/>
                  </a:schemeClr>
                </a:solidFill>
                <a:latin typeface="Roboto (Body)"/>
              </a:rPr>
              <a:t> </a:t>
            </a:r>
            <a:r>
              <a:rPr lang="hr-HR" sz="1100" dirty="0">
                <a:solidFill>
                  <a:schemeClr val="tx1">
                    <a:lumMod val="75000"/>
                    <a:lumOff val="25000"/>
                  </a:schemeClr>
                </a:solidFill>
                <a:latin typeface="Roboto (Body)"/>
              </a:rPr>
              <a:t>TER</a:t>
            </a:r>
            <a:endParaRPr lang="en-US" sz="1100" dirty="0">
              <a:solidFill>
                <a:schemeClr val="tx1">
                  <a:lumMod val="75000"/>
                  <a:lumOff val="25000"/>
                </a:schemeClr>
              </a:solidFill>
              <a:latin typeface="Roboto (Body)"/>
            </a:endParaRPr>
          </a:p>
        </p:txBody>
      </p:sp>
      <p:sp>
        <p:nvSpPr>
          <p:cNvPr id="11" name="Rectangle 10"/>
          <p:cNvSpPr/>
          <p:nvPr/>
        </p:nvSpPr>
        <p:spPr>
          <a:xfrm>
            <a:off x="2509760" y="2894587"/>
            <a:ext cx="1946639" cy="2262158"/>
          </a:xfrm>
          <a:prstGeom prst="rect">
            <a:avLst/>
          </a:prstGeom>
        </p:spPr>
        <p:txBody>
          <a:bodyPr wrap="square">
            <a:spAutoFit/>
          </a:bodyPr>
          <a:lstStyle/>
          <a:p>
            <a:pPr algn="ctr"/>
            <a:r>
              <a:rPr lang="en-US" sz="1600" b="1" dirty="0">
                <a:solidFill>
                  <a:schemeClr val="tx1">
                    <a:lumMod val="75000"/>
                    <a:lumOff val="25000"/>
                  </a:schemeClr>
                </a:solidFill>
              </a:rPr>
              <a:t>MORE STRUCTURED DATA PROVIDED </a:t>
            </a:r>
          </a:p>
          <a:p>
            <a:pPr algn="ctr"/>
            <a:endParaRPr lang="en-US" sz="1600" b="1" dirty="0">
              <a:solidFill>
                <a:schemeClr val="tx1">
                  <a:lumMod val="75000"/>
                  <a:lumOff val="25000"/>
                </a:schemeClr>
              </a:solidFill>
              <a:latin typeface="Roboto (Body)"/>
            </a:endParaRPr>
          </a:p>
          <a:p>
            <a:pPr algn="ctr"/>
            <a:r>
              <a:rPr lang="en-US" sz="1100" dirty="0">
                <a:solidFill>
                  <a:schemeClr val="tx1">
                    <a:lumMod val="75000"/>
                    <a:lumOff val="25000"/>
                  </a:schemeClr>
                </a:solidFill>
                <a:latin typeface="Roboto (Body)"/>
              </a:rPr>
              <a:t>AA will provide more structured data to MA on our findings and the corresponding statistics to feed the risk assessment scoring models (from all types of audits) </a:t>
            </a:r>
          </a:p>
        </p:txBody>
      </p:sp>
      <p:sp>
        <p:nvSpPr>
          <p:cNvPr id="12" name="Oval 11"/>
          <p:cNvSpPr/>
          <p:nvPr/>
        </p:nvSpPr>
        <p:spPr>
          <a:xfrm>
            <a:off x="806861" y="1703225"/>
            <a:ext cx="1191362" cy="11913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p:nvPr/>
        </p:nvSpPr>
        <p:spPr>
          <a:xfrm>
            <a:off x="2928852" y="1703225"/>
            <a:ext cx="1191362" cy="11913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6559704" y="1703225"/>
            <a:ext cx="1191362" cy="11913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10186674" y="1704098"/>
            <a:ext cx="1191362" cy="11913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p:cNvGrpSpPr/>
          <p:nvPr/>
        </p:nvGrpSpPr>
        <p:grpSpPr>
          <a:xfrm>
            <a:off x="1180285" y="2012260"/>
            <a:ext cx="520713" cy="629741"/>
            <a:chOff x="11091863" y="3082925"/>
            <a:chExt cx="947737" cy="1146175"/>
          </a:xfrm>
          <a:solidFill>
            <a:schemeClr val="bg1"/>
          </a:solidFill>
        </p:grpSpPr>
        <p:sp>
          <p:nvSpPr>
            <p:cNvPr id="17" name="Freeform 6"/>
            <p:cNvSpPr>
              <a:spLocks noEditPoints="1"/>
            </p:cNvSpPr>
            <p:nvPr/>
          </p:nvSpPr>
          <p:spPr bwMode="auto">
            <a:xfrm>
              <a:off x="11353800" y="4038600"/>
              <a:ext cx="142875" cy="142875"/>
            </a:xfrm>
            <a:custGeom>
              <a:avLst/>
              <a:gdLst>
                <a:gd name="T0" fmla="*/ 205 w 450"/>
                <a:gd name="T1" fmla="*/ 153 h 451"/>
                <a:gd name="T2" fmla="*/ 173 w 450"/>
                <a:gd name="T3" fmla="*/ 173 h 451"/>
                <a:gd name="T4" fmla="*/ 153 w 450"/>
                <a:gd name="T5" fmla="*/ 206 h 451"/>
                <a:gd name="T6" fmla="*/ 153 w 450"/>
                <a:gd name="T7" fmla="*/ 245 h 451"/>
                <a:gd name="T8" fmla="*/ 173 w 450"/>
                <a:gd name="T9" fmla="*/ 279 h 451"/>
                <a:gd name="T10" fmla="*/ 205 w 450"/>
                <a:gd name="T11" fmla="*/ 299 h 451"/>
                <a:gd name="T12" fmla="*/ 245 w 450"/>
                <a:gd name="T13" fmla="*/ 299 h 451"/>
                <a:gd name="T14" fmla="*/ 279 w 450"/>
                <a:gd name="T15" fmla="*/ 279 h 451"/>
                <a:gd name="T16" fmla="*/ 297 w 450"/>
                <a:gd name="T17" fmla="*/ 245 h 451"/>
                <a:gd name="T18" fmla="*/ 297 w 450"/>
                <a:gd name="T19" fmla="*/ 206 h 451"/>
                <a:gd name="T20" fmla="*/ 279 w 450"/>
                <a:gd name="T21" fmla="*/ 173 h 451"/>
                <a:gd name="T22" fmla="*/ 245 w 450"/>
                <a:gd name="T23" fmla="*/ 153 h 451"/>
                <a:gd name="T24" fmla="*/ 225 w 450"/>
                <a:gd name="T25" fmla="*/ 0 h 451"/>
                <a:gd name="T26" fmla="*/ 296 w 450"/>
                <a:gd name="T27" fmla="*/ 11 h 451"/>
                <a:gd name="T28" fmla="*/ 358 w 450"/>
                <a:gd name="T29" fmla="*/ 44 h 451"/>
                <a:gd name="T30" fmla="*/ 408 w 450"/>
                <a:gd name="T31" fmla="*/ 92 h 451"/>
                <a:gd name="T32" fmla="*/ 439 w 450"/>
                <a:gd name="T33" fmla="*/ 155 h 451"/>
                <a:gd name="T34" fmla="*/ 450 w 450"/>
                <a:gd name="T35" fmla="*/ 226 h 451"/>
                <a:gd name="T36" fmla="*/ 439 w 450"/>
                <a:gd name="T37" fmla="*/ 297 h 451"/>
                <a:gd name="T38" fmla="*/ 408 w 450"/>
                <a:gd name="T39" fmla="*/ 359 h 451"/>
                <a:gd name="T40" fmla="*/ 358 w 450"/>
                <a:gd name="T41" fmla="*/ 408 h 451"/>
                <a:gd name="T42" fmla="*/ 296 w 450"/>
                <a:gd name="T43" fmla="*/ 440 h 451"/>
                <a:gd name="T44" fmla="*/ 225 w 450"/>
                <a:gd name="T45" fmla="*/ 451 h 451"/>
                <a:gd name="T46" fmla="*/ 154 w 450"/>
                <a:gd name="T47" fmla="*/ 440 h 451"/>
                <a:gd name="T48" fmla="*/ 92 w 450"/>
                <a:gd name="T49" fmla="*/ 408 h 451"/>
                <a:gd name="T50" fmla="*/ 44 w 450"/>
                <a:gd name="T51" fmla="*/ 359 h 451"/>
                <a:gd name="T52" fmla="*/ 11 w 450"/>
                <a:gd name="T53" fmla="*/ 297 h 451"/>
                <a:gd name="T54" fmla="*/ 0 w 450"/>
                <a:gd name="T55" fmla="*/ 226 h 451"/>
                <a:gd name="T56" fmla="*/ 11 w 450"/>
                <a:gd name="T57" fmla="*/ 155 h 451"/>
                <a:gd name="T58" fmla="*/ 44 w 450"/>
                <a:gd name="T59" fmla="*/ 92 h 451"/>
                <a:gd name="T60" fmla="*/ 92 w 450"/>
                <a:gd name="T61" fmla="*/ 44 h 451"/>
                <a:gd name="T62" fmla="*/ 154 w 450"/>
                <a:gd name="T63" fmla="*/ 11 h 451"/>
                <a:gd name="T64" fmla="*/ 225 w 450"/>
                <a:gd name="T65"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0" h="451">
                  <a:moveTo>
                    <a:pt x="225" y="151"/>
                  </a:moveTo>
                  <a:lnTo>
                    <a:pt x="205" y="153"/>
                  </a:lnTo>
                  <a:lnTo>
                    <a:pt x="187" y="161"/>
                  </a:lnTo>
                  <a:lnTo>
                    <a:pt x="173" y="173"/>
                  </a:lnTo>
                  <a:lnTo>
                    <a:pt x="161" y="188"/>
                  </a:lnTo>
                  <a:lnTo>
                    <a:pt x="153" y="206"/>
                  </a:lnTo>
                  <a:lnTo>
                    <a:pt x="150" y="226"/>
                  </a:lnTo>
                  <a:lnTo>
                    <a:pt x="153" y="245"/>
                  </a:lnTo>
                  <a:lnTo>
                    <a:pt x="161" y="264"/>
                  </a:lnTo>
                  <a:lnTo>
                    <a:pt x="173" y="279"/>
                  </a:lnTo>
                  <a:lnTo>
                    <a:pt x="187" y="291"/>
                  </a:lnTo>
                  <a:lnTo>
                    <a:pt x="205" y="299"/>
                  </a:lnTo>
                  <a:lnTo>
                    <a:pt x="225" y="301"/>
                  </a:lnTo>
                  <a:lnTo>
                    <a:pt x="245" y="299"/>
                  </a:lnTo>
                  <a:lnTo>
                    <a:pt x="263" y="291"/>
                  </a:lnTo>
                  <a:lnTo>
                    <a:pt x="279" y="279"/>
                  </a:lnTo>
                  <a:lnTo>
                    <a:pt x="290" y="264"/>
                  </a:lnTo>
                  <a:lnTo>
                    <a:pt x="297" y="245"/>
                  </a:lnTo>
                  <a:lnTo>
                    <a:pt x="300" y="226"/>
                  </a:lnTo>
                  <a:lnTo>
                    <a:pt x="297" y="206"/>
                  </a:lnTo>
                  <a:lnTo>
                    <a:pt x="290" y="188"/>
                  </a:lnTo>
                  <a:lnTo>
                    <a:pt x="279" y="173"/>
                  </a:lnTo>
                  <a:lnTo>
                    <a:pt x="263" y="161"/>
                  </a:lnTo>
                  <a:lnTo>
                    <a:pt x="245" y="153"/>
                  </a:lnTo>
                  <a:lnTo>
                    <a:pt x="225" y="151"/>
                  </a:lnTo>
                  <a:close/>
                  <a:moveTo>
                    <a:pt x="225" y="0"/>
                  </a:moveTo>
                  <a:lnTo>
                    <a:pt x="262" y="4"/>
                  </a:lnTo>
                  <a:lnTo>
                    <a:pt x="296" y="11"/>
                  </a:lnTo>
                  <a:lnTo>
                    <a:pt x="329" y="25"/>
                  </a:lnTo>
                  <a:lnTo>
                    <a:pt x="358" y="44"/>
                  </a:lnTo>
                  <a:lnTo>
                    <a:pt x="385" y="66"/>
                  </a:lnTo>
                  <a:lnTo>
                    <a:pt x="408" y="92"/>
                  </a:lnTo>
                  <a:lnTo>
                    <a:pt x="425" y="122"/>
                  </a:lnTo>
                  <a:lnTo>
                    <a:pt x="439" y="155"/>
                  </a:lnTo>
                  <a:lnTo>
                    <a:pt x="448" y="190"/>
                  </a:lnTo>
                  <a:lnTo>
                    <a:pt x="450" y="226"/>
                  </a:lnTo>
                  <a:lnTo>
                    <a:pt x="448" y="263"/>
                  </a:lnTo>
                  <a:lnTo>
                    <a:pt x="439" y="297"/>
                  </a:lnTo>
                  <a:lnTo>
                    <a:pt x="425" y="330"/>
                  </a:lnTo>
                  <a:lnTo>
                    <a:pt x="408" y="359"/>
                  </a:lnTo>
                  <a:lnTo>
                    <a:pt x="385" y="385"/>
                  </a:lnTo>
                  <a:lnTo>
                    <a:pt x="358" y="408"/>
                  </a:lnTo>
                  <a:lnTo>
                    <a:pt x="329" y="426"/>
                  </a:lnTo>
                  <a:lnTo>
                    <a:pt x="296" y="440"/>
                  </a:lnTo>
                  <a:lnTo>
                    <a:pt x="262" y="449"/>
                  </a:lnTo>
                  <a:lnTo>
                    <a:pt x="225" y="451"/>
                  </a:lnTo>
                  <a:lnTo>
                    <a:pt x="189" y="449"/>
                  </a:lnTo>
                  <a:lnTo>
                    <a:pt x="154" y="440"/>
                  </a:lnTo>
                  <a:lnTo>
                    <a:pt x="121" y="426"/>
                  </a:lnTo>
                  <a:lnTo>
                    <a:pt x="92" y="408"/>
                  </a:lnTo>
                  <a:lnTo>
                    <a:pt x="66" y="385"/>
                  </a:lnTo>
                  <a:lnTo>
                    <a:pt x="44" y="359"/>
                  </a:lnTo>
                  <a:lnTo>
                    <a:pt x="25" y="330"/>
                  </a:lnTo>
                  <a:lnTo>
                    <a:pt x="11" y="297"/>
                  </a:lnTo>
                  <a:lnTo>
                    <a:pt x="3" y="263"/>
                  </a:lnTo>
                  <a:lnTo>
                    <a:pt x="0" y="226"/>
                  </a:lnTo>
                  <a:lnTo>
                    <a:pt x="3" y="190"/>
                  </a:lnTo>
                  <a:lnTo>
                    <a:pt x="11" y="155"/>
                  </a:lnTo>
                  <a:lnTo>
                    <a:pt x="25" y="122"/>
                  </a:lnTo>
                  <a:lnTo>
                    <a:pt x="44" y="92"/>
                  </a:lnTo>
                  <a:lnTo>
                    <a:pt x="66" y="66"/>
                  </a:lnTo>
                  <a:lnTo>
                    <a:pt x="92" y="44"/>
                  </a:lnTo>
                  <a:lnTo>
                    <a:pt x="121" y="25"/>
                  </a:lnTo>
                  <a:lnTo>
                    <a:pt x="154" y="11"/>
                  </a:lnTo>
                  <a:lnTo>
                    <a:pt x="189" y="4"/>
                  </a:lnTo>
                  <a:lnTo>
                    <a:pt x="22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7"/>
            <p:cNvSpPr>
              <a:spLocks noEditPoints="1"/>
            </p:cNvSpPr>
            <p:nvPr/>
          </p:nvSpPr>
          <p:spPr bwMode="auto">
            <a:xfrm>
              <a:off x="11091863" y="3082925"/>
              <a:ext cx="947737" cy="1146175"/>
            </a:xfrm>
            <a:custGeom>
              <a:avLst/>
              <a:gdLst>
                <a:gd name="T0" fmla="*/ 216 w 2984"/>
                <a:gd name="T1" fmla="*/ 3434 h 3610"/>
                <a:gd name="T2" fmla="*/ 1961 w 2984"/>
                <a:gd name="T3" fmla="*/ 3434 h 3610"/>
                <a:gd name="T4" fmla="*/ 1741 w 2984"/>
                <a:gd name="T5" fmla="*/ 3296 h 3610"/>
                <a:gd name="T6" fmla="*/ 2663 w 2984"/>
                <a:gd name="T7" fmla="*/ 2389 h 3610"/>
                <a:gd name="T8" fmla="*/ 625 w 2984"/>
                <a:gd name="T9" fmla="*/ 2251 h 3610"/>
                <a:gd name="T10" fmla="*/ 450 w 2984"/>
                <a:gd name="T11" fmla="*/ 1279 h 3610"/>
                <a:gd name="T12" fmla="*/ 685 w 2984"/>
                <a:gd name="T13" fmla="*/ 638 h 3610"/>
                <a:gd name="T14" fmla="*/ 622 w 2984"/>
                <a:gd name="T15" fmla="*/ 746 h 3610"/>
                <a:gd name="T16" fmla="*/ 788 w 2984"/>
                <a:gd name="T17" fmla="*/ 1936 h 3610"/>
                <a:gd name="T18" fmla="*/ 692 w 2984"/>
                <a:gd name="T19" fmla="*/ 2066 h 3610"/>
                <a:gd name="T20" fmla="*/ 1655 w 2984"/>
                <a:gd name="T21" fmla="*/ 2676 h 3610"/>
                <a:gd name="T22" fmla="*/ 2416 w 2984"/>
                <a:gd name="T23" fmla="*/ 1606 h 3610"/>
                <a:gd name="T24" fmla="*/ 2276 w 2984"/>
                <a:gd name="T25" fmla="*/ 1162 h 3610"/>
                <a:gd name="T26" fmla="*/ 2207 w 2984"/>
                <a:gd name="T27" fmla="*/ 1006 h 3610"/>
                <a:gd name="T28" fmla="*/ 2142 w 2984"/>
                <a:gd name="T29" fmla="*/ 941 h 3610"/>
                <a:gd name="T30" fmla="*/ 2020 w 2984"/>
                <a:gd name="T31" fmla="*/ 1009 h 3610"/>
                <a:gd name="T32" fmla="*/ 2052 w 2984"/>
                <a:gd name="T33" fmla="*/ 1179 h 3610"/>
                <a:gd name="T34" fmla="*/ 1995 w 2984"/>
                <a:gd name="T35" fmla="*/ 1284 h 3610"/>
                <a:gd name="T36" fmla="*/ 1914 w 2984"/>
                <a:gd name="T37" fmla="*/ 1239 h 3610"/>
                <a:gd name="T38" fmla="*/ 1762 w 2984"/>
                <a:gd name="T39" fmla="*/ 1021 h 3610"/>
                <a:gd name="T40" fmla="*/ 1635 w 2984"/>
                <a:gd name="T41" fmla="*/ 1088 h 3610"/>
                <a:gd name="T42" fmla="*/ 1706 w 2984"/>
                <a:gd name="T43" fmla="*/ 1335 h 3610"/>
                <a:gd name="T44" fmla="*/ 1648 w 2984"/>
                <a:gd name="T45" fmla="*/ 1440 h 3610"/>
                <a:gd name="T46" fmla="*/ 1568 w 2984"/>
                <a:gd name="T47" fmla="*/ 1395 h 3610"/>
                <a:gd name="T48" fmla="*/ 1345 w 2984"/>
                <a:gd name="T49" fmla="*/ 1060 h 3610"/>
                <a:gd name="T50" fmla="*/ 1238 w 2984"/>
                <a:gd name="T51" fmla="*/ 1116 h 3610"/>
                <a:gd name="T52" fmla="*/ 1350 w 2984"/>
                <a:gd name="T53" fmla="*/ 1492 h 3610"/>
                <a:gd name="T54" fmla="*/ 1330 w 2984"/>
                <a:gd name="T55" fmla="*/ 1582 h 3610"/>
                <a:gd name="T56" fmla="*/ 1214 w 2984"/>
                <a:gd name="T57" fmla="*/ 1556 h 3610"/>
                <a:gd name="T58" fmla="*/ 783 w 2984"/>
                <a:gd name="T59" fmla="*/ 641 h 3610"/>
                <a:gd name="T60" fmla="*/ 1633 w 2984"/>
                <a:gd name="T61" fmla="*/ 893 h 3610"/>
                <a:gd name="T62" fmla="*/ 450 w 2984"/>
                <a:gd name="T63" fmla="*/ 903 h 3610"/>
                <a:gd name="T64" fmla="*/ 492 w 2984"/>
                <a:gd name="T65" fmla="*/ 637 h 3610"/>
                <a:gd name="T66" fmla="*/ 694 w 2984"/>
                <a:gd name="T67" fmla="*/ 481 h 3610"/>
                <a:gd name="T68" fmla="*/ 901 w 2984"/>
                <a:gd name="T69" fmla="*/ 451 h 3610"/>
                <a:gd name="T70" fmla="*/ 176 w 2984"/>
                <a:gd name="T71" fmla="*/ 217 h 3610"/>
                <a:gd name="T72" fmla="*/ 1508 w 2984"/>
                <a:gd name="T73" fmla="*/ 2741 h 3610"/>
                <a:gd name="T74" fmla="*/ 1129 w 2984"/>
                <a:gd name="T75" fmla="*/ 2652 h 3610"/>
                <a:gd name="T76" fmla="*/ 1029 w 2984"/>
                <a:gd name="T77" fmla="*/ 2686 h 3610"/>
                <a:gd name="T78" fmla="*/ 322 w 2984"/>
                <a:gd name="T79" fmla="*/ 2686 h 3610"/>
                <a:gd name="T80" fmla="*/ 322 w 2984"/>
                <a:gd name="T81" fmla="*/ 1978 h 3610"/>
                <a:gd name="T82" fmla="*/ 605 w 2984"/>
                <a:gd name="T83" fmla="*/ 1880 h 3610"/>
                <a:gd name="T84" fmla="*/ 300 w 2984"/>
                <a:gd name="T85" fmla="*/ 1805 h 3610"/>
                <a:gd name="T86" fmla="*/ 375 w 2984"/>
                <a:gd name="T87" fmla="*/ 1128 h 3610"/>
                <a:gd name="T88" fmla="*/ 310 w 2984"/>
                <a:gd name="T89" fmla="*/ 1015 h 3610"/>
                <a:gd name="T90" fmla="*/ 338 w 2984"/>
                <a:gd name="T91" fmla="*/ 311 h 3610"/>
                <a:gd name="T92" fmla="*/ 1041 w 2984"/>
                <a:gd name="T93" fmla="*/ 338 h 3610"/>
                <a:gd name="T94" fmla="*/ 1129 w 2984"/>
                <a:gd name="T95" fmla="*/ 356 h 3610"/>
                <a:gd name="T96" fmla="*/ 1822 w 2984"/>
                <a:gd name="T97" fmla="*/ 303 h 3610"/>
                <a:gd name="T98" fmla="*/ 1900 w 2984"/>
                <a:gd name="T99" fmla="*/ 918 h 3610"/>
                <a:gd name="T100" fmla="*/ 2025 w 2984"/>
                <a:gd name="T101" fmla="*/ 270 h 3610"/>
                <a:gd name="T102" fmla="*/ 1877 w 2984"/>
                <a:gd name="T103" fmla="*/ 150 h 3610"/>
                <a:gd name="T104" fmla="*/ 2041 w 2984"/>
                <a:gd name="T105" fmla="*/ 48 h 3610"/>
                <a:gd name="T106" fmla="*/ 2178 w 2984"/>
                <a:gd name="T107" fmla="*/ 301 h 3610"/>
                <a:gd name="T108" fmla="*/ 2338 w 2984"/>
                <a:gd name="T109" fmla="*/ 932 h 3610"/>
                <a:gd name="T110" fmla="*/ 2410 w 2984"/>
                <a:gd name="T111" fmla="*/ 1094 h 3610"/>
                <a:gd name="T112" fmla="*/ 2553 w 2984"/>
                <a:gd name="T113" fmla="*/ 1541 h 3610"/>
                <a:gd name="T114" fmla="*/ 2738 w 2984"/>
                <a:gd name="T115" fmla="*/ 2190 h 3610"/>
                <a:gd name="T116" fmla="*/ 2129 w 2984"/>
                <a:gd name="T117" fmla="*/ 3473 h 3610"/>
                <a:gd name="T118" fmla="*/ 1877 w 2984"/>
                <a:gd name="T119" fmla="*/ 3610 h 3610"/>
                <a:gd name="T120" fmla="*/ 73 w 2984"/>
                <a:gd name="T121" fmla="*/ 3506 h 3610"/>
                <a:gd name="T122" fmla="*/ 3 w 2984"/>
                <a:gd name="T123" fmla="*/ 256 h 3610"/>
                <a:gd name="T124" fmla="*/ 174 w 2984"/>
                <a:gd name="T125" fmla="*/ 28 h 3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84" h="3610">
                  <a:moveTo>
                    <a:pt x="150" y="3008"/>
                  </a:moveTo>
                  <a:lnTo>
                    <a:pt x="150" y="3309"/>
                  </a:lnTo>
                  <a:lnTo>
                    <a:pt x="153" y="3340"/>
                  </a:lnTo>
                  <a:lnTo>
                    <a:pt x="162" y="3367"/>
                  </a:lnTo>
                  <a:lnTo>
                    <a:pt x="176" y="3393"/>
                  </a:lnTo>
                  <a:lnTo>
                    <a:pt x="193" y="3415"/>
                  </a:lnTo>
                  <a:lnTo>
                    <a:pt x="216" y="3434"/>
                  </a:lnTo>
                  <a:lnTo>
                    <a:pt x="241" y="3448"/>
                  </a:lnTo>
                  <a:lnTo>
                    <a:pt x="270" y="3457"/>
                  </a:lnTo>
                  <a:lnTo>
                    <a:pt x="300" y="3459"/>
                  </a:lnTo>
                  <a:lnTo>
                    <a:pt x="1877" y="3459"/>
                  </a:lnTo>
                  <a:lnTo>
                    <a:pt x="1908" y="3457"/>
                  </a:lnTo>
                  <a:lnTo>
                    <a:pt x="1936" y="3448"/>
                  </a:lnTo>
                  <a:lnTo>
                    <a:pt x="1961" y="3434"/>
                  </a:lnTo>
                  <a:lnTo>
                    <a:pt x="1984" y="3415"/>
                  </a:lnTo>
                  <a:lnTo>
                    <a:pt x="2002" y="3393"/>
                  </a:lnTo>
                  <a:lnTo>
                    <a:pt x="2016" y="3367"/>
                  </a:lnTo>
                  <a:lnTo>
                    <a:pt x="2025" y="3340"/>
                  </a:lnTo>
                  <a:lnTo>
                    <a:pt x="2028" y="3309"/>
                  </a:lnTo>
                  <a:lnTo>
                    <a:pt x="2028" y="3168"/>
                  </a:lnTo>
                  <a:lnTo>
                    <a:pt x="1741" y="3296"/>
                  </a:lnTo>
                  <a:lnTo>
                    <a:pt x="1612" y="3008"/>
                  </a:lnTo>
                  <a:lnTo>
                    <a:pt x="150" y="3008"/>
                  </a:lnTo>
                  <a:close/>
                  <a:moveTo>
                    <a:pt x="2663" y="2389"/>
                  </a:moveTo>
                  <a:lnTo>
                    <a:pt x="1694" y="2822"/>
                  </a:lnTo>
                  <a:lnTo>
                    <a:pt x="1816" y="3098"/>
                  </a:lnTo>
                  <a:lnTo>
                    <a:pt x="2785" y="2664"/>
                  </a:lnTo>
                  <a:lnTo>
                    <a:pt x="2663" y="2389"/>
                  </a:lnTo>
                  <a:close/>
                  <a:moveTo>
                    <a:pt x="450" y="2106"/>
                  </a:moveTo>
                  <a:lnTo>
                    <a:pt x="450" y="2557"/>
                  </a:lnTo>
                  <a:lnTo>
                    <a:pt x="901" y="2557"/>
                  </a:lnTo>
                  <a:lnTo>
                    <a:pt x="901" y="2412"/>
                  </a:lnTo>
                  <a:lnTo>
                    <a:pt x="682" y="2293"/>
                  </a:lnTo>
                  <a:lnTo>
                    <a:pt x="652" y="2274"/>
                  </a:lnTo>
                  <a:lnTo>
                    <a:pt x="625" y="2251"/>
                  </a:lnTo>
                  <a:lnTo>
                    <a:pt x="601" y="2226"/>
                  </a:lnTo>
                  <a:lnTo>
                    <a:pt x="580" y="2197"/>
                  </a:lnTo>
                  <a:lnTo>
                    <a:pt x="564" y="2166"/>
                  </a:lnTo>
                  <a:lnTo>
                    <a:pt x="552" y="2132"/>
                  </a:lnTo>
                  <a:lnTo>
                    <a:pt x="545" y="2106"/>
                  </a:lnTo>
                  <a:lnTo>
                    <a:pt x="450" y="2106"/>
                  </a:lnTo>
                  <a:close/>
                  <a:moveTo>
                    <a:pt x="450" y="1279"/>
                  </a:moveTo>
                  <a:lnTo>
                    <a:pt x="450" y="1730"/>
                  </a:lnTo>
                  <a:lnTo>
                    <a:pt x="894" y="1730"/>
                  </a:lnTo>
                  <a:lnTo>
                    <a:pt x="692" y="1279"/>
                  </a:lnTo>
                  <a:lnTo>
                    <a:pt x="450" y="1279"/>
                  </a:lnTo>
                  <a:close/>
                  <a:moveTo>
                    <a:pt x="731" y="629"/>
                  </a:moveTo>
                  <a:lnTo>
                    <a:pt x="707" y="631"/>
                  </a:lnTo>
                  <a:lnTo>
                    <a:pt x="685" y="638"/>
                  </a:lnTo>
                  <a:lnTo>
                    <a:pt x="668" y="648"/>
                  </a:lnTo>
                  <a:lnTo>
                    <a:pt x="652" y="662"/>
                  </a:lnTo>
                  <a:lnTo>
                    <a:pt x="639" y="677"/>
                  </a:lnTo>
                  <a:lnTo>
                    <a:pt x="629" y="696"/>
                  </a:lnTo>
                  <a:lnTo>
                    <a:pt x="625" y="709"/>
                  </a:lnTo>
                  <a:lnTo>
                    <a:pt x="622" y="726"/>
                  </a:lnTo>
                  <a:lnTo>
                    <a:pt x="622" y="746"/>
                  </a:lnTo>
                  <a:lnTo>
                    <a:pt x="628" y="767"/>
                  </a:lnTo>
                  <a:lnTo>
                    <a:pt x="1247" y="2152"/>
                  </a:lnTo>
                  <a:lnTo>
                    <a:pt x="872" y="1948"/>
                  </a:lnTo>
                  <a:lnTo>
                    <a:pt x="853" y="1941"/>
                  </a:lnTo>
                  <a:lnTo>
                    <a:pt x="834" y="1935"/>
                  </a:lnTo>
                  <a:lnTo>
                    <a:pt x="814" y="1934"/>
                  </a:lnTo>
                  <a:lnTo>
                    <a:pt x="788" y="1936"/>
                  </a:lnTo>
                  <a:lnTo>
                    <a:pt x="763" y="1945"/>
                  </a:lnTo>
                  <a:lnTo>
                    <a:pt x="741" y="1958"/>
                  </a:lnTo>
                  <a:lnTo>
                    <a:pt x="721" y="1976"/>
                  </a:lnTo>
                  <a:lnTo>
                    <a:pt x="706" y="1998"/>
                  </a:lnTo>
                  <a:lnTo>
                    <a:pt x="696" y="2019"/>
                  </a:lnTo>
                  <a:lnTo>
                    <a:pt x="692" y="2042"/>
                  </a:lnTo>
                  <a:lnTo>
                    <a:pt x="692" y="2066"/>
                  </a:lnTo>
                  <a:lnTo>
                    <a:pt x="696" y="2089"/>
                  </a:lnTo>
                  <a:lnTo>
                    <a:pt x="705" y="2111"/>
                  </a:lnTo>
                  <a:lnTo>
                    <a:pt x="718" y="2131"/>
                  </a:lnTo>
                  <a:lnTo>
                    <a:pt x="734" y="2147"/>
                  </a:lnTo>
                  <a:lnTo>
                    <a:pt x="754" y="2161"/>
                  </a:lnTo>
                  <a:lnTo>
                    <a:pt x="1609" y="2625"/>
                  </a:lnTo>
                  <a:lnTo>
                    <a:pt x="1655" y="2676"/>
                  </a:lnTo>
                  <a:lnTo>
                    <a:pt x="2563" y="2269"/>
                  </a:lnTo>
                  <a:lnTo>
                    <a:pt x="2538" y="2139"/>
                  </a:lnTo>
                  <a:lnTo>
                    <a:pt x="2513" y="2016"/>
                  </a:lnTo>
                  <a:lnTo>
                    <a:pt x="2488" y="1902"/>
                  </a:lnTo>
                  <a:lnTo>
                    <a:pt x="2464" y="1796"/>
                  </a:lnTo>
                  <a:lnTo>
                    <a:pt x="2440" y="1698"/>
                  </a:lnTo>
                  <a:lnTo>
                    <a:pt x="2416" y="1606"/>
                  </a:lnTo>
                  <a:lnTo>
                    <a:pt x="2393" y="1523"/>
                  </a:lnTo>
                  <a:lnTo>
                    <a:pt x="2371" y="1446"/>
                  </a:lnTo>
                  <a:lnTo>
                    <a:pt x="2349" y="1376"/>
                  </a:lnTo>
                  <a:lnTo>
                    <a:pt x="2329" y="1313"/>
                  </a:lnTo>
                  <a:lnTo>
                    <a:pt x="2310" y="1257"/>
                  </a:lnTo>
                  <a:lnTo>
                    <a:pt x="2292" y="1207"/>
                  </a:lnTo>
                  <a:lnTo>
                    <a:pt x="2276" y="1162"/>
                  </a:lnTo>
                  <a:lnTo>
                    <a:pt x="2261" y="1123"/>
                  </a:lnTo>
                  <a:lnTo>
                    <a:pt x="2246" y="1091"/>
                  </a:lnTo>
                  <a:lnTo>
                    <a:pt x="2235" y="1064"/>
                  </a:lnTo>
                  <a:lnTo>
                    <a:pt x="2226" y="1043"/>
                  </a:lnTo>
                  <a:lnTo>
                    <a:pt x="2217" y="1025"/>
                  </a:lnTo>
                  <a:lnTo>
                    <a:pt x="2211" y="1013"/>
                  </a:lnTo>
                  <a:lnTo>
                    <a:pt x="2207" y="1006"/>
                  </a:lnTo>
                  <a:lnTo>
                    <a:pt x="2206" y="1004"/>
                  </a:lnTo>
                  <a:lnTo>
                    <a:pt x="2204" y="1001"/>
                  </a:lnTo>
                  <a:lnTo>
                    <a:pt x="2203" y="997"/>
                  </a:lnTo>
                  <a:lnTo>
                    <a:pt x="2191" y="977"/>
                  </a:lnTo>
                  <a:lnTo>
                    <a:pt x="2176" y="960"/>
                  </a:lnTo>
                  <a:lnTo>
                    <a:pt x="2160" y="948"/>
                  </a:lnTo>
                  <a:lnTo>
                    <a:pt x="2142" y="941"/>
                  </a:lnTo>
                  <a:lnTo>
                    <a:pt x="2121" y="939"/>
                  </a:lnTo>
                  <a:lnTo>
                    <a:pt x="2103" y="940"/>
                  </a:lnTo>
                  <a:lnTo>
                    <a:pt x="2086" y="946"/>
                  </a:lnTo>
                  <a:lnTo>
                    <a:pt x="2066" y="957"/>
                  </a:lnTo>
                  <a:lnTo>
                    <a:pt x="2049" y="973"/>
                  </a:lnTo>
                  <a:lnTo>
                    <a:pt x="2032" y="989"/>
                  </a:lnTo>
                  <a:lnTo>
                    <a:pt x="2020" y="1009"/>
                  </a:lnTo>
                  <a:lnTo>
                    <a:pt x="2010" y="1028"/>
                  </a:lnTo>
                  <a:lnTo>
                    <a:pt x="2006" y="1048"/>
                  </a:lnTo>
                  <a:lnTo>
                    <a:pt x="2005" y="1067"/>
                  </a:lnTo>
                  <a:lnTo>
                    <a:pt x="2009" y="1084"/>
                  </a:lnTo>
                  <a:lnTo>
                    <a:pt x="2051" y="1178"/>
                  </a:lnTo>
                  <a:lnTo>
                    <a:pt x="2051" y="1178"/>
                  </a:lnTo>
                  <a:lnTo>
                    <a:pt x="2052" y="1179"/>
                  </a:lnTo>
                  <a:lnTo>
                    <a:pt x="2057" y="1199"/>
                  </a:lnTo>
                  <a:lnTo>
                    <a:pt x="2058" y="1219"/>
                  </a:lnTo>
                  <a:lnTo>
                    <a:pt x="2053" y="1237"/>
                  </a:lnTo>
                  <a:lnTo>
                    <a:pt x="2044" y="1254"/>
                  </a:lnTo>
                  <a:lnTo>
                    <a:pt x="2031" y="1268"/>
                  </a:lnTo>
                  <a:lnTo>
                    <a:pt x="2014" y="1279"/>
                  </a:lnTo>
                  <a:lnTo>
                    <a:pt x="1995" y="1284"/>
                  </a:lnTo>
                  <a:lnTo>
                    <a:pt x="1975" y="1285"/>
                  </a:lnTo>
                  <a:lnTo>
                    <a:pt x="1957" y="1281"/>
                  </a:lnTo>
                  <a:lnTo>
                    <a:pt x="1939" y="1271"/>
                  </a:lnTo>
                  <a:lnTo>
                    <a:pt x="1925" y="1258"/>
                  </a:lnTo>
                  <a:lnTo>
                    <a:pt x="1915" y="1241"/>
                  </a:lnTo>
                  <a:lnTo>
                    <a:pt x="1914" y="1239"/>
                  </a:lnTo>
                  <a:lnTo>
                    <a:pt x="1914" y="1239"/>
                  </a:lnTo>
                  <a:lnTo>
                    <a:pt x="1872" y="1145"/>
                  </a:lnTo>
                  <a:lnTo>
                    <a:pt x="1838" y="1069"/>
                  </a:lnTo>
                  <a:lnTo>
                    <a:pt x="1828" y="1053"/>
                  </a:lnTo>
                  <a:lnTo>
                    <a:pt x="1815" y="1041"/>
                  </a:lnTo>
                  <a:lnTo>
                    <a:pt x="1798" y="1032"/>
                  </a:lnTo>
                  <a:lnTo>
                    <a:pt x="1781" y="1025"/>
                  </a:lnTo>
                  <a:lnTo>
                    <a:pt x="1762" y="1021"/>
                  </a:lnTo>
                  <a:lnTo>
                    <a:pt x="1744" y="1020"/>
                  </a:lnTo>
                  <a:lnTo>
                    <a:pt x="1719" y="1023"/>
                  </a:lnTo>
                  <a:lnTo>
                    <a:pt x="1695" y="1029"/>
                  </a:lnTo>
                  <a:lnTo>
                    <a:pt x="1676" y="1040"/>
                  </a:lnTo>
                  <a:lnTo>
                    <a:pt x="1660" y="1055"/>
                  </a:lnTo>
                  <a:lnTo>
                    <a:pt x="1645" y="1071"/>
                  </a:lnTo>
                  <a:lnTo>
                    <a:pt x="1635" y="1088"/>
                  </a:lnTo>
                  <a:lnTo>
                    <a:pt x="1627" y="1108"/>
                  </a:lnTo>
                  <a:lnTo>
                    <a:pt x="1624" y="1127"/>
                  </a:lnTo>
                  <a:lnTo>
                    <a:pt x="1624" y="1145"/>
                  </a:lnTo>
                  <a:lnTo>
                    <a:pt x="1628" y="1163"/>
                  </a:lnTo>
                  <a:lnTo>
                    <a:pt x="1704" y="1334"/>
                  </a:lnTo>
                  <a:lnTo>
                    <a:pt x="1704" y="1334"/>
                  </a:lnTo>
                  <a:lnTo>
                    <a:pt x="1706" y="1335"/>
                  </a:lnTo>
                  <a:lnTo>
                    <a:pt x="1711" y="1354"/>
                  </a:lnTo>
                  <a:lnTo>
                    <a:pt x="1711" y="1374"/>
                  </a:lnTo>
                  <a:lnTo>
                    <a:pt x="1707" y="1393"/>
                  </a:lnTo>
                  <a:lnTo>
                    <a:pt x="1698" y="1409"/>
                  </a:lnTo>
                  <a:lnTo>
                    <a:pt x="1685" y="1423"/>
                  </a:lnTo>
                  <a:lnTo>
                    <a:pt x="1667" y="1434"/>
                  </a:lnTo>
                  <a:lnTo>
                    <a:pt x="1648" y="1440"/>
                  </a:lnTo>
                  <a:lnTo>
                    <a:pt x="1629" y="1441"/>
                  </a:lnTo>
                  <a:lnTo>
                    <a:pt x="1611" y="1435"/>
                  </a:lnTo>
                  <a:lnTo>
                    <a:pt x="1593" y="1426"/>
                  </a:lnTo>
                  <a:lnTo>
                    <a:pt x="1579" y="1413"/>
                  </a:lnTo>
                  <a:lnTo>
                    <a:pt x="1568" y="1396"/>
                  </a:lnTo>
                  <a:lnTo>
                    <a:pt x="1568" y="1395"/>
                  </a:lnTo>
                  <a:lnTo>
                    <a:pt x="1568" y="1395"/>
                  </a:lnTo>
                  <a:lnTo>
                    <a:pt x="1440" y="1109"/>
                  </a:lnTo>
                  <a:lnTo>
                    <a:pt x="1430" y="1094"/>
                  </a:lnTo>
                  <a:lnTo>
                    <a:pt x="1417" y="1081"/>
                  </a:lnTo>
                  <a:lnTo>
                    <a:pt x="1401" y="1072"/>
                  </a:lnTo>
                  <a:lnTo>
                    <a:pt x="1382" y="1065"/>
                  </a:lnTo>
                  <a:lnTo>
                    <a:pt x="1364" y="1061"/>
                  </a:lnTo>
                  <a:lnTo>
                    <a:pt x="1345" y="1060"/>
                  </a:lnTo>
                  <a:lnTo>
                    <a:pt x="1320" y="1062"/>
                  </a:lnTo>
                  <a:lnTo>
                    <a:pt x="1298" y="1069"/>
                  </a:lnTo>
                  <a:lnTo>
                    <a:pt x="1294" y="1071"/>
                  </a:lnTo>
                  <a:lnTo>
                    <a:pt x="1287" y="1073"/>
                  </a:lnTo>
                  <a:lnTo>
                    <a:pt x="1269" y="1084"/>
                  </a:lnTo>
                  <a:lnTo>
                    <a:pt x="1252" y="1098"/>
                  </a:lnTo>
                  <a:lnTo>
                    <a:pt x="1238" y="1116"/>
                  </a:lnTo>
                  <a:lnTo>
                    <a:pt x="1227" y="1134"/>
                  </a:lnTo>
                  <a:lnTo>
                    <a:pt x="1223" y="1145"/>
                  </a:lnTo>
                  <a:lnTo>
                    <a:pt x="1218" y="1158"/>
                  </a:lnTo>
                  <a:lnTo>
                    <a:pt x="1216" y="1174"/>
                  </a:lnTo>
                  <a:lnTo>
                    <a:pt x="1217" y="1189"/>
                  </a:lnTo>
                  <a:lnTo>
                    <a:pt x="1222" y="1206"/>
                  </a:lnTo>
                  <a:lnTo>
                    <a:pt x="1350" y="1492"/>
                  </a:lnTo>
                  <a:lnTo>
                    <a:pt x="1349" y="1492"/>
                  </a:lnTo>
                  <a:lnTo>
                    <a:pt x="1350" y="1493"/>
                  </a:lnTo>
                  <a:lnTo>
                    <a:pt x="1356" y="1513"/>
                  </a:lnTo>
                  <a:lnTo>
                    <a:pt x="1357" y="1533"/>
                  </a:lnTo>
                  <a:lnTo>
                    <a:pt x="1353" y="1551"/>
                  </a:lnTo>
                  <a:lnTo>
                    <a:pt x="1343" y="1568"/>
                  </a:lnTo>
                  <a:lnTo>
                    <a:pt x="1330" y="1582"/>
                  </a:lnTo>
                  <a:lnTo>
                    <a:pt x="1312" y="1593"/>
                  </a:lnTo>
                  <a:lnTo>
                    <a:pt x="1294" y="1598"/>
                  </a:lnTo>
                  <a:lnTo>
                    <a:pt x="1274" y="1599"/>
                  </a:lnTo>
                  <a:lnTo>
                    <a:pt x="1255" y="1595"/>
                  </a:lnTo>
                  <a:lnTo>
                    <a:pt x="1238" y="1585"/>
                  </a:lnTo>
                  <a:lnTo>
                    <a:pt x="1224" y="1572"/>
                  </a:lnTo>
                  <a:lnTo>
                    <a:pt x="1214" y="1556"/>
                  </a:lnTo>
                  <a:lnTo>
                    <a:pt x="1213" y="1553"/>
                  </a:lnTo>
                  <a:lnTo>
                    <a:pt x="1213" y="1553"/>
                  </a:lnTo>
                  <a:lnTo>
                    <a:pt x="1086" y="1271"/>
                  </a:lnTo>
                  <a:lnTo>
                    <a:pt x="823" y="680"/>
                  </a:lnTo>
                  <a:lnTo>
                    <a:pt x="813" y="664"/>
                  </a:lnTo>
                  <a:lnTo>
                    <a:pt x="799" y="651"/>
                  </a:lnTo>
                  <a:lnTo>
                    <a:pt x="783" y="641"/>
                  </a:lnTo>
                  <a:lnTo>
                    <a:pt x="766" y="634"/>
                  </a:lnTo>
                  <a:lnTo>
                    <a:pt x="748" y="630"/>
                  </a:lnTo>
                  <a:lnTo>
                    <a:pt x="731" y="629"/>
                  </a:lnTo>
                  <a:close/>
                  <a:moveTo>
                    <a:pt x="1276" y="451"/>
                  </a:moveTo>
                  <a:lnTo>
                    <a:pt x="1276" y="903"/>
                  </a:lnTo>
                  <a:lnTo>
                    <a:pt x="1614" y="903"/>
                  </a:lnTo>
                  <a:lnTo>
                    <a:pt x="1633" y="893"/>
                  </a:lnTo>
                  <a:lnTo>
                    <a:pt x="1663" y="882"/>
                  </a:lnTo>
                  <a:lnTo>
                    <a:pt x="1695" y="874"/>
                  </a:lnTo>
                  <a:lnTo>
                    <a:pt x="1727" y="870"/>
                  </a:lnTo>
                  <a:lnTo>
                    <a:pt x="1727" y="451"/>
                  </a:lnTo>
                  <a:lnTo>
                    <a:pt x="1276" y="451"/>
                  </a:lnTo>
                  <a:close/>
                  <a:moveTo>
                    <a:pt x="450" y="451"/>
                  </a:moveTo>
                  <a:lnTo>
                    <a:pt x="450" y="903"/>
                  </a:lnTo>
                  <a:lnTo>
                    <a:pt x="523" y="903"/>
                  </a:lnTo>
                  <a:lnTo>
                    <a:pt x="491" y="828"/>
                  </a:lnTo>
                  <a:lnTo>
                    <a:pt x="477" y="792"/>
                  </a:lnTo>
                  <a:lnTo>
                    <a:pt x="472" y="754"/>
                  </a:lnTo>
                  <a:lnTo>
                    <a:pt x="472" y="714"/>
                  </a:lnTo>
                  <a:lnTo>
                    <a:pt x="479" y="675"/>
                  </a:lnTo>
                  <a:lnTo>
                    <a:pt x="492" y="637"/>
                  </a:lnTo>
                  <a:lnTo>
                    <a:pt x="509" y="602"/>
                  </a:lnTo>
                  <a:lnTo>
                    <a:pt x="532" y="570"/>
                  </a:lnTo>
                  <a:lnTo>
                    <a:pt x="559" y="543"/>
                  </a:lnTo>
                  <a:lnTo>
                    <a:pt x="590" y="520"/>
                  </a:lnTo>
                  <a:lnTo>
                    <a:pt x="624" y="501"/>
                  </a:lnTo>
                  <a:lnTo>
                    <a:pt x="658" y="488"/>
                  </a:lnTo>
                  <a:lnTo>
                    <a:pt x="694" y="481"/>
                  </a:lnTo>
                  <a:lnTo>
                    <a:pt x="731" y="478"/>
                  </a:lnTo>
                  <a:lnTo>
                    <a:pt x="769" y="481"/>
                  </a:lnTo>
                  <a:lnTo>
                    <a:pt x="806" y="489"/>
                  </a:lnTo>
                  <a:lnTo>
                    <a:pt x="840" y="501"/>
                  </a:lnTo>
                  <a:lnTo>
                    <a:pt x="872" y="519"/>
                  </a:lnTo>
                  <a:lnTo>
                    <a:pt x="901" y="540"/>
                  </a:lnTo>
                  <a:lnTo>
                    <a:pt x="901" y="451"/>
                  </a:lnTo>
                  <a:lnTo>
                    <a:pt x="450" y="451"/>
                  </a:lnTo>
                  <a:close/>
                  <a:moveTo>
                    <a:pt x="300" y="150"/>
                  </a:moveTo>
                  <a:lnTo>
                    <a:pt x="270" y="153"/>
                  </a:lnTo>
                  <a:lnTo>
                    <a:pt x="241" y="162"/>
                  </a:lnTo>
                  <a:lnTo>
                    <a:pt x="216" y="176"/>
                  </a:lnTo>
                  <a:lnTo>
                    <a:pt x="193" y="195"/>
                  </a:lnTo>
                  <a:lnTo>
                    <a:pt x="176" y="217"/>
                  </a:lnTo>
                  <a:lnTo>
                    <a:pt x="162" y="243"/>
                  </a:lnTo>
                  <a:lnTo>
                    <a:pt x="153" y="270"/>
                  </a:lnTo>
                  <a:lnTo>
                    <a:pt x="150" y="301"/>
                  </a:lnTo>
                  <a:lnTo>
                    <a:pt x="150" y="2857"/>
                  </a:lnTo>
                  <a:lnTo>
                    <a:pt x="1545" y="2857"/>
                  </a:lnTo>
                  <a:lnTo>
                    <a:pt x="1496" y="2747"/>
                  </a:lnTo>
                  <a:lnTo>
                    <a:pt x="1508" y="2741"/>
                  </a:lnTo>
                  <a:lnTo>
                    <a:pt x="1446" y="2708"/>
                  </a:lnTo>
                  <a:lnTo>
                    <a:pt x="1202" y="2708"/>
                  </a:lnTo>
                  <a:lnTo>
                    <a:pt x="1181" y="2705"/>
                  </a:lnTo>
                  <a:lnTo>
                    <a:pt x="1164" y="2698"/>
                  </a:lnTo>
                  <a:lnTo>
                    <a:pt x="1148" y="2686"/>
                  </a:lnTo>
                  <a:lnTo>
                    <a:pt x="1136" y="2670"/>
                  </a:lnTo>
                  <a:lnTo>
                    <a:pt x="1129" y="2652"/>
                  </a:lnTo>
                  <a:lnTo>
                    <a:pt x="1126" y="2632"/>
                  </a:lnTo>
                  <a:lnTo>
                    <a:pt x="1126" y="2534"/>
                  </a:lnTo>
                  <a:lnTo>
                    <a:pt x="1051" y="2493"/>
                  </a:lnTo>
                  <a:lnTo>
                    <a:pt x="1051" y="2632"/>
                  </a:lnTo>
                  <a:lnTo>
                    <a:pt x="1049" y="2652"/>
                  </a:lnTo>
                  <a:lnTo>
                    <a:pt x="1041" y="2670"/>
                  </a:lnTo>
                  <a:lnTo>
                    <a:pt x="1029" y="2686"/>
                  </a:lnTo>
                  <a:lnTo>
                    <a:pt x="1014" y="2698"/>
                  </a:lnTo>
                  <a:lnTo>
                    <a:pt x="996" y="2705"/>
                  </a:lnTo>
                  <a:lnTo>
                    <a:pt x="976" y="2708"/>
                  </a:lnTo>
                  <a:lnTo>
                    <a:pt x="375" y="2708"/>
                  </a:lnTo>
                  <a:lnTo>
                    <a:pt x="355" y="2705"/>
                  </a:lnTo>
                  <a:lnTo>
                    <a:pt x="338" y="2698"/>
                  </a:lnTo>
                  <a:lnTo>
                    <a:pt x="322" y="2686"/>
                  </a:lnTo>
                  <a:lnTo>
                    <a:pt x="310" y="2670"/>
                  </a:lnTo>
                  <a:lnTo>
                    <a:pt x="303" y="2652"/>
                  </a:lnTo>
                  <a:lnTo>
                    <a:pt x="300" y="2632"/>
                  </a:lnTo>
                  <a:lnTo>
                    <a:pt x="300" y="2030"/>
                  </a:lnTo>
                  <a:lnTo>
                    <a:pt x="303" y="2011"/>
                  </a:lnTo>
                  <a:lnTo>
                    <a:pt x="310" y="1993"/>
                  </a:lnTo>
                  <a:lnTo>
                    <a:pt x="322" y="1978"/>
                  </a:lnTo>
                  <a:lnTo>
                    <a:pt x="338" y="1966"/>
                  </a:lnTo>
                  <a:lnTo>
                    <a:pt x="355" y="1958"/>
                  </a:lnTo>
                  <a:lnTo>
                    <a:pt x="375" y="1955"/>
                  </a:lnTo>
                  <a:lnTo>
                    <a:pt x="561" y="1955"/>
                  </a:lnTo>
                  <a:lnTo>
                    <a:pt x="575" y="1925"/>
                  </a:lnTo>
                  <a:lnTo>
                    <a:pt x="589" y="1901"/>
                  </a:lnTo>
                  <a:lnTo>
                    <a:pt x="605" y="1880"/>
                  </a:lnTo>
                  <a:lnTo>
                    <a:pt x="375" y="1880"/>
                  </a:lnTo>
                  <a:lnTo>
                    <a:pt x="355" y="1877"/>
                  </a:lnTo>
                  <a:lnTo>
                    <a:pt x="338" y="1870"/>
                  </a:lnTo>
                  <a:lnTo>
                    <a:pt x="322" y="1859"/>
                  </a:lnTo>
                  <a:lnTo>
                    <a:pt x="310" y="1843"/>
                  </a:lnTo>
                  <a:lnTo>
                    <a:pt x="303" y="1825"/>
                  </a:lnTo>
                  <a:lnTo>
                    <a:pt x="300" y="1805"/>
                  </a:lnTo>
                  <a:lnTo>
                    <a:pt x="300" y="1203"/>
                  </a:lnTo>
                  <a:lnTo>
                    <a:pt x="303" y="1184"/>
                  </a:lnTo>
                  <a:lnTo>
                    <a:pt x="310" y="1165"/>
                  </a:lnTo>
                  <a:lnTo>
                    <a:pt x="322" y="1150"/>
                  </a:lnTo>
                  <a:lnTo>
                    <a:pt x="338" y="1139"/>
                  </a:lnTo>
                  <a:lnTo>
                    <a:pt x="355" y="1131"/>
                  </a:lnTo>
                  <a:lnTo>
                    <a:pt x="375" y="1128"/>
                  </a:lnTo>
                  <a:lnTo>
                    <a:pt x="625" y="1128"/>
                  </a:lnTo>
                  <a:lnTo>
                    <a:pt x="591" y="1052"/>
                  </a:lnTo>
                  <a:lnTo>
                    <a:pt x="375" y="1052"/>
                  </a:lnTo>
                  <a:lnTo>
                    <a:pt x="355" y="1050"/>
                  </a:lnTo>
                  <a:lnTo>
                    <a:pt x="338" y="1043"/>
                  </a:lnTo>
                  <a:lnTo>
                    <a:pt x="322" y="1030"/>
                  </a:lnTo>
                  <a:lnTo>
                    <a:pt x="310" y="1015"/>
                  </a:lnTo>
                  <a:lnTo>
                    <a:pt x="303" y="998"/>
                  </a:lnTo>
                  <a:lnTo>
                    <a:pt x="300" y="978"/>
                  </a:lnTo>
                  <a:lnTo>
                    <a:pt x="300" y="376"/>
                  </a:lnTo>
                  <a:lnTo>
                    <a:pt x="303" y="356"/>
                  </a:lnTo>
                  <a:lnTo>
                    <a:pt x="310" y="338"/>
                  </a:lnTo>
                  <a:lnTo>
                    <a:pt x="322" y="323"/>
                  </a:lnTo>
                  <a:lnTo>
                    <a:pt x="338" y="311"/>
                  </a:lnTo>
                  <a:lnTo>
                    <a:pt x="355" y="303"/>
                  </a:lnTo>
                  <a:lnTo>
                    <a:pt x="375" y="301"/>
                  </a:lnTo>
                  <a:lnTo>
                    <a:pt x="976" y="301"/>
                  </a:lnTo>
                  <a:lnTo>
                    <a:pt x="996" y="303"/>
                  </a:lnTo>
                  <a:lnTo>
                    <a:pt x="1014" y="311"/>
                  </a:lnTo>
                  <a:lnTo>
                    <a:pt x="1029" y="323"/>
                  </a:lnTo>
                  <a:lnTo>
                    <a:pt x="1041" y="338"/>
                  </a:lnTo>
                  <a:lnTo>
                    <a:pt x="1049" y="356"/>
                  </a:lnTo>
                  <a:lnTo>
                    <a:pt x="1051" y="376"/>
                  </a:lnTo>
                  <a:lnTo>
                    <a:pt x="1051" y="824"/>
                  </a:lnTo>
                  <a:lnTo>
                    <a:pt x="1130" y="999"/>
                  </a:lnTo>
                  <a:lnTo>
                    <a:pt x="1126" y="978"/>
                  </a:lnTo>
                  <a:lnTo>
                    <a:pt x="1126" y="376"/>
                  </a:lnTo>
                  <a:lnTo>
                    <a:pt x="1129" y="356"/>
                  </a:lnTo>
                  <a:lnTo>
                    <a:pt x="1136" y="338"/>
                  </a:lnTo>
                  <a:lnTo>
                    <a:pt x="1148" y="323"/>
                  </a:lnTo>
                  <a:lnTo>
                    <a:pt x="1164" y="311"/>
                  </a:lnTo>
                  <a:lnTo>
                    <a:pt x="1181" y="303"/>
                  </a:lnTo>
                  <a:lnTo>
                    <a:pt x="1202" y="301"/>
                  </a:lnTo>
                  <a:lnTo>
                    <a:pt x="1803" y="301"/>
                  </a:lnTo>
                  <a:lnTo>
                    <a:pt x="1822" y="303"/>
                  </a:lnTo>
                  <a:lnTo>
                    <a:pt x="1840" y="311"/>
                  </a:lnTo>
                  <a:lnTo>
                    <a:pt x="1855" y="323"/>
                  </a:lnTo>
                  <a:lnTo>
                    <a:pt x="1867" y="338"/>
                  </a:lnTo>
                  <a:lnTo>
                    <a:pt x="1875" y="356"/>
                  </a:lnTo>
                  <a:lnTo>
                    <a:pt x="1877" y="376"/>
                  </a:lnTo>
                  <a:lnTo>
                    <a:pt x="1877" y="904"/>
                  </a:lnTo>
                  <a:lnTo>
                    <a:pt x="1900" y="918"/>
                  </a:lnTo>
                  <a:lnTo>
                    <a:pt x="1925" y="884"/>
                  </a:lnTo>
                  <a:lnTo>
                    <a:pt x="1956" y="853"/>
                  </a:lnTo>
                  <a:lnTo>
                    <a:pt x="1989" y="828"/>
                  </a:lnTo>
                  <a:lnTo>
                    <a:pt x="2025" y="808"/>
                  </a:lnTo>
                  <a:lnTo>
                    <a:pt x="2028" y="807"/>
                  </a:lnTo>
                  <a:lnTo>
                    <a:pt x="2028" y="301"/>
                  </a:lnTo>
                  <a:lnTo>
                    <a:pt x="2025" y="270"/>
                  </a:lnTo>
                  <a:lnTo>
                    <a:pt x="2016" y="243"/>
                  </a:lnTo>
                  <a:lnTo>
                    <a:pt x="2002" y="217"/>
                  </a:lnTo>
                  <a:lnTo>
                    <a:pt x="1984" y="195"/>
                  </a:lnTo>
                  <a:lnTo>
                    <a:pt x="1961" y="176"/>
                  </a:lnTo>
                  <a:lnTo>
                    <a:pt x="1936" y="162"/>
                  </a:lnTo>
                  <a:lnTo>
                    <a:pt x="1908" y="153"/>
                  </a:lnTo>
                  <a:lnTo>
                    <a:pt x="1877" y="150"/>
                  </a:lnTo>
                  <a:lnTo>
                    <a:pt x="300" y="150"/>
                  </a:lnTo>
                  <a:close/>
                  <a:moveTo>
                    <a:pt x="300" y="0"/>
                  </a:moveTo>
                  <a:lnTo>
                    <a:pt x="1877" y="0"/>
                  </a:lnTo>
                  <a:lnTo>
                    <a:pt x="1922" y="3"/>
                  </a:lnTo>
                  <a:lnTo>
                    <a:pt x="1965" y="13"/>
                  </a:lnTo>
                  <a:lnTo>
                    <a:pt x="2004" y="28"/>
                  </a:lnTo>
                  <a:lnTo>
                    <a:pt x="2041" y="48"/>
                  </a:lnTo>
                  <a:lnTo>
                    <a:pt x="2075" y="73"/>
                  </a:lnTo>
                  <a:lnTo>
                    <a:pt x="2104" y="104"/>
                  </a:lnTo>
                  <a:lnTo>
                    <a:pt x="2129" y="137"/>
                  </a:lnTo>
                  <a:lnTo>
                    <a:pt x="2150" y="174"/>
                  </a:lnTo>
                  <a:lnTo>
                    <a:pt x="2166" y="214"/>
                  </a:lnTo>
                  <a:lnTo>
                    <a:pt x="2174" y="256"/>
                  </a:lnTo>
                  <a:lnTo>
                    <a:pt x="2178" y="301"/>
                  </a:lnTo>
                  <a:lnTo>
                    <a:pt x="2178" y="795"/>
                  </a:lnTo>
                  <a:lnTo>
                    <a:pt x="2211" y="806"/>
                  </a:lnTo>
                  <a:lnTo>
                    <a:pt x="2243" y="824"/>
                  </a:lnTo>
                  <a:lnTo>
                    <a:pt x="2272" y="845"/>
                  </a:lnTo>
                  <a:lnTo>
                    <a:pt x="2298" y="870"/>
                  </a:lnTo>
                  <a:lnTo>
                    <a:pt x="2320" y="899"/>
                  </a:lnTo>
                  <a:lnTo>
                    <a:pt x="2338" y="932"/>
                  </a:lnTo>
                  <a:lnTo>
                    <a:pt x="2343" y="941"/>
                  </a:lnTo>
                  <a:lnTo>
                    <a:pt x="2349" y="953"/>
                  </a:lnTo>
                  <a:lnTo>
                    <a:pt x="2358" y="970"/>
                  </a:lnTo>
                  <a:lnTo>
                    <a:pt x="2368" y="993"/>
                  </a:lnTo>
                  <a:lnTo>
                    <a:pt x="2381" y="1022"/>
                  </a:lnTo>
                  <a:lnTo>
                    <a:pt x="2394" y="1055"/>
                  </a:lnTo>
                  <a:lnTo>
                    <a:pt x="2410" y="1094"/>
                  </a:lnTo>
                  <a:lnTo>
                    <a:pt x="2427" y="1139"/>
                  </a:lnTo>
                  <a:lnTo>
                    <a:pt x="2445" y="1189"/>
                  </a:lnTo>
                  <a:lnTo>
                    <a:pt x="2465" y="1246"/>
                  </a:lnTo>
                  <a:lnTo>
                    <a:pt x="2486" y="1309"/>
                  </a:lnTo>
                  <a:lnTo>
                    <a:pt x="2508" y="1379"/>
                  </a:lnTo>
                  <a:lnTo>
                    <a:pt x="2530" y="1457"/>
                  </a:lnTo>
                  <a:lnTo>
                    <a:pt x="2553" y="1541"/>
                  </a:lnTo>
                  <a:lnTo>
                    <a:pt x="2577" y="1632"/>
                  </a:lnTo>
                  <a:lnTo>
                    <a:pt x="2603" y="1732"/>
                  </a:lnTo>
                  <a:lnTo>
                    <a:pt x="2628" y="1838"/>
                  </a:lnTo>
                  <a:lnTo>
                    <a:pt x="2653" y="1953"/>
                  </a:lnTo>
                  <a:lnTo>
                    <a:pt x="2679" y="2074"/>
                  </a:lnTo>
                  <a:lnTo>
                    <a:pt x="2704" y="2205"/>
                  </a:lnTo>
                  <a:lnTo>
                    <a:pt x="2738" y="2190"/>
                  </a:lnTo>
                  <a:lnTo>
                    <a:pt x="2984" y="2739"/>
                  </a:lnTo>
                  <a:lnTo>
                    <a:pt x="2178" y="3100"/>
                  </a:lnTo>
                  <a:lnTo>
                    <a:pt x="2178" y="3309"/>
                  </a:lnTo>
                  <a:lnTo>
                    <a:pt x="2174" y="3354"/>
                  </a:lnTo>
                  <a:lnTo>
                    <a:pt x="2166" y="3396"/>
                  </a:lnTo>
                  <a:lnTo>
                    <a:pt x="2150" y="3436"/>
                  </a:lnTo>
                  <a:lnTo>
                    <a:pt x="2129" y="3473"/>
                  </a:lnTo>
                  <a:lnTo>
                    <a:pt x="2104" y="3506"/>
                  </a:lnTo>
                  <a:lnTo>
                    <a:pt x="2075" y="3537"/>
                  </a:lnTo>
                  <a:lnTo>
                    <a:pt x="2041" y="3562"/>
                  </a:lnTo>
                  <a:lnTo>
                    <a:pt x="2004" y="3582"/>
                  </a:lnTo>
                  <a:lnTo>
                    <a:pt x="1965" y="3597"/>
                  </a:lnTo>
                  <a:lnTo>
                    <a:pt x="1922" y="3607"/>
                  </a:lnTo>
                  <a:lnTo>
                    <a:pt x="1877" y="3610"/>
                  </a:lnTo>
                  <a:lnTo>
                    <a:pt x="300" y="3610"/>
                  </a:lnTo>
                  <a:lnTo>
                    <a:pt x="256" y="3607"/>
                  </a:lnTo>
                  <a:lnTo>
                    <a:pt x="213" y="3597"/>
                  </a:lnTo>
                  <a:lnTo>
                    <a:pt x="174" y="3582"/>
                  </a:lnTo>
                  <a:lnTo>
                    <a:pt x="137" y="3562"/>
                  </a:lnTo>
                  <a:lnTo>
                    <a:pt x="103" y="3537"/>
                  </a:lnTo>
                  <a:lnTo>
                    <a:pt x="73" y="3506"/>
                  </a:lnTo>
                  <a:lnTo>
                    <a:pt x="48" y="3473"/>
                  </a:lnTo>
                  <a:lnTo>
                    <a:pt x="27" y="3436"/>
                  </a:lnTo>
                  <a:lnTo>
                    <a:pt x="12" y="3396"/>
                  </a:lnTo>
                  <a:lnTo>
                    <a:pt x="3" y="3354"/>
                  </a:lnTo>
                  <a:lnTo>
                    <a:pt x="0" y="3309"/>
                  </a:lnTo>
                  <a:lnTo>
                    <a:pt x="0" y="301"/>
                  </a:lnTo>
                  <a:lnTo>
                    <a:pt x="3" y="256"/>
                  </a:lnTo>
                  <a:lnTo>
                    <a:pt x="12" y="214"/>
                  </a:lnTo>
                  <a:lnTo>
                    <a:pt x="27" y="174"/>
                  </a:lnTo>
                  <a:lnTo>
                    <a:pt x="48" y="137"/>
                  </a:lnTo>
                  <a:lnTo>
                    <a:pt x="73" y="104"/>
                  </a:lnTo>
                  <a:lnTo>
                    <a:pt x="103" y="73"/>
                  </a:lnTo>
                  <a:lnTo>
                    <a:pt x="137" y="48"/>
                  </a:lnTo>
                  <a:lnTo>
                    <a:pt x="174" y="28"/>
                  </a:lnTo>
                  <a:lnTo>
                    <a:pt x="213" y="13"/>
                  </a:lnTo>
                  <a:lnTo>
                    <a:pt x="256" y="3"/>
                  </a:lnTo>
                  <a:lnTo>
                    <a:pt x="30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2" name="Group 21"/>
          <p:cNvGrpSpPr/>
          <p:nvPr/>
        </p:nvGrpSpPr>
        <p:grpSpPr>
          <a:xfrm>
            <a:off x="6814785" y="2004097"/>
            <a:ext cx="681201" cy="589619"/>
            <a:chOff x="7680325" y="3084513"/>
            <a:chExt cx="1239838" cy="1073150"/>
          </a:xfrm>
          <a:solidFill>
            <a:schemeClr val="accent3"/>
          </a:solidFill>
        </p:grpSpPr>
        <p:sp>
          <p:nvSpPr>
            <p:cNvPr id="23" name="Freeform 18"/>
            <p:cNvSpPr>
              <a:spLocks noEditPoints="1"/>
            </p:cNvSpPr>
            <p:nvPr/>
          </p:nvSpPr>
          <p:spPr bwMode="auto">
            <a:xfrm>
              <a:off x="7680325" y="3084513"/>
              <a:ext cx="1239838" cy="1073150"/>
            </a:xfrm>
            <a:custGeom>
              <a:avLst/>
              <a:gdLst>
                <a:gd name="T0" fmla="*/ 283 w 3903"/>
                <a:gd name="T1" fmla="*/ 2312 h 3377"/>
                <a:gd name="T2" fmla="*/ 3620 w 3903"/>
                <a:gd name="T3" fmla="*/ 284 h 3377"/>
                <a:gd name="T4" fmla="*/ 190 w 3903"/>
                <a:gd name="T5" fmla="*/ 0 h 3377"/>
                <a:gd name="T6" fmla="*/ 3748 w 3903"/>
                <a:gd name="T7" fmla="*/ 2 h 3377"/>
                <a:gd name="T8" fmla="*/ 3809 w 3903"/>
                <a:gd name="T9" fmla="*/ 26 h 3377"/>
                <a:gd name="T10" fmla="*/ 3858 w 3903"/>
                <a:gd name="T11" fmla="*/ 66 h 3377"/>
                <a:gd name="T12" fmla="*/ 3891 w 3903"/>
                <a:gd name="T13" fmla="*/ 123 h 3377"/>
                <a:gd name="T14" fmla="*/ 3903 w 3903"/>
                <a:gd name="T15" fmla="*/ 189 h 3377"/>
                <a:gd name="T16" fmla="*/ 3899 w 3903"/>
                <a:gd name="T17" fmla="*/ 2441 h 3377"/>
                <a:gd name="T18" fmla="*/ 3877 w 3903"/>
                <a:gd name="T19" fmla="*/ 2502 h 3377"/>
                <a:gd name="T20" fmla="*/ 3835 w 3903"/>
                <a:gd name="T21" fmla="*/ 2552 h 3377"/>
                <a:gd name="T22" fmla="*/ 3780 w 3903"/>
                <a:gd name="T23" fmla="*/ 2584 h 3377"/>
                <a:gd name="T24" fmla="*/ 3713 w 3903"/>
                <a:gd name="T25" fmla="*/ 2596 h 3377"/>
                <a:gd name="T26" fmla="*/ 2396 w 3903"/>
                <a:gd name="T27" fmla="*/ 3027 h 3377"/>
                <a:gd name="T28" fmla="*/ 2944 w 3903"/>
                <a:gd name="T29" fmla="*/ 3030 h 3377"/>
                <a:gd name="T30" fmla="*/ 3006 w 3903"/>
                <a:gd name="T31" fmla="*/ 3056 h 3377"/>
                <a:gd name="T32" fmla="*/ 3053 w 3903"/>
                <a:gd name="T33" fmla="*/ 3104 h 3377"/>
                <a:gd name="T34" fmla="*/ 3079 w 3903"/>
                <a:gd name="T35" fmla="*/ 3166 h 3377"/>
                <a:gd name="T36" fmla="*/ 3079 w 3903"/>
                <a:gd name="T37" fmla="*/ 3237 h 3377"/>
                <a:gd name="T38" fmla="*/ 3053 w 3903"/>
                <a:gd name="T39" fmla="*/ 3300 h 3377"/>
                <a:gd name="T40" fmla="*/ 3006 w 3903"/>
                <a:gd name="T41" fmla="*/ 3346 h 3377"/>
                <a:gd name="T42" fmla="*/ 2944 w 3903"/>
                <a:gd name="T43" fmla="*/ 3374 h 3377"/>
                <a:gd name="T44" fmla="*/ 994 w 3903"/>
                <a:gd name="T45" fmla="*/ 3377 h 3377"/>
                <a:gd name="T46" fmla="*/ 927 w 3903"/>
                <a:gd name="T47" fmla="*/ 3363 h 3377"/>
                <a:gd name="T48" fmla="*/ 871 w 3903"/>
                <a:gd name="T49" fmla="*/ 3325 h 3377"/>
                <a:gd name="T50" fmla="*/ 833 w 3903"/>
                <a:gd name="T51" fmla="*/ 3270 h 3377"/>
                <a:gd name="T52" fmla="*/ 820 w 3903"/>
                <a:gd name="T53" fmla="*/ 3201 h 3377"/>
                <a:gd name="T54" fmla="*/ 833 w 3903"/>
                <a:gd name="T55" fmla="*/ 3133 h 3377"/>
                <a:gd name="T56" fmla="*/ 871 w 3903"/>
                <a:gd name="T57" fmla="*/ 3078 h 3377"/>
                <a:gd name="T58" fmla="*/ 927 w 3903"/>
                <a:gd name="T59" fmla="*/ 3040 h 3377"/>
                <a:gd name="T60" fmla="*/ 994 w 3903"/>
                <a:gd name="T61" fmla="*/ 3027 h 3377"/>
                <a:gd name="T62" fmla="*/ 1507 w 3903"/>
                <a:gd name="T63" fmla="*/ 2596 h 3377"/>
                <a:gd name="T64" fmla="*/ 155 w 3903"/>
                <a:gd name="T65" fmla="*/ 2594 h 3377"/>
                <a:gd name="T66" fmla="*/ 94 w 3903"/>
                <a:gd name="T67" fmla="*/ 2570 h 3377"/>
                <a:gd name="T68" fmla="*/ 45 w 3903"/>
                <a:gd name="T69" fmla="*/ 2529 h 3377"/>
                <a:gd name="T70" fmla="*/ 12 w 3903"/>
                <a:gd name="T71" fmla="*/ 2473 h 3377"/>
                <a:gd name="T72" fmla="*/ 0 w 3903"/>
                <a:gd name="T73" fmla="*/ 2407 h 3377"/>
                <a:gd name="T74" fmla="*/ 4 w 3903"/>
                <a:gd name="T75" fmla="*/ 155 h 3377"/>
                <a:gd name="T76" fmla="*/ 26 w 3903"/>
                <a:gd name="T77" fmla="*/ 94 h 3377"/>
                <a:gd name="T78" fmla="*/ 68 w 3903"/>
                <a:gd name="T79" fmla="*/ 44 h 3377"/>
                <a:gd name="T80" fmla="*/ 123 w 3903"/>
                <a:gd name="T81" fmla="*/ 12 h 3377"/>
                <a:gd name="T82" fmla="*/ 190 w 3903"/>
                <a:gd name="T83" fmla="*/ 0 h 3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03" h="3377">
                  <a:moveTo>
                    <a:pt x="283" y="284"/>
                  </a:moveTo>
                  <a:lnTo>
                    <a:pt x="283" y="2312"/>
                  </a:lnTo>
                  <a:lnTo>
                    <a:pt x="3620" y="2312"/>
                  </a:lnTo>
                  <a:lnTo>
                    <a:pt x="3620" y="284"/>
                  </a:lnTo>
                  <a:lnTo>
                    <a:pt x="283" y="284"/>
                  </a:lnTo>
                  <a:close/>
                  <a:moveTo>
                    <a:pt x="190" y="0"/>
                  </a:moveTo>
                  <a:lnTo>
                    <a:pt x="3713" y="0"/>
                  </a:lnTo>
                  <a:lnTo>
                    <a:pt x="3748" y="2"/>
                  </a:lnTo>
                  <a:lnTo>
                    <a:pt x="3780" y="12"/>
                  </a:lnTo>
                  <a:lnTo>
                    <a:pt x="3809" y="26"/>
                  </a:lnTo>
                  <a:lnTo>
                    <a:pt x="3835" y="44"/>
                  </a:lnTo>
                  <a:lnTo>
                    <a:pt x="3858" y="66"/>
                  </a:lnTo>
                  <a:lnTo>
                    <a:pt x="3877" y="94"/>
                  </a:lnTo>
                  <a:lnTo>
                    <a:pt x="3891" y="123"/>
                  </a:lnTo>
                  <a:lnTo>
                    <a:pt x="3899" y="155"/>
                  </a:lnTo>
                  <a:lnTo>
                    <a:pt x="3903" y="189"/>
                  </a:lnTo>
                  <a:lnTo>
                    <a:pt x="3903" y="2407"/>
                  </a:lnTo>
                  <a:lnTo>
                    <a:pt x="3899" y="2441"/>
                  </a:lnTo>
                  <a:lnTo>
                    <a:pt x="3891" y="2473"/>
                  </a:lnTo>
                  <a:lnTo>
                    <a:pt x="3877" y="2502"/>
                  </a:lnTo>
                  <a:lnTo>
                    <a:pt x="3858" y="2529"/>
                  </a:lnTo>
                  <a:lnTo>
                    <a:pt x="3835" y="2552"/>
                  </a:lnTo>
                  <a:lnTo>
                    <a:pt x="3809" y="2570"/>
                  </a:lnTo>
                  <a:lnTo>
                    <a:pt x="3780" y="2584"/>
                  </a:lnTo>
                  <a:lnTo>
                    <a:pt x="3748" y="2594"/>
                  </a:lnTo>
                  <a:lnTo>
                    <a:pt x="3713" y="2596"/>
                  </a:lnTo>
                  <a:lnTo>
                    <a:pt x="2396" y="2596"/>
                  </a:lnTo>
                  <a:lnTo>
                    <a:pt x="2396" y="3027"/>
                  </a:lnTo>
                  <a:lnTo>
                    <a:pt x="2909" y="3027"/>
                  </a:lnTo>
                  <a:lnTo>
                    <a:pt x="2944" y="3030"/>
                  </a:lnTo>
                  <a:lnTo>
                    <a:pt x="2976" y="3040"/>
                  </a:lnTo>
                  <a:lnTo>
                    <a:pt x="3006" y="3056"/>
                  </a:lnTo>
                  <a:lnTo>
                    <a:pt x="3032" y="3078"/>
                  </a:lnTo>
                  <a:lnTo>
                    <a:pt x="3053" y="3104"/>
                  </a:lnTo>
                  <a:lnTo>
                    <a:pt x="3070" y="3133"/>
                  </a:lnTo>
                  <a:lnTo>
                    <a:pt x="3079" y="3166"/>
                  </a:lnTo>
                  <a:lnTo>
                    <a:pt x="3083" y="3201"/>
                  </a:lnTo>
                  <a:lnTo>
                    <a:pt x="3079" y="3237"/>
                  </a:lnTo>
                  <a:lnTo>
                    <a:pt x="3070" y="3270"/>
                  </a:lnTo>
                  <a:lnTo>
                    <a:pt x="3053" y="3300"/>
                  </a:lnTo>
                  <a:lnTo>
                    <a:pt x="3032" y="3325"/>
                  </a:lnTo>
                  <a:lnTo>
                    <a:pt x="3006" y="3346"/>
                  </a:lnTo>
                  <a:lnTo>
                    <a:pt x="2976" y="3363"/>
                  </a:lnTo>
                  <a:lnTo>
                    <a:pt x="2944" y="3374"/>
                  </a:lnTo>
                  <a:lnTo>
                    <a:pt x="2909" y="3377"/>
                  </a:lnTo>
                  <a:lnTo>
                    <a:pt x="994" y="3377"/>
                  </a:lnTo>
                  <a:lnTo>
                    <a:pt x="959" y="3374"/>
                  </a:lnTo>
                  <a:lnTo>
                    <a:pt x="927" y="3363"/>
                  </a:lnTo>
                  <a:lnTo>
                    <a:pt x="897" y="3346"/>
                  </a:lnTo>
                  <a:lnTo>
                    <a:pt x="871" y="3325"/>
                  </a:lnTo>
                  <a:lnTo>
                    <a:pt x="850" y="3300"/>
                  </a:lnTo>
                  <a:lnTo>
                    <a:pt x="833" y="3270"/>
                  </a:lnTo>
                  <a:lnTo>
                    <a:pt x="823" y="3237"/>
                  </a:lnTo>
                  <a:lnTo>
                    <a:pt x="820" y="3201"/>
                  </a:lnTo>
                  <a:lnTo>
                    <a:pt x="823" y="3166"/>
                  </a:lnTo>
                  <a:lnTo>
                    <a:pt x="833" y="3133"/>
                  </a:lnTo>
                  <a:lnTo>
                    <a:pt x="850" y="3104"/>
                  </a:lnTo>
                  <a:lnTo>
                    <a:pt x="871" y="3078"/>
                  </a:lnTo>
                  <a:lnTo>
                    <a:pt x="897" y="3056"/>
                  </a:lnTo>
                  <a:lnTo>
                    <a:pt x="927" y="3040"/>
                  </a:lnTo>
                  <a:lnTo>
                    <a:pt x="959" y="3030"/>
                  </a:lnTo>
                  <a:lnTo>
                    <a:pt x="994" y="3027"/>
                  </a:lnTo>
                  <a:lnTo>
                    <a:pt x="1507" y="3027"/>
                  </a:lnTo>
                  <a:lnTo>
                    <a:pt x="1507" y="2596"/>
                  </a:lnTo>
                  <a:lnTo>
                    <a:pt x="190" y="2596"/>
                  </a:lnTo>
                  <a:lnTo>
                    <a:pt x="155" y="2594"/>
                  </a:lnTo>
                  <a:lnTo>
                    <a:pt x="123" y="2584"/>
                  </a:lnTo>
                  <a:lnTo>
                    <a:pt x="94" y="2570"/>
                  </a:lnTo>
                  <a:lnTo>
                    <a:pt x="68" y="2552"/>
                  </a:lnTo>
                  <a:lnTo>
                    <a:pt x="45" y="2529"/>
                  </a:lnTo>
                  <a:lnTo>
                    <a:pt x="26" y="2502"/>
                  </a:lnTo>
                  <a:lnTo>
                    <a:pt x="12" y="2473"/>
                  </a:lnTo>
                  <a:lnTo>
                    <a:pt x="4" y="2441"/>
                  </a:lnTo>
                  <a:lnTo>
                    <a:pt x="0" y="2407"/>
                  </a:lnTo>
                  <a:lnTo>
                    <a:pt x="0" y="189"/>
                  </a:lnTo>
                  <a:lnTo>
                    <a:pt x="4" y="155"/>
                  </a:lnTo>
                  <a:lnTo>
                    <a:pt x="12" y="123"/>
                  </a:lnTo>
                  <a:lnTo>
                    <a:pt x="26" y="94"/>
                  </a:lnTo>
                  <a:lnTo>
                    <a:pt x="45" y="66"/>
                  </a:lnTo>
                  <a:lnTo>
                    <a:pt x="68" y="44"/>
                  </a:lnTo>
                  <a:lnTo>
                    <a:pt x="94" y="26"/>
                  </a:lnTo>
                  <a:lnTo>
                    <a:pt x="123" y="12"/>
                  </a:lnTo>
                  <a:lnTo>
                    <a:pt x="155" y="2"/>
                  </a:lnTo>
                  <a:lnTo>
                    <a:pt x="19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 name="Freeform 19"/>
            <p:cNvSpPr>
              <a:spLocks/>
            </p:cNvSpPr>
            <p:nvPr/>
          </p:nvSpPr>
          <p:spPr bwMode="auto">
            <a:xfrm>
              <a:off x="7942263" y="3370263"/>
              <a:ext cx="263525" cy="252413"/>
            </a:xfrm>
            <a:custGeom>
              <a:avLst/>
              <a:gdLst>
                <a:gd name="T0" fmla="*/ 712 w 828"/>
                <a:gd name="T1" fmla="*/ 0 h 797"/>
                <a:gd name="T2" fmla="*/ 733 w 828"/>
                <a:gd name="T3" fmla="*/ 2 h 797"/>
                <a:gd name="T4" fmla="*/ 755 w 828"/>
                <a:gd name="T5" fmla="*/ 8 h 797"/>
                <a:gd name="T6" fmla="*/ 774 w 828"/>
                <a:gd name="T7" fmla="*/ 19 h 797"/>
                <a:gd name="T8" fmla="*/ 793 w 828"/>
                <a:gd name="T9" fmla="*/ 33 h 797"/>
                <a:gd name="T10" fmla="*/ 808 w 828"/>
                <a:gd name="T11" fmla="*/ 51 h 797"/>
                <a:gd name="T12" fmla="*/ 819 w 828"/>
                <a:gd name="T13" fmla="*/ 71 h 797"/>
                <a:gd name="T14" fmla="*/ 826 w 828"/>
                <a:gd name="T15" fmla="*/ 93 h 797"/>
                <a:gd name="T16" fmla="*/ 828 w 828"/>
                <a:gd name="T17" fmla="*/ 116 h 797"/>
                <a:gd name="T18" fmla="*/ 828 w 828"/>
                <a:gd name="T19" fmla="*/ 119 h 797"/>
                <a:gd name="T20" fmla="*/ 825 w 828"/>
                <a:gd name="T21" fmla="*/ 146 h 797"/>
                <a:gd name="T22" fmla="*/ 816 w 828"/>
                <a:gd name="T23" fmla="*/ 170 h 797"/>
                <a:gd name="T24" fmla="*/ 802 w 828"/>
                <a:gd name="T25" fmla="*/ 192 h 797"/>
                <a:gd name="T26" fmla="*/ 783 w 828"/>
                <a:gd name="T27" fmla="*/ 210 h 797"/>
                <a:gd name="T28" fmla="*/ 761 w 828"/>
                <a:gd name="T29" fmla="*/ 225 h 797"/>
                <a:gd name="T30" fmla="*/ 387 w 828"/>
                <a:gd name="T31" fmla="*/ 398 h 797"/>
                <a:gd name="T32" fmla="*/ 761 w 828"/>
                <a:gd name="T33" fmla="*/ 573 h 797"/>
                <a:gd name="T34" fmla="*/ 783 w 828"/>
                <a:gd name="T35" fmla="*/ 586 h 797"/>
                <a:gd name="T36" fmla="*/ 802 w 828"/>
                <a:gd name="T37" fmla="*/ 605 h 797"/>
                <a:gd name="T38" fmla="*/ 816 w 828"/>
                <a:gd name="T39" fmla="*/ 626 h 797"/>
                <a:gd name="T40" fmla="*/ 825 w 828"/>
                <a:gd name="T41" fmla="*/ 651 h 797"/>
                <a:gd name="T42" fmla="*/ 828 w 828"/>
                <a:gd name="T43" fmla="*/ 677 h 797"/>
                <a:gd name="T44" fmla="*/ 828 w 828"/>
                <a:gd name="T45" fmla="*/ 681 h 797"/>
                <a:gd name="T46" fmla="*/ 826 w 828"/>
                <a:gd name="T47" fmla="*/ 705 h 797"/>
                <a:gd name="T48" fmla="*/ 819 w 828"/>
                <a:gd name="T49" fmla="*/ 726 h 797"/>
                <a:gd name="T50" fmla="*/ 808 w 828"/>
                <a:gd name="T51" fmla="*/ 746 h 797"/>
                <a:gd name="T52" fmla="*/ 793 w 828"/>
                <a:gd name="T53" fmla="*/ 764 h 797"/>
                <a:gd name="T54" fmla="*/ 774 w 828"/>
                <a:gd name="T55" fmla="*/ 778 h 797"/>
                <a:gd name="T56" fmla="*/ 755 w 828"/>
                <a:gd name="T57" fmla="*/ 789 h 797"/>
                <a:gd name="T58" fmla="*/ 733 w 828"/>
                <a:gd name="T59" fmla="*/ 795 h 797"/>
                <a:gd name="T60" fmla="*/ 712 w 828"/>
                <a:gd name="T61" fmla="*/ 797 h 797"/>
                <a:gd name="T62" fmla="*/ 687 w 828"/>
                <a:gd name="T63" fmla="*/ 794 h 797"/>
                <a:gd name="T64" fmla="*/ 664 w 828"/>
                <a:gd name="T65" fmla="*/ 787 h 797"/>
                <a:gd name="T66" fmla="*/ 66 w 828"/>
                <a:gd name="T67" fmla="*/ 509 h 797"/>
                <a:gd name="T68" fmla="*/ 44 w 828"/>
                <a:gd name="T69" fmla="*/ 494 h 797"/>
                <a:gd name="T70" fmla="*/ 26 w 828"/>
                <a:gd name="T71" fmla="*/ 475 h 797"/>
                <a:gd name="T72" fmla="*/ 12 w 828"/>
                <a:gd name="T73" fmla="*/ 454 h 797"/>
                <a:gd name="T74" fmla="*/ 2 w 828"/>
                <a:gd name="T75" fmla="*/ 429 h 797"/>
                <a:gd name="T76" fmla="*/ 0 w 828"/>
                <a:gd name="T77" fmla="*/ 403 h 797"/>
                <a:gd name="T78" fmla="*/ 0 w 828"/>
                <a:gd name="T79" fmla="*/ 394 h 797"/>
                <a:gd name="T80" fmla="*/ 2 w 828"/>
                <a:gd name="T81" fmla="*/ 368 h 797"/>
                <a:gd name="T82" fmla="*/ 12 w 828"/>
                <a:gd name="T83" fmla="*/ 343 h 797"/>
                <a:gd name="T84" fmla="*/ 26 w 828"/>
                <a:gd name="T85" fmla="*/ 321 h 797"/>
                <a:gd name="T86" fmla="*/ 44 w 828"/>
                <a:gd name="T87" fmla="*/ 303 h 797"/>
                <a:gd name="T88" fmla="*/ 66 w 828"/>
                <a:gd name="T89" fmla="*/ 289 h 797"/>
                <a:gd name="T90" fmla="*/ 664 w 828"/>
                <a:gd name="T91" fmla="*/ 11 h 797"/>
                <a:gd name="T92" fmla="*/ 687 w 828"/>
                <a:gd name="T93" fmla="*/ 3 h 797"/>
                <a:gd name="T94" fmla="*/ 712 w 828"/>
                <a:gd name="T95" fmla="*/ 0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28" h="797">
                  <a:moveTo>
                    <a:pt x="712" y="0"/>
                  </a:moveTo>
                  <a:lnTo>
                    <a:pt x="733" y="2"/>
                  </a:lnTo>
                  <a:lnTo>
                    <a:pt x="755" y="8"/>
                  </a:lnTo>
                  <a:lnTo>
                    <a:pt x="774" y="19"/>
                  </a:lnTo>
                  <a:lnTo>
                    <a:pt x="793" y="33"/>
                  </a:lnTo>
                  <a:lnTo>
                    <a:pt x="808" y="51"/>
                  </a:lnTo>
                  <a:lnTo>
                    <a:pt x="819" y="71"/>
                  </a:lnTo>
                  <a:lnTo>
                    <a:pt x="826" y="93"/>
                  </a:lnTo>
                  <a:lnTo>
                    <a:pt x="828" y="116"/>
                  </a:lnTo>
                  <a:lnTo>
                    <a:pt x="828" y="119"/>
                  </a:lnTo>
                  <a:lnTo>
                    <a:pt x="825" y="146"/>
                  </a:lnTo>
                  <a:lnTo>
                    <a:pt x="816" y="170"/>
                  </a:lnTo>
                  <a:lnTo>
                    <a:pt x="802" y="192"/>
                  </a:lnTo>
                  <a:lnTo>
                    <a:pt x="783" y="210"/>
                  </a:lnTo>
                  <a:lnTo>
                    <a:pt x="761" y="225"/>
                  </a:lnTo>
                  <a:lnTo>
                    <a:pt x="387" y="398"/>
                  </a:lnTo>
                  <a:lnTo>
                    <a:pt x="761" y="573"/>
                  </a:lnTo>
                  <a:lnTo>
                    <a:pt x="783" y="586"/>
                  </a:lnTo>
                  <a:lnTo>
                    <a:pt x="802" y="605"/>
                  </a:lnTo>
                  <a:lnTo>
                    <a:pt x="816" y="626"/>
                  </a:lnTo>
                  <a:lnTo>
                    <a:pt x="825" y="651"/>
                  </a:lnTo>
                  <a:lnTo>
                    <a:pt x="828" y="677"/>
                  </a:lnTo>
                  <a:lnTo>
                    <a:pt x="828" y="681"/>
                  </a:lnTo>
                  <a:lnTo>
                    <a:pt x="826" y="705"/>
                  </a:lnTo>
                  <a:lnTo>
                    <a:pt x="819" y="726"/>
                  </a:lnTo>
                  <a:lnTo>
                    <a:pt x="808" y="746"/>
                  </a:lnTo>
                  <a:lnTo>
                    <a:pt x="793" y="764"/>
                  </a:lnTo>
                  <a:lnTo>
                    <a:pt x="774" y="778"/>
                  </a:lnTo>
                  <a:lnTo>
                    <a:pt x="755" y="789"/>
                  </a:lnTo>
                  <a:lnTo>
                    <a:pt x="733" y="795"/>
                  </a:lnTo>
                  <a:lnTo>
                    <a:pt x="712" y="797"/>
                  </a:lnTo>
                  <a:lnTo>
                    <a:pt x="687" y="794"/>
                  </a:lnTo>
                  <a:lnTo>
                    <a:pt x="664" y="787"/>
                  </a:lnTo>
                  <a:lnTo>
                    <a:pt x="66" y="509"/>
                  </a:lnTo>
                  <a:lnTo>
                    <a:pt x="44" y="494"/>
                  </a:lnTo>
                  <a:lnTo>
                    <a:pt x="26" y="475"/>
                  </a:lnTo>
                  <a:lnTo>
                    <a:pt x="12" y="454"/>
                  </a:lnTo>
                  <a:lnTo>
                    <a:pt x="2" y="429"/>
                  </a:lnTo>
                  <a:lnTo>
                    <a:pt x="0" y="403"/>
                  </a:lnTo>
                  <a:lnTo>
                    <a:pt x="0" y="394"/>
                  </a:lnTo>
                  <a:lnTo>
                    <a:pt x="2" y="368"/>
                  </a:lnTo>
                  <a:lnTo>
                    <a:pt x="12" y="343"/>
                  </a:lnTo>
                  <a:lnTo>
                    <a:pt x="26" y="321"/>
                  </a:lnTo>
                  <a:lnTo>
                    <a:pt x="44" y="303"/>
                  </a:lnTo>
                  <a:lnTo>
                    <a:pt x="66" y="289"/>
                  </a:lnTo>
                  <a:lnTo>
                    <a:pt x="664" y="11"/>
                  </a:lnTo>
                  <a:lnTo>
                    <a:pt x="687" y="3"/>
                  </a:lnTo>
                  <a:lnTo>
                    <a:pt x="7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 name="Freeform 20"/>
            <p:cNvSpPr>
              <a:spLocks/>
            </p:cNvSpPr>
            <p:nvPr/>
          </p:nvSpPr>
          <p:spPr bwMode="auto">
            <a:xfrm>
              <a:off x="8201025" y="3265488"/>
              <a:ext cx="198438" cy="460375"/>
            </a:xfrm>
            <a:custGeom>
              <a:avLst/>
              <a:gdLst>
                <a:gd name="T0" fmla="*/ 507 w 625"/>
                <a:gd name="T1" fmla="*/ 0 h 1452"/>
                <a:gd name="T2" fmla="*/ 510 w 625"/>
                <a:gd name="T3" fmla="*/ 0 h 1452"/>
                <a:gd name="T4" fmla="*/ 538 w 625"/>
                <a:gd name="T5" fmla="*/ 2 h 1452"/>
                <a:gd name="T6" fmla="*/ 562 w 625"/>
                <a:gd name="T7" fmla="*/ 11 h 1452"/>
                <a:gd name="T8" fmla="*/ 585 w 625"/>
                <a:gd name="T9" fmla="*/ 27 h 1452"/>
                <a:gd name="T10" fmla="*/ 604 w 625"/>
                <a:gd name="T11" fmla="*/ 47 h 1452"/>
                <a:gd name="T12" fmla="*/ 617 w 625"/>
                <a:gd name="T13" fmla="*/ 71 h 1452"/>
                <a:gd name="T14" fmla="*/ 624 w 625"/>
                <a:gd name="T15" fmla="*/ 97 h 1452"/>
                <a:gd name="T16" fmla="*/ 625 w 625"/>
                <a:gd name="T17" fmla="*/ 124 h 1452"/>
                <a:gd name="T18" fmla="*/ 621 w 625"/>
                <a:gd name="T19" fmla="*/ 150 h 1452"/>
                <a:gd name="T20" fmla="*/ 228 w 625"/>
                <a:gd name="T21" fmla="*/ 1371 h 1452"/>
                <a:gd name="T22" fmla="*/ 218 w 625"/>
                <a:gd name="T23" fmla="*/ 1394 h 1452"/>
                <a:gd name="T24" fmla="*/ 203 w 625"/>
                <a:gd name="T25" fmla="*/ 1414 h 1452"/>
                <a:gd name="T26" fmla="*/ 186 w 625"/>
                <a:gd name="T27" fmla="*/ 1430 h 1452"/>
                <a:gd name="T28" fmla="*/ 166 w 625"/>
                <a:gd name="T29" fmla="*/ 1442 h 1452"/>
                <a:gd name="T30" fmla="*/ 142 w 625"/>
                <a:gd name="T31" fmla="*/ 1449 h 1452"/>
                <a:gd name="T32" fmla="*/ 118 w 625"/>
                <a:gd name="T33" fmla="*/ 1452 h 1452"/>
                <a:gd name="T34" fmla="*/ 115 w 625"/>
                <a:gd name="T35" fmla="*/ 1452 h 1452"/>
                <a:gd name="T36" fmla="*/ 87 w 625"/>
                <a:gd name="T37" fmla="*/ 1449 h 1452"/>
                <a:gd name="T38" fmla="*/ 62 w 625"/>
                <a:gd name="T39" fmla="*/ 1440 h 1452"/>
                <a:gd name="T40" fmla="*/ 40 w 625"/>
                <a:gd name="T41" fmla="*/ 1424 h 1452"/>
                <a:gd name="T42" fmla="*/ 21 w 625"/>
                <a:gd name="T43" fmla="*/ 1404 h 1452"/>
                <a:gd name="T44" fmla="*/ 8 w 625"/>
                <a:gd name="T45" fmla="*/ 1380 h 1452"/>
                <a:gd name="T46" fmla="*/ 1 w 625"/>
                <a:gd name="T47" fmla="*/ 1354 h 1452"/>
                <a:gd name="T48" fmla="*/ 0 w 625"/>
                <a:gd name="T49" fmla="*/ 1327 h 1452"/>
                <a:gd name="T50" fmla="*/ 4 w 625"/>
                <a:gd name="T51" fmla="*/ 1301 h 1452"/>
                <a:gd name="T52" fmla="*/ 397 w 625"/>
                <a:gd name="T53" fmla="*/ 80 h 1452"/>
                <a:gd name="T54" fmla="*/ 407 w 625"/>
                <a:gd name="T55" fmla="*/ 57 h 1452"/>
                <a:gd name="T56" fmla="*/ 421 w 625"/>
                <a:gd name="T57" fmla="*/ 38 h 1452"/>
                <a:gd name="T58" fmla="*/ 439 w 625"/>
                <a:gd name="T59" fmla="*/ 21 h 1452"/>
                <a:gd name="T60" fmla="*/ 459 w 625"/>
                <a:gd name="T61" fmla="*/ 9 h 1452"/>
                <a:gd name="T62" fmla="*/ 483 w 625"/>
                <a:gd name="T63" fmla="*/ 2 h 1452"/>
                <a:gd name="T64" fmla="*/ 507 w 625"/>
                <a:gd name="T65" fmla="*/ 0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25" h="1452">
                  <a:moveTo>
                    <a:pt x="507" y="0"/>
                  </a:moveTo>
                  <a:lnTo>
                    <a:pt x="510" y="0"/>
                  </a:lnTo>
                  <a:lnTo>
                    <a:pt x="538" y="2"/>
                  </a:lnTo>
                  <a:lnTo>
                    <a:pt x="562" y="11"/>
                  </a:lnTo>
                  <a:lnTo>
                    <a:pt x="585" y="27"/>
                  </a:lnTo>
                  <a:lnTo>
                    <a:pt x="604" y="47"/>
                  </a:lnTo>
                  <a:lnTo>
                    <a:pt x="617" y="71"/>
                  </a:lnTo>
                  <a:lnTo>
                    <a:pt x="624" y="97"/>
                  </a:lnTo>
                  <a:lnTo>
                    <a:pt x="625" y="124"/>
                  </a:lnTo>
                  <a:lnTo>
                    <a:pt x="621" y="150"/>
                  </a:lnTo>
                  <a:lnTo>
                    <a:pt x="228" y="1371"/>
                  </a:lnTo>
                  <a:lnTo>
                    <a:pt x="218" y="1394"/>
                  </a:lnTo>
                  <a:lnTo>
                    <a:pt x="203" y="1414"/>
                  </a:lnTo>
                  <a:lnTo>
                    <a:pt x="186" y="1430"/>
                  </a:lnTo>
                  <a:lnTo>
                    <a:pt x="166" y="1442"/>
                  </a:lnTo>
                  <a:lnTo>
                    <a:pt x="142" y="1449"/>
                  </a:lnTo>
                  <a:lnTo>
                    <a:pt x="118" y="1452"/>
                  </a:lnTo>
                  <a:lnTo>
                    <a:pt x="115" y="1452"/>
                  </a:lnTo>
                  <a:lnTo>
                    <a:pt x="87" y="1449"/>
                  </a:lnTo>
                  <a:lnTo>
                    <a:pt x="62" y="1440"/>
                  </a:lnTo>
                  <a:lnTo>
                    <a:pt x="40" y="1424"/>
                  </a:lnTo>
                  <a:lnTo>
                    <a:pt x="21" y="1404"/>
                  </a:lnTo>
                  <a:lnTo>
                    <a:pt x="8" y="1380"/>
                  </a:lnTo>
                  <a:lnTo>
                    <a:pt x="1" y="1354"/>
                  </a:lnTo>
                  <a:lnTo>
                    <a:pt x="0" y="1327"/>
                  </a:lnTo>
                  <a:lnTo>
                    <a:pt x="4" y="1301"/>
                  </a:lnTo>
                  <a:lnTo>
                    <a:pt x="397" y="80"/>
                  </a:lnTo>
                  <a:lnTo>
                    <a:pt x="407" y="57"/>
                  </a:lnTo>
                  <a:lnTo>
                    <a:pt x="421" y="38"/>
                  </a:lnTo>
                  <a:lnTo>
                    <a:pt x="439" y="21"/>
                  </a:lnTo>
                  <a:lnTo>
                    <a:pt x="459" y="9"/>
                  </a:lnTo>
                  <a:lnTo>
                    <a:pt x="483" y="2"/>
                  </a:lnTo>
                  <a:lnTo>
                    <a:pt x="5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21"/>
            <p:cNvSpPr>
              <a:spLocks/>
            </p:cNvSpPr>
            <p:nvPr/>
          </p:nvSpPr>
          <p:spPr bwMode="auto">
            <a:xfrm>
              <a:off x="8394700" y="3370263"/>
              <a:ext cx="261938" cy="252413"/>
            </a:xfrm>
            <a:custGeom>
              <a:avLst/>
              <a:gdLst>
                <a:gd name="T0" fmla="*/ 116 w 828"/>
                <a:gd name="T1" fmla="*/ 0 h 797"/>
                <a:gd name="T2" fmla="*/ 141 w 828"/>
                <a:gd name="T3" fmla="*/ 3 h 797"/>
                <a:gd name="T4" fmla="*/ 164 w 828"/>
                <a:gd name="T5" fmla="*/ 11 h 797"/>
                <a:gd name="T6" fmla="*/ 762 w 828"/>
                <a:gd name="T7" fmla="*/ 289 h 797"/>
                <a:gd name="T8" fmla="*/ 784 w 828"/>
                <a:gd name="T9" fmla="*/ 303 h 797"/>
                <a:gd name="T10" fmla="*/ 802 w 828"/>
                <a:gd name="T11" fmla="*/ 321 h 797"/>
                <a:gd name="T12" fmla="*/ 816 w 828"/>
                <a:gd name="T13" fmla="*/ 343 h 797"/>
                <a:gd name="T14" fmla="*/ 825 w 828"/>
                <a:gd name="T15" fmla="*/ 368 h 797"/>
                <a:gd name="T16" fmla="*/ 828 w 828"/>
                <a:gd name="T17" fmla="*/ 394 h 797"/>
                <a:gd name="T18" fmla="*/ 828 w 828"/>
                <a:gd name="T19" fmla="*/ 403 h 797"/>
                <a:gd name="T20" fmla="*/ 825 w 828"/>
                <a:gd name="T21" fmla="*/ 429 h 797"/>
                <a:gd name="T22" fmla="*/ 816 w 828"/>
                <a:gd name="T23" fmla="*/ 454 h 797"/>
                <a:gd name="T24" fmla="*/ 802 w 828"/>
                <a:gd name="T25" fmla="*/ 475 h 797"/>
                <a:gd name="T26" fmla="*/ 784 w 828"/>
                <a:gd name="T27" fmla="*/ 494 h 797"/>
                <a:gd name="T28" fmla="*/ 762 w 828"/>
                <a:gd name="T29" fmla="*/ 509 h 797"/>
                <a:gd name="T30" fmla="*/ 164 w 828"/>
                <a:gd name="T31" fmla="*/ 787 h 797"/>
                <a:gd name="T32" fmla="*/ 141 w 828"/>
                <a:gd name="T33" fmla="*/ 794 h 797"/>
                <a:gd name="T34" fmla="*/ 116 w 828"/>
                <a:gd name="T35" fmla="*/ 797 h 797"/>
                <a:gd name="T36" fmla="*/ 94 w 828"/>
                <a:gd name="T37" fmla="*/ 795 h 797"/>
                <a:gd name="T38" fmla="*/ 73 w 828"/>
                <a:gd name="T39" fmla="*/ 789 h 797"/>
                <a:gd name="T40" fmla="*/ 54 w 828"/>
                <a:gd name="T41" fmla="*/ 778 h 797"/>
                <a:gd name="T42" fmla="*/ 35 w 828"/>
                <a:gd name="T43" fmla="*/ 764 h 797"/>
                <a:gd name="T44" fmla="*/ 20 w 828"/>
                <a:gd name="T45" fmla="*/ 746 h 797"/>
                <a:gd name="T46" fmla="*/ 9 w 828"/>
                <a:gd name="T47" fmla="*/ 726 h 797"/>
                <a:gd name="T48" fmla="*/ 2 w 828"/>
                <a:gd name="T49" fmla="*/ 705 h 797"/>
                <a:gd name="T50" fmla="*/ 0 w 828"/>
                <a:gd name="T51" fmla="*/ 681 h 797"/>
                <a:gd name="T52" fmla="*/ 0 w 828"/>
                <a:gd name="T53" fmla="*/ 677 h 797"/>
                <a:gd name="T54" fmla="*/ 3 w 828"/>
                <a:gd name="T55" fmla="*/ 651 h 797"/>
                <a:gd name="T56" fmla="*/ 12 w 828"/>
                <a:gd name="T57" fmla="*/ 626 h 797"/>
                <a:gd name="T58" fmla="*/ 26 w 828"/>
                <a:gd name="T59" fmla="*/ 605 h 797"/>
                <a:gd name="T60" fmla="*/ 45 w 828"/>
                <a:gd name="T61" fmla="*/ 586 h 797"/>
                <a:gd name="T62" fmla="*/ 67 w 828"/>
                <a:gd name="T63" fmla="*/ 573 h 797"/>
                <a:gd name="T64" fmla="*/ 440 w 828"/>
                <a:gd name="T65" fmla="*/ 398 h 797"/>
                <a:gd name="T66" fmla="*/ 67 w 828"/>
                <a:gd name="T67" fmla="*/ 225 h 797"/>
                <a:gd name="T68" fmla="*/ 45 w 828"/>
                <a:gd name="T69" fmla="*/ 210 h 797"/>
                <a:gd name="T70" fmla="*/ 26 w 828"/>
                <a:gd name="T71" fmla="*/ 192 h 797"/>
                <a:gd name="T72" fmla="*/ 12 w 828"/>
                <a:gd name="T73" fmla="*/ 170 h 797"/>
                <a:gd name="T74" fmla="*/ 3 w 828"/>
                <a:gd name="T75" fmla="*/ 146 h 797"/>
                <a:gd name="T76" fmla="*/ 0 w 828"/>
                <a:gd name="T77" fmla="*/ 119 h 797"/>
                <a:gd name="T78" fmla="*/ 0 w 828"/>
                <a:gd name="T79" fmla="*/ 116 h 797"/>
                <a:gd name="T80" fmla="*/ 2 w 828"/>
                <a:gd name="T81" fmla="*/ 93 h 797"/>
                <a:gd name="T82" fmla="*/ 9 w 828"/>
                <a:gd name="T83" fmla="*/ 71 h 797"/>
                <a:gd name="T84" fmla="*/ 20 w 828"/>
                <a:gd name="T85" fmla="*/ 51 h 797"/>
                <a:gd name="T86" fmla="*/ 35 w 828"/>
                <a:gd name="T87" fmla="*/ 33 h 797"/>
                <a:gd name="T88" fmla="*/ 54 w 828"/>
                <a:gd name="T89" fmla="*/ 18 h 797"/>
                <a:gd name="T90" fmla="*/ 73 w 828"/>
                <a:gd name="T91" fmla="*/ 8 h 797"/>
                <a:gd name="T92" fmla="*/ 94 w 828"/>
                <a:gd name="T93" fmla="*/ 2 h 797"/>
                <a:gd name="T94" fmla="*/ 116 w 828"/>
                <a:gd name="T95" fmla="*/ 0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28" h="797">
                  <a:moveTo>
                    <a:pt x="116" y="0"/>
                  </a:moveTo>
                  <a:lnTo>
                    <a:pt x="141" y="3"/>
                  </a:lnTo>
                  <a:lnTo>
                    <a:pt x="164" y="11"/>
                  </a:lnTo>
                  <a:lnTo>
                    <a:pt x="762" y="289"/>
                  </a:lnTo>
                  <a:lnTo>
                    <a:pt x="784" y="303"/>
                  </a:lnTo>
                  <a:lnTo>
                    <a:pt x="802" y="321"/>
                  </a:lnTo>
                  <a:lnTo>
                    <a:pt x="816" y="343"/>
                  </a:lnTo>
                  <a:lnTo>
                    <a:pt x="825" y="368"/>
                  </a:lnTo>
                  <a:lnTo>
                    <a:pt x="828" y="394"/>
                  </a:lnTo>
                  <a:lnTo>
                    <a:pt x="828" y="403"/>
                  </a:lnTo>
                  <a:lnTo>
                    <a:pt x="825" y="429"/>
                  </a:lnTo>
                  <a:lnTo>
                    <a:pt x="816" y="454"/>
                  </a:lnTo>
                  <a:lnTo>
                    <a:pt x="802" y="475"/>
                  </a:lnTo>
                  <a:lnTo>
                    <a:pt x="784" y="494"/>
                  </a:lnTo>
                  <a:lnTo>
                    <a:pt x="762" y="509"/>
                  </a:lnTo>
                  <a:lnTo>
                    <a:pt x="164" y="787"/>
                  </a:lnTo>
                  <a:lnTo>
                    <a:pt x="141" y="794"/>
                  </a:lnTo>
                  <a:lnTo>
                    <a:pt x="116" y="797"/>
                  </a:lnTo>
                  <a:lnTo>
                    <a:pt x="94" y="795"/>
                  </a:lnTo>
                  <a:lnTo>
                    <a:pt x="73" y="789"/>
                  </a:lnTo>
                  <a:lnTo>
                    <a:pt x="54" y="778"/>
                  </a:lnTo>
                  <a:lnTo>
                    <a:pt x="35" y="764"/>
                  </a:lnTo>
                  <a:lnTo>
                    <a:pt x="20" y="746"/>
                  </a:lnTo>
                  <a:lnTo>
                    <a:pt x="9" y="726"/>
                  </a:lnTo>
                  <a:lnTo>
                    <a:pt x="2" y="705"/>
                  </a:lnTo>
                  <a:lnTo>
                    <a:pt x="0" y="681"/>
                  </a:lnTo>
                  <a:lnTo>
                    <a:pt x="0" y="677"/>
                  </a:lnTo>
                  <a:lnTo>
                    <a:pt x="3" y="651"/>
                  </a:lnTo>
                  <a:lnTo>
                    <a:pt x="12" y="626"/>
                  </a:lnTo>
                  <a:lnTo>
                    <a:pt x="26" y="605"/>
                  </a:lnTo>
                  <a:lnTo>
                    <a:pt x="45" y="586"/>
                  </a:lnTo>
                  <a:lnTo>
                    <a:pt x="67" y="573"/>
                  </a:lnTo>
                  <a:lnTo>
                    <a:pt x="440" y="398"/>
                  </a:lnTo>
                  <a:lnTo>
                    <a:pt x="67" y="225"/>
                  </a:lnTo>
                  <a:lnTo>
                    <a:pt x="45" y="210"/>
                  </a:lnTo>
                  <a:lnTo>
                    <a:pt x="26" y="192"/>
                  </a:lnTo>
                  <a:lnTo>
                    <a:pt x="12" y="170"/>
                  </a:lnTo>
                  <a:lnTo>
                    <a:pt x="3" y="146"/>
                  </a:lnTo>
                  <a:lnTo>
                    <a:pt x="0" y="119"/>
                  </a:lnTo>
                  <a:lnTo>
                    <a:pt x="0" y="116"/>
                  </a:lnTo>
                  <a:lnTo>
                    <a:pt x="2" y="93"/>
                  </a:lnTo>
                  <a:lnTo>
                    <a:pt x="9" y="71"/>
                  </a:lnTo>
                  <a:lnTo>
                    <a:pt x="20" y="51"/>
                  </a:lnTo>
                  <a:lnTo>
                    <a:pt x="35" y="33"/>
                  </a:lnTo>
                  <a:lnTo>
                    <a:pt x="54" y="18"/>
                  </a:lnTo>
                  <a:lnTo>
                    <a:pt x="73" y="8"/>
                  </a:lnTo>
                  <a:lnTo>
                    <a:pt x="94" y="2"/>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35" name="Freeform 121"/>
          <p:cNvSpPr>
            <a:spLocks noEditPoints="1"/>
          </p:cNvSpPr>
          <p:nvPr/>
        </p:nvSpPr>
        <p:spPr bwMode="auto">
          <a:xfrm>
            <a:off x="3187377" y="1924099"/>
            <a:ext cx="591407" cy="686189"/>
          </a:xfrm>
          <a:custGeom>
            <a:avLst/>
            <a:gdLst/>
            <a:ahLst/>
            <a:cxnLst>
              <a:cxn ang="0">
                <a:pos x="227" y="284"/>
              </a:cxn>
              <a:cxn ang="0">
                <a:pos x="214" y="284"/>
              </a:cxn>
              <a:cxn ang="0">
                <a:pos x="264" y="189"/>
              </a:cxn>
              <a:cxn ang="0">
                <a:pos x="179" y="80"/>
              </a:cxn>
              <a:cxn ang="0">
                <a:pos x="200" y="39"/>
              </a:cxn>
              <a:cxn ang="0">
                <a:pos x="196" y="26"/>
              </a:cxn>
              <a:cxn ang="0">
                <a:pos x="145" y="2"/>
              </a:cxn>
              <a:cxn ang="0">
                <a:pos x="138" y="1"/>
              </a:cxn>
              <a:cxn ang="0">
                <a:pos x="132" y="7"/>
              </a:cxn>
              <a:cxn ang="0">
                <a:pos x="72" y="121"/>
              </a:cxn>
              <a:cxn ang="0">
                <a:pos x="80" y="147"/>
              </a:cxn>
              <a:cxn ang="0">
                <a:pos x="72" y="164"/>
              </a:cxn>
              <a:cxn ang="0">
                <a:pos x="106" y="180"/>
              </a:cxn>
              <a:cxn ang="0">
                <a:pos x="114" y="164"/>
              </a:cxn>
              <a:cxn ang="0">
                <a:pos x="114" y="164"/>
              </a:cxn>
              <a:cxn ang="0">
                <a:pos x="140" y="154"/>
              </a:cxn>
              <a:cxn ang="0">
                <a:pos x="161" y="115"/>
              </a:cxn>
              <a:cxn ang="0">
                <a:pos x="227" y="189"/>
              </a:cxn>
              <a:cxn ang="0">
                <a:pos x="151" y="265"/>
              </a:cxn>
              <a:cxn ang="0">
                <a:pos x="95" y="246"/>
              </a:cxn>
              <a:cxn ang="0">
                <a:pos x="95" y="237"/>
              </a:cxn>
              <a:cxn ang="0">
                <a:pos x="104" y="227"/>
              </a:cxn>
              <a:cxn ang="0">
                <a:pos x="151" y="227"/>
              </a:cxn>
              <a:cxn ang="0">
                <a:pos x="151" y="208"/>
              </a:cxn>
              <a:cxn ang="0">
                <a:pos x="79" y="208"/>
              </a:cxn>
              <a:cxn ang="0">
                <a:pos x="40" y="208"/>
              </a:cxn>
              <a:cxn ang="0">
                <a:pos x="0" y="208"/>
              </a:cxn>
              <a:cxn ang="0">
                <a:pos x="0" y="227"/>
              </a:cxn>
              <a:cxn ang="0">
                <a:pos x="45" y="227"/>
              </a:cxn>
              <a:cxn ang="0">
                <a:pos x="48" y="227"/>
              </a:cxn>
              <a:cxn ang="0">
                <a:pos x="57" y="237"/>
              </a:cxn>
              <a:cxn ang="0">
                <a:pos x="57" y="246"/>
              </a:cxn>
              <a:cxn ang="0">
                <a:pos x="57" y="284"/>
              </a:cxn>
              <a:cxn ang="0">
                <a:pos x="19" y="303"/>
              </a:cxn>
              <a:cxn ang="0">
                <a:pos x="264" y="303"/>
              </a:cxn>
              <a:cxn ang="0">
                <a:pos x="227" y="284"/>
              </a:cxn>
              <a:cxn ang="0">
                <a:pos x="161" y="26"/>
              </a:cxn>
              <a:cxn ang="0">
                <a:pos x="155" y="32"/>
              </a:cxn>
              <a:cxn ang="0">
                <a:pos x="111" y="114"/>
              </a:cxn>
              <a:cxn ang="0">
                <a:pos x="95" y="106"/>
              </a:cxn>
              <a:cxn ang="0">
                <a:pos x="96" y="102"/>
              </a:cxn>
              <a:cxn ang="0">
                <a:pos x="137" y="25"/>
              </a:cxn>
              <a:cxn ang="0">
                <a:pos x="143" y="20"/>
              </a:cxn>
              <a:cxn ang="0">
                <a:pos x="150" y="21"/>
              </a:cxn>
              <a:cxn ang="0">
                <a:pos x="161" y="26"/>
              </a:cxn>
              <a:cxn ang="0">
                <a:pos x="161" y="26"/>
              </a:cxn>
            </a:cxnLst>
            <a:rect l="0" t="0" r="r" b="b"/>
            <a:pathLst>
              <a:path w="264" h="303">
                <a:moveTo>
                  <a:pt x="227" y="284"/>
                </a:moveTo>
                <a:cubicBezTo>
                  <a:pt x="214" y="284"/>
                  <a:pt x="214" y="284"/>
                  <a:pt x="214" y="284"/>
                </a:cubicBezTo>
                <a:cubicBezTo>
                  <a:pt x="244" y="263"/>
                  <a:pt x="264" y="229"/>
                  <a:pt x="264" y="189"/>
                </a:cubicBezTo>
                <a:cubicBezTo>
                  <a:pt x="264" y="136"/>
                  <a:pt x="228" y="92"/>
                  <a:pt x="179" y="80"/>
                </a:cubicBezTo>
                <a:cubicBezTo>
                  <a:pt x="200" y="39"/>
                  <a:pt x="200" y="39"/>
                  <a:pt x="200" y="39"/>
                </a:cubicBezTo>
                <a:cubicBezTo>
                  <a:pt x="203" y="34"/>
                  <a:pt x="201" y="29"/>
                  <a:pt x="196" y="26"/>
                </a:cubicBezTo>
                <a:cubicBezTo>
                  <a:pt x="145" y="2"/>
                  <a:pt x="145" y="2"/>
                  <a:pt x="145" y="2"/>
                </a:cubicBezTo>
                <a:cubicBezTo>
                  <a:pt x="143" y="1"/>
                  <a:pt x="140" y="0"/>
                  <a:pt x="138" y="1"/>
                </a:cubicBezTo>
                <a:cubicBezTo>
                  <a:pt x="136" y="2"/>
                  <a:pt x="134" y="4"/>
                  <a:pt x="132" y="7"/>
                </a:cubicBezTo>
                <a:cubicBezTo>
                  <a:pt x="72" y="121"/>
                  <a:pt x="72" y="121"/>
                  <a:pt x="72" y="121"/>
                </a:cubicBezTo>
                <a:cubicBezTo>
                  <a:pt x="67" y="131"/>
                  <a:pt x="71" y="143"/>
                  <a:pt x="80" y="147"/>
                </a:cubicBezTo>
                <a:cubicBezTo>
                  <a:pt x="72" y="164"/>
                  <a:pt x="72" y="164"/>
                  <a:pt x="72" y="164"/>
                </a:cubicBezTo>
                <a:cubicBezTo>
                  <a:pt x="106" y="180"/>
                  <a:pt x="106" y="180"/>
                  <a:pt x="106" y="180"/>
                </a:cubicBezTo>
                <a:cubicBezTo>
                  <a:pt x="114" y="164"/>
                  <a:pt x="114" y="164"/>
                  <a:pt x="114" y="164"/>
                </a:cubicBezTo>
                <a:cubicBezTo>
                  <a:pt x="114" y="164"/>
                  <a:pt x="114" y="164"/>
                  <a:pt x="114" y="164"/>
                </a:cubicBezTo>
                <a:cubicBezTo>
                  <a:pt x="124" y="168"/>
                  <a:pt x="135" y="164"/>
                  <a:pt x="140" y="154"/>
                </a:cubicBezTo>
                <a:cubicBezTo>
                  <a:pt x="161" y="115"/>
                  <a:pt x="161" y="115"/>
                  <a:pt x="161" y="115"/>
                </a:cubicBezTo>
                <a:cubicBezTo>
                  <a:pt x="198" y="119"/>
                  <a:pt x="227" y="151"/>
                  <a:pt x="227" y="189"/>
                </a:cubicBezTo>
                <a:cubicBezTo>
                  <a:pt x="227" y="231"/>
                  <a:pt x="193" y="265"/>
                  <a:pt x="151" y="265"/>
                </a:cubicBezTo>
                <a:cubicBezTo>
                  <a:pt x="132" y="265"/>
                  <a:pt x="108" y="258"/>
                  <a:pt x="95" y="246"/>
                </a:cubicBezTo>
                <a:cubicBezTo>
                  <a:pt x="95" y="237"/>
                  <a:pt x="95" y="237"/>
                  <a:pt x="95" y="237"/>
                </a:cubicBezTo>
                <a:cubicBezTo>
                  <a:pt x="95" y="231"/>
                  <a:pt x="99" y="227"/>
                  <a:pt x="104" y="227"/>
                </a:cubicBezTo>
                <a:cubicBezTo>
                  <a:pt x="151" y="227"/>
                  <a:pt x="151" y="227"/>
                  <a:pt x="151" y="227"/>
                </a:cubicBezTo>
                <a:cubicBezTo>
                  <a:pt x="151" y="208"/>
                  <a:pt x="151" y="208"/>
                  <a:pt x="151" y="208"/>
                </a:cubicBezTo>
                <a:cubicBezTo>
                  <a:pt x="79" y="208"/>
                  <a:pt x="79" y="208"/>
                  <a:pt x="79" y="208"/>
                </a:cubicBezTo>
                <a:cubicBezTo>
                  <a:pt x="40" y="208"/>
                  <a:pt x="40" y="208"/>
                  <a:pt x="40" y="208"/>
                </a:cubicBezTo>
                <a:cubicBezTo>
                  <a:pt x="0" y="208"/>
                  <a:pt x="0" y="208"/>
                  <a:pt x="0" y="208"/>
                </a:cubicBezTo>
                <a:cubicBezTo>
                  <a:pt x="0" y="227"/>
                  <a:pt x="0" y="227"/>
                  <a:pt x="0" y="227"/>
                </a:cubicBezTo>
                <a:cubicBezTo>
                  <a:pt x="45" y="227"/>
                  <a:pt x="45" y="227"/>
                  <a:pt x="45" y="227"/>
                </a:cubicBezTo>
                <a:cubicBezTo>
                  <a:pt x="48" y="227"/>
                  <a:pt x="48" y="227"/>
                  <a:pt x="48" y="227"/>
                </a:cubicBezTo>
                <a:cubicBezTo>
                  <a:pt x="53" y="227"/>
                  <a:pt x="57" y="231"/>
                  <a:pt x="57" y="237"/>
                </a:cubicBezTo>
                <a:cubicBezTo>
                  <a:pt x="57" y="246"/>
                  <a:pt x="57" y="246"/>
                  <a:pt x="57" y="246"/>
                </a:cubicBezTo>
                <a:cubicBezTo>
                  <a:pt x="57" y="284"/>
                  <a:pt x="57" y="284"/>
                  <a:pt x="57" y="284"/>
                </a:cubicBezTo>
                <a:cubicBezTo>
                  <a:pt x="36" y="284"/>
                  <a:pt x="19" y="282"/>
                  <a:pt x="19" y="303"/>
                </a:cubicBezTo>
                <a:cubicBezTo>
                  <a:pt x="264" y="303"/>
                  <a:pt x="264" y="303"/>
                  <a:pt x="264" y="303"/>
                </a:cubicBezTo>
                <a:cubicBezTo>
                  <a:pt x="264" y="282"/>
                  <a:pt x="248" y="284"/>
                  <a:pt x="227" y="284"/>
                </a:cubicBezTo>
                <a:close/>
                <a:moveTo>
                  <a:pt x="161" y="26"/>
                </a:moveTo>
                <a:cubicBezTo>
                  <a:pt x="158" y="27"/>
                  <a:pt x="156" y="29"/>
                  <a:pt x="155" y="32"/>
                </a:cubicBezTo>
                <a:cubicBezTo>
                  <a:pt x="111" y="114"/>
                  <a:pt x="111" y="114"/>
                  <a:pt x="111" y="114"/>
                </a:cubicBezTo>
                <a:cubicBezTo>
                  <a:pt x="95" y="106"/>
                  <a:pt x="95" y="106"/>
                  <a:pt x="95" y="106"/>
                </a:cubicBezTo>
                <a:cubicBezTo>
                  <a:pt x="95" y="105"/>
                  <a:pt x="95" y="103"/>
                  <a:pt x="96" y="102"/>
                </a:cubicBezTo>
                <a:cubicBezTo>
                  <a:pt x="137" y="25"/>
                  <a:pt x="137" y="25"/>
                  <a:pt x="137" y="25"/>
                </a:cubicBezTo>
                <a:cubicBezTo>
                  <a:pt x="138" y="23"/>
                  <a:pt x="140" y="21"/>
                  <a:pt x="143" y="20"/>
                </a:cubicBezTo>
                <a:cubicBezTo>
                  <a:pt x="145" y="19"/>
                  <a:pt x="148" y="19"/>
                  <a:pt x="150" y="21"/>
                </a:cubicBezTo>
                <a:cubicBezTo>
                  <a:pt x="161" y="26"/>
                  <a:pt x="161" y="26"/>
                  <a:pt x="161" y="26"/>
                </a:cubicBezTo>
                <a:cubicBezTo>
                  <a:pt x="161" y="26"/>
                  <a:pt x="161" y="26"/>
                  <a:pt x="161" y="2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baseline="-25000" dirty="0"/>
          </a:p>
        </p:txBody>
      </p:sp>
      <p:sp>
        <p:nvSpPr>
          <p:cNvPr id="40" name="Freeform 10"/>
          <p:cNvSpPr>
            <a:spLocks/>
          </p:cNvSpPr>
          <p:nvPr/>
        </p:nvSpPr>
        <p:spPr bwMode="auto">
          <a:xfrm>
            <a:off x="10544768" y="2032724"/>
            <a:ext cx="471499" cy="472999"/>
          </a:xfrm>
          <a:custGeom>
            <a:avLst/>
            <a:gdLst/>
            <a:ahLst/>
            <a:cxnLst>
              <a:cxn ang="0">
                <a:pos x="174" y="336"/>
              </a:cxn>
              <a:cxn ang="0">
                <a:pos x="62" y="288"/>
              </a:cxn>
              <a:cxn ang="0">
                <a:pos x="64" y="62"/>
              </a:cxn>
              <a:cxn ang="0">
                <a:pos x="290" y="63"/>
              </a:cxn>
              <a:cxn ang="0">
                <a:pos x="334" y="202"/>
              </a:cxn>
              <a:cxn ang="0">
                <a:pos x="276" y="189"/>
              </a:cxn>
              <a:cxn ang="0">
                <a:pos x="250" y="101"/>
              </a:cxn>
              <a:cxn ang="0">
                <a:pos x="105" y="104"/>
              </a:cxn>
              <a:cxn ang="0">
                <a:pos x="101" y="248"/>
              </a:cxn>
              <a:cxn ang="0">
                <a:pos x="176" y="277"/>
              </a:cxn>
              <a:cxn ang="0">
                <a:pos x="174" y="336"/>
              </a:cxn>
            </a:cxnLst>
            <a:rect l="0" t="0" r="r" b="b"/>
            <a:pathLst>
              <a:path w="342" h="336">
                <a:moveTo>
                  <a:pt x="174" y="336"/>
                </a:moveTo>
                <a:cubicBezTo>
                  <a:pt x="133" y="335"/>
                  <a:pt x="93" y="319"/>
                  <a:pt x="62" y="288"/>
                </a:cubicBezTo>
                <a:cubicBezTo>
                  <a:pt x="0" y="225"/>
                  <a:pt x="1" y="124"/>
                  <a:pt x="64" y="62"/>
                </a:cubicBezTo>
                <a:cubicBezTo>
                  <a:pt x="127" y="0"/>
                  <a:pt x="228" y="0"/>
                  <a:pt x="290" y="63"/>
                </a:cubicBezTo>
                <a:cubicBezTo>
                  <a:pt x="328" y="101"/>
                  <a:pt x="342" y="153"/>
                  <a:pt x="334" y="202"/>
                </a:cubicBezTo>
                <a:cubicBezTo>
                  <a:pt x="276" y="189"/>
                  <a:pt x="276" y="189"/>
                  <a:pt x="276" y="189"/>
                </a:cubicBezTo>
                <a:cubicBezTo>
                  <a:pt x="282" y="158"/>
                  <a:pt x="273" y="125"/>
                  <a:pt x="250" y="101"/>
                </a:cubicBezTo>
                <a:cubicBezTo>
                  <a:pt x="211" y="62"/>
                  <a:pt x="147" y="63"/>
                  <a:pt x="105" y="104"/>
                </a:cubicBezTo>
                <a:cubicBezTo>
                  <a:pt x="64" y="144"/>
                  <a:pt x="62" y="209"/>
                  <a:pt x="101" y="248"/>
                </a:cubicBezTo>
                <a:cubicBezTo>
                  <a:pt x="121" y="269"/>
                  <a:pt x="149" y="278"/>
                  <a:pt x="176" y="277"/>
                </a:cubicBezTo>
                <a:lnTo>
                  <a:pt x="174" y="33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 name="Freeform 11"/>
          <p:cNvSpPr>
            <a:spLocks/>
          </p:cNvSpPr>
          <p:nvPr/>
        </p:nvSpPr>
        <p:spPr bwMode="auto">
          <a:xfrm>
            <a:off x="10730061" y="2205851"/>
            <a:ext cx="120142" cy="122888"/>
          </a:xfrm>
          <a:custGeom>
            <a:avLst/>
            <a:gdLst/>
            <a:ahLst/>
            <a:cxnLst>
              <a:cxn ang="0">
                <a:pos x="15" y="71"/>
              </a:cxn>
              <a:cxn ang="0">
                <a:pos x="15" y="16"/>
              </a:cxn>
              <a:cxn ang="0">
                <a:pos x="71" y="16"/>
              </a:cxn>
              <a:cxn ang="0">
                <a:pos x="71" y="72"/>
              </a:cxn>
              <a:cxn ang="0">
                <a:pos x="15" y="71"/>
              </a:cxn>
            </a:cxnLst>
            <a:rect l="0" t="0" r="r" b="b"/>
            <a:pathLst>
              <a:path w="86" h="87">
                <a:moveTo>
                  <a:pt x="15" y="71"/>
                </a:moveTo>
                <a:cubicBezTo>
                  <a:pt x="0" y="56"/>
                  <a:pt x="0" y="31"/>
                  <a:pt x="15" y="16"/>
                </a:cubicBezTo>
                <a:cubicBezTo>
                  <a:pt x="31" y="0"/>
                  <a:pt x="56" y="0"/>
                  <a:pt x="71" y="16"/>
                </a:cubicBezTo>
                <a:cubicBezTo>
                  <a:pt x="86" y="32"/>
                  <a:pt x="86" y="57"/>
                  <a:pt x="71" y="72"/>
                </a:cubicBezTo>
                <a:cubicBezTo>
                  <a:pt x="55" y="87"/>
                  <a:pt x="30" y="87"/>
                  <a:pt x="15" y="71"/>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2" name="Freeform 12"/>
          <p:cNvSpPr>
            <a:spLocks/>
          </p:cNvSpPr>
          <p:nvPr/>
        </p:nvSpPr>
        <p:spPr bwMode="auto">
          <a:xfrm>
            <a:off x="10891438" y="2298174"/>
            <a:ext cx="172278" cy="125206"/>
          </a:xfrm>
          <a:custGeom>
            <a:avLst/>
            <a:gdLst/>
            <a:ahLst/>
            <a:cxnLst>
              <a:cxn ang="0">
                <a:pos x="0" y="0"/>
              </a:cxn>
              <a:cxn ang="0">
                <a:pos x="76" y="0"/>
              </a:cxn>
              <a:cxn ang="0">
                <a:pos x="37" y="54"/>
              </a:cxn>
              <a:cxn ang="0">
                <a:pos x="0" y="0"/>
              </a:cxn>
            </a:cxnLst>
            <a:rect l="0" t="0" r="r" b="b"/>
            <a:pathLst>
              <a:path w="76" h="54">
                <a:moveTo>
                  <a:pt x="0" y="0"/>
                </a:moveTo>
                <a:lnTo>
                  <a:pt x="76" y="0"/>
                </a:lnTo>
                <a:lnTo>
                  <a:pt x="37" y="54"/>
                </a:lnTo>
                <a:lnTo>
                  <a:pt x="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6414256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E" dirty="0"/>
              <a:t>Thank you</a:t>
            </a:r>
            <a:endParaRPr lang="en-GB" dirty="0"/>
          </a:p>
        </p:txBody>
      </p:sp>
      <p:sp>
        <p:nvSpPr>
          <p:cNvPr id="3" name="Subtitle 2"/>
          <p:cNvSpPr>
            <a:spLocks noGrp="1"/>
          </p:cNvSpPr>
          <p:nvPr>
            <p:ph type="subTitle" idx="1"/>
          </p:nvPr>
        </p:nvSpPr>
        <p:spPr>
          <a:xfrm>
            <a:off x="2093681" y="4342078"/>
            <a:ext cx="6705762" cy="1390139"/>
          </a:xfrm>
        </p:spPr>
        <p:txBody>
          <a:bodyPr wrap="square" anchor="b" anchorCtr="0"/>
          <a:lstStyle/>
          <a:p>
            <a:r>
              <a:rPr lang="en-US" sz="788" b="1" dirty="0"/>
              <a:t>© European Union 2020</a:t>
            </a:r>
          </a:p>
          <a:p>
            <a:r>
              <a:rPr lang="en-US" sz="788" dirty="0"/>
              <a:t>Unless otherwise noted the reuse of this presentation is </a:t>
            </a:r>
            <a:r>
              <a:rPr lang="en-US" sz="788" dirty="0" err="1"/>
              <a:t>authorised</a:t>
            </a:r>
            <a:r>
              <a:rPr lang="en-US" sz="788" dirty="0"/>
              <a:t> under the </a:t>
            </a:r>
            <a:r>
              <a:rPr lang="en-US" sz="788" dirty="0">
                <a:hlinkClick r:id="rId3"/>
              </a:rPr>
              <a:t>CC BY 4.0 </a:t>
            </a:r>
            <a:r>
              <a:rPr lang="en-US" sz="788" dirty="0"/>
              <a:t>license. For any use or reproduction of elements that are not owned by the EU, permission may need to be sought directly from the respective right holders.</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893" y="4500936"/>
            <a:ext cx="767622" cy="268573"/>
          </a:xfrm>
          <a:prstGeom prst="rect">
            <a:avLst/>
          </a:prstGeom>
        </p:spPr>
      </p:pic>
      <p:sp>
        <p:nvSpPr>
          <p:cNvPr id="4" name="Slide Number Placeholder 3">
            <a:extLst>
              <a:ext uri="{FF2B5EF4-FFF2-40B4-BE49-F238E27FC236}">
                <a16:creationId xmlns:a16="http://schemas.microsoft.com/office/drawing/2014/main" id="{132E456F-1B4E-9BC0-B9EE-D34335E5D07C}"/>
              </a:ext>
            </a:extLst>
          </p:cNvPr>
          <p:cNvSpPr>
            <a:spLocks noGrp="1"/>
          </p:cNvSpPr>
          <p:nvPr>
            <p:ph type="sldNum" sz="quarter" idx="12"/>
          </p:nvPr>
        </p:nvSpPr>
        <p:spPr/>
        <p:txBody>
          <a:bodyPr/>
          <a:lstStyle/>
          <a:p>
            <a:fld id="{F46C79FD-C571-418B-AB0F-5EE936C85276}" type="slidenum">
              <a:rPr lang="en-GB">
                <a:solidFill>
                  <a:srgbClr val="4D4D4D">
                    <a:tint val="75000"/>
                  </a:srgbClr>
                </a:solidFill>
                <a:latin typeface="Arial"/>
              </a:rPr>
              <a:pPr/>
              <a:t>24</a:t>
            </a:fld>
            <a:endParaRPr lang="en-GB">
              <a:solidFill>
                <a:srgbClr val="4D4D4D">
                  <a:tint val="75000"/>
                </a:srgbClr>
              </a:solidFill>
              <a:latin typeface="Arial"/>
            </a:endParaRPr>
          </a:p>
        </p:txBody>
      </p:sp>
    </p:spTree>
    <p:extLst>
      <p:ext uri="{BB962C8B-B14F-4D97-AF65-F5344CB8AC3E}">
        <p14:creationId xmlns:p14="http://schemas.microsoft.com/office/powerpoint/2010/main" val="38749713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DE196-9C7B-DEE7-E767-19C445F0E895}"/>
              </a:ext>
            </a:extLst>
          </p:cNvPr>
          <p:cNvSpPr>
            <a:spLocks noGrp="1"/>
          </p:cNvSpPr>
          <p:nvPr>
            <p:ph type="ctrTitle"/>
          </p:nvPr>
        </p:nvSpPr>
        <p:spPr>
          <a:xfrm>
            <a:off x="1200138" y="2119347"/>
            <a:ext cx="10065224" cy="2149523"/>
          </a:xfrm>
        </p:spPr>
        <p:txBody>
          <a:bodyPr/>
          <a:lstStyle/>
          <a:p>
            <a:r>
              <a:rPr lang="en-GB" b="1" dirty="0">
                <a:latin typeface="+mn-lt"/>
                <a:cs typeface="Times New Roman" panose="02020603050405020304" pitchFamily="18" charset="0"/>
              </a:rPr>
              <a:t>Debates </a:t>
            </a:r>
            <a:endParaRPr lang="en-IE" dirty="0"/>
          </a:p>
        </p:txBody>
      </p:sp>
      <p:pic>
        <p:nvPicPr>
          <p:cNvPr id="5" name="Picture Placeholder 4">
            <a:extLst>
              <a:ext uri="{FF2B5EF4-FFF2-40B4-BE49-F238E27FC236}">
                <a16:creationId xmlns:a16="http://schemas.microsoft.com/office/drawing/2014/main" id="{3A145AB0-47AF-2F7A-F9B2-FFAB4593AC8C}"/>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t="25944"/>
          <a:stretch/>
        </p:blipFill>
        <p:spPr>
          <a:xfrm>
            <a:off x="0" y="3379233"/>
            <a:ext cx="12252355" cy="3502891"/>
          </a:xfrm>
        </p:spPr>
      </p:pic>
      <p:sp>
        <p:nvSpPr>
          <p:cNvPr id="7" name="Subtitle 6">
            <a:extLst>
              <a:ext uri="{FF2B5EF4-FFF2-40B4-BE49-F238E27FC236}">
                <a16:creationId xmlns:a16="http://schemas.microsoft.com/office/drawing/2014/main" id="{065E5B57-EA03-47DF-318E-3A565C4A44A1}"/>
              </a:ext>
            </a:extLst>
          </p:cNvPr>
          <p:cNvSpPr>
            <a:spLocks noGrp="1"/>
          </p:cNvSpPr>
          <p:nvPr>
            <p:ph type="subTitle" idx="1"/>
          </p:nvPr>
        </p:nvSpPr>
        <p:spPr/>
        <p:txBody>
          <a:bodyPr/>
          <a:lstStyle/>
          <a:p>
            <a:endParaRPr lang="en-IE"/>
          </a:p>
        </p:txBody>
      </p:sp>
      <p:sp>
        <p:nvSpPr>
          <p:cNvPr id="9" name="Text Placeholder 8">
            <a:extLst>
              <a:ext uri="{FF2B5EF4-FFF2-40B4-BE49-F238E27FC236}">
                <a16:creationId xmlns:a16="http://schemas.microsoft.com/office/drawing/2014/main" id="{4DBCF08D-FF87-666E-E3E1-C8213611C9C5}"/>
              </a:ext>
            </a:extLst>
          </p:cNvPr>
          <p:cNvSpPr>
            <a:spLocks noGrp="1"/>
          </p:cNvSpPr>
          <p:nvPr>
            <p:ph type="body" sz="quarter" idx="13"/>
          </p:nvPr>
        </p:nvSpPr>
        <p:spPr/>
        <p:txBody>
          <a:bodyPr/>
          <a:lstStyle/>
          <a:p>
            <a:endParaRPr lang="en-IE"/>
          </a:p>
        </p:txBody>
      </p:sp>
      <p:pic>
        <p:nvPicPr>
          <p:cNvPr id="10" name="Picture Placeholder 4">
            <a:extLst>
              <a:ext uri="{FF2B5EF4-FFF2-40B4-BE49-F238E27FC236}">
                <a16:creationId xmlns:a16="http://schemas.microsoft.com/office/drawing/2014/main" id="{A32768E0-99BF-19E6-FB61-698C2B9CA45A}"/>
              </a:ext>
            </a:extLst>
          </p:cNvPr>
          <p:cNvPicPr>
            <a:picLocks noChangeAspect="1"/>
          </p:cNvPicPr>
          <p:nvPr/>
        </p:nvPicPr>
        <p:blipFill rotWithShape="1">
          <a:blip r:embed="rId2">
            <a:extLst>
              <a:ext uri="{28A0092B-C50C-407E-A947-70E740481C1C}">
                <a14:useLocalDpi xmlns:a14="http://schemas.microsoft.com/office/drawing/2010/main" val="0"/>
              </a:ext>
            </a:extLst>
          </a:blip>
          <a:srcRect t="25944"/>
          <a:stretch/>
        </p:blipFill>
        <p:spPr>
          <a:xfrm>
            <a:off x="-22215" y="3564357"/>
            <a:ext cx="12252355" cy="3502891"/>
          </a:xfrm>
          <a:prstGeom prst="rect">
            <a:avLst/>
          </a:prstGeom>
        </p:spPr>
      </p:pic>
    </p:spTree>
    <p:extLst>
      <p:ext uri="{BB962C8B-B14F-4D97-AF65-F5344CB8AC3E}">
        <p14:creationId xmlns:p14="http://schemas.microsoft.com/office/powerpoint/2010/main" val="742836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spcAft>
                <a:spcPts val="1800"/>
              </a:spcAft>
              <a:buClr>
                <a:schemeClr val="tx2"/>
              </a:buClr>
            </a:pPr>
            <a:r>
              <a:rPr lang="en-IE" dirty="0"/>
              <a:t>Enhanced proportionate arrangements. </a:t>
            </a:r>
            <a:br>
              <a:rPr lang="en-IE" dirty="0"/>
            </a:br>
            <a:r>
              <a:rPr lang="en-IE" dirty="0"/>
              <a:t>Legal framework</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5607" y="1464327"/>
            <a:ext cx="2666826" cy="2666826"/>
          </a:xfrm>
          <a:prstGeom prst="rect">
            <a:avLst/>
          </a:prstGeom>
        </p:spPr>
      </p:pic>
      <p:sp>
        <p:nvSpPr>
          <p:cNvPr id="5" name="TextBox 4"/>
          <p:cNvSpPr txBox="1"/>
          <p:nvPr/>
        </p:nvSpPr>
        <p:spPr>
          <a:xfrm>
            <a:off x="8076032" y="2193766"/>
            <a:ext cx="4722830" cy="1200329"/>
          </a:xfrm>
          <a:prstGeom prst="rect">
            <a:avLst/>
          </a:prstGeom>
          <a:noFill/>
        </p:spPr>
        <p:txBody>
          <a:bodyPr wrap="square" rtlCol="0">
            <a:spAutoFit/>
          </a:bodyPr>
          <a:lstStyle/>
          <a:p>
            <a:pPr algn="just"/>
            <a:r>
              <a:rPr lang="en-GB" sz="2400" b="1" dirty="0"/>
              <a:t>Art. 83</a:t>
            </a:r>
          </a:p>
          <a:p>
            <a:pPr algn="just"/>
            <a:r>
              <a:rPr lang="en-US" sz="2400" dirty="0"/>
              <a:t>Types of EPA </a:t>
            </a:r>
          </a:p>
          <a:p>
            <a:pPr algn="just"/>
            <a:endParaRPr lang="en-US" sz="2400" dirty="0"/>
          </a:p>
        </p:txBody>
      </p:sp>
      <p:sp>
        <p:nvSpPr>
          <p:cNvPr id="6" name="TextBox 5"/>
          <p:cNvSpPr txBox="1"/>
          <p:nvPr/>
        </p:nvSpPr>
        <p:spPr>
          <a:xfrm>
            <a:off x="2467385" y="4507143"/>
            <a:ext cx="6234689" cy="830997"/>
          </a:xfrm>
          <a:prstGeom prst="rect">
            <a:avLst/>
          </a:prstGeom>
          <a:noFill/>
        </p:spPr>
        <p:txBody>
          <a:bodyPr wrap="square" rtlCol="0">
            <a:spAutoFit/>
          </a:bodyPr>
          <a:lstStyle/>
          <a:p>
            <a:pPr lvl="0" algn="just"/>
            <a:r>
              <a:rPr lang="en-US" sz="2400" b="1" dirty="0"/>
              <a:t>Art. 85</a:t>
            </a:r>
          </a:p>
          <a:p>
            <a:pPr lvl="0" algn="just"/>
            <a:r>
              <a:rPr lang="en-US" sz="2400" dirty="0"/>
              <a:t>Adjustment during the programming period</a:t>
            </a:r>
            <a:endParaRPr lang="en-US" dirty="0">
              <a:latin typeface="Calibri" panose="020F0502020204030204" pitchFamily="34" charset="0"/>
            </a:endParaRPr>
          </a:p>
        </p:txBody>
      </p:sp>
      <p:sp>
        <p:nvSpPr>
          <p:cNvPr id="7" name="TextBox 6"/>
          <p:cNvSpPr txBox="1"/>
          <p:nvPr/>
        </p:nvSpPr>
        <p:spPr>
          <a:xfrm>
            <a:off x="2467385" y="2996079"/>
            <a:ext cx="5116848" cy="1200329"/>
          </a:xfrm>
          <a:prstGeom prst="rect">
            <a:avLst/>
          </a:prstGeom>
          <a:noFill/>
        </p:spPr>
        <p:txBody>
          <a:bodyPr wrap="square" rtlCol="0">
            <a:spAutoFit/>
          </a:bodyPr>
          <a:lstStyle/>
          <a:p>
            <a:pPr algn="just"/>
            <a:r>
              <a:rPr lang="en-GB" sz="2400" b="1" dirty="0"/>
              <a:t>Art. 84</a:t>
            </a:r>
          </a:p>
          <a:p>
            <a:pPr algn="just"/>
            <a:r>
              <a:rPr lang="en-US" sz="2400" dirty="0"/>
              <a:t>Conditions </a:t>
            </a:r>
          </a:p>
          <a:p>
            <a:pPr algn="just"/>
            <a:endParaRPr lang="en-US" sz="2400" dirty="0"/>
          </a:p>
        </p:txBody>
      </p:sp>
      <p:cxnSp>
        <p:nvCxnSpPr>
          <p:cNvPr id="8" name="Straight Connector 7"/>
          <p:cNvCxnSpPr/>
          <p:nvPr/>
        </p:nvCxnSpPr>
        <p:spPr bwMode="auto">
          <a:xfrm>
            <a:off x="2434096" y="2793931"/>
            <a:ext cx="1872208" cy="0"/>
          </a:xfrm>
          <a:prstGeom prst="line">
            <a:avLst/>
          </a:prstGeom>
          <a:noFill/>
          <a:ln w="19050" cap="flat" cmpd="sng" algn="ctr">
            <a:solidFill>
              <a:schemeClr val="accent3"/>
            </a:solidFill>
            <a:prstDash val="solid"/>
            <a:round/>
            <a:headEnd type="none"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p:cNvCxnSpPr/>
          <p:nvPr/>
        </p:nvCxnSpPr>
        <p:spPr bwMode="auto">
          <a:xfrm flipH="1">
            <a:off x="7211736" y="2083662"/>
            <a:ext cx="2736304" cy="0"/>
          </a:xfrm>
          <a:prstGeom prst="line">
            <a:avLst/>
          </a:prstGeom>
          <a:noFill/>
          <a:ln w="19050" cap="flat" cmpd="sng" algn="ctr">
            <a:solidFill>
              <a:schemeClr val="accent2"/>
            </a:solidFill>
            <a:prstDash val="solid"/>
            <a:round/>
            <a:headEnd type="none"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p:cNvCxnSpPr/>
          <p:nvPr/>
        </p:nvCxnSpPr>
        <p:spPr bwMode="auto">
          <a:xfrm flipH="1">
            <a:off x="2227374" y="4322479"/>
            <a:ext cx="3672408" cy="1"/>
          </a:xfrm>
          <a:prstGeom prst="line">
            <a:avLst/>
          </a:prstGeom>
          <a:noFill/>
          <a:ln w="19050" cap="flat" cmpd="sng" algn="ctr">
            <a:solidFill>
              <a:schemeClr val="accent5"/>
            </a:solidFill>
            <a:prstDash val="solid"/>
            <a:round/>
            <a:headEnd type="none"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7679678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Enhanced proportionate arrangements </a:t>
            </a:r>
            <a:endParaRPr lang="en-GB" dirty="0"/>
          </a:p>
        </p:txBody>
      </p:sp>
      <p:grpSp>
        <p:nvGrpSpPr>
          <p:cNvPr id="67" name="Group 66"/>
          <p:cNvGrpSpPr/>
          <p:nvPr/>
        </p:nvGrpSpPr>
        <p:grpSpPr>
          <a:xfrm>
            <a:off x="1047053" y="1882269"/>
            <a:ext cx="10096344" cy="4367954"/>
            <a:chOff x="1047053" y="1882269"/>
            <a:chExt cx="10096344" cy="4367954"/>
          </a:xfrm>
        </p:grpSpPr>
        <p:grpSp>
          <p:nvGrpSpPr>
            <p:cNvPr id="52" name="Group 51"/>
            <p:cNvGrpSpPr/>
            <p:nvPr/>
          </p:nvGrpSpPr>
          <p:grpSpPr>
            <a:xfrm>
              <a:off x="4619768" y="2518106"/>
              <a:ext cx="1451212" cy="1451212"/>
              <a:chOff x="4619768" y="1999491"/>
              <a:chExt cx="1451212" cy="1451212"/>
            </a:xfrm>
          </p:grpSpPr>
          <p:sp>
            <p:nvSpPr>
              <p:cNvPr id="26" name="Teardrop 25"/>
              <p:cNvSpPr/>
              <p:nvPr/>
            </p:nvSpPr>
            <p:spPr>
              <a:xfrm flipV="1">
                <a:off x="4619768" y="1999491"/>
                <a:ext cx="1451212" cy="1451212"/>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0" name="Picture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17565" y="2353081"/>
                <a:ext cx="855618" cy="853214"/>
              </a:xfrm>
              <a:prstGeom prst="rect">
                <a:avLst/>
              </a:prstGeom>
            </p:spPr>
          </p:pic>
          <p:sp>
            <p:nvSpPr>
              <p:cNvPr id="34" name="TextBox 33"/>
              <p:cNvSpPr txBox="1"/>
              <p:nvPr/>
            </p:nvSpPr>
            <p:spPr>
              <a:xfrm>
                <a:off x="5120365" y="2449194"/>
                <a:ext cx="470848" cy="646331"/>
              </a:xfrm>
              <a:prstGeom prst="rect">
                <a:avLst/>
              </a:prstGeom>
              <a:noFill/>
            </p:spPr>
            <p:txBody>
              <a:bodyPr wrap="square" rtlCol="0">
                <a:spAutoFit/>
              </a:bodyPr>
              <a:lstStyle/>
              <a:p>
                <a:pPr algn="ctr"/>
                <a:endParaRPr lang="en-GB" sz="3600" b="1" dirty="0">
                  <a:solidFill>
                    <a:schemeClr val="tx2"/>
                  </a:solidFill>
                </a:endParaRPr>
              </a:p>
            </p:txBody>
          </p:sp>
        </p:grpSp>
        <p:grpSp>
          <p:nvGrpSpPr>
            <p:cNvPr id="53" name="Group 52"/>
            <p:cNvGrpSpPr/>
            <p:nvPr/>
          </p:nvGrpSpPr>
          <p:grpSpPr>
            <a:xfrm>
              <a:off x="6123296" y="2518106"/>
              <a:ext cx="1451212" cy="1451212"/>
              <a:chOff x="6123296" y="1999491"/>
              <a:chExt cx="1451212" cy="1451212"/>
            </a:xfrm>
          </p:grpSpPr>
          <p:sp>
            <p:nvSpPr>
              <p:cNvPr id="29" name="Teardrop 28"/>
              <p:cNvSpPr/>
              <p:nvPr/>
            </p:nvSpPr>
            <p:spPr>
              <a:xfrm flipH="1" flipV="1">
                <a:off x="6123296" y="1999491"/>
                <a:ext cx="1451212" cy="1451212"/>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1093" y="2355168"/>
                <a:ext cx="855618" cy="853214"/>
              </a:xfrm>
              <a:prstGeom prst="rect">
                <a:avLst/>
              </a:prstGeom>
            </p:spPr>
          </p:pic>
          <p:sp>
            <p:nvSpPr>
              <p:cNvPr id="35" name="TextBox 34"/>
              <p:cNvSpPr txBox="1"/>
              <p:nvPr/>
            </p:nvSpPr>
            <p:spPr>
              <a:xfrm>
                <a:off x="6599832" y="2463132"/>
                <a:ext cx="470848" cy="646331"/>
              </a:xfrm>
              <a:prstGeom prst="rect">
                <a:avLst/>
              </a:prstGeom>
              <a:noFill/>
            </p:spPr>
            <p:txBody>
              <a:bodyPr wrap="square" rtlCol="0">
                <a:spAutoFit/>
              </a:bodyPr>
              <a:lstStyle/>
              <a:p>
                <a:pPr algn="ctr"/>
                <a:endParaRPr lang="en-GB" sz="3600" b="1" dirty="0">
                  <a:solidFill>
                    <a:schemeClr val="accent2"/>
                  </a:solidFill>
                </a:endParaRPr>
              </a:p>
            </p:txBody>
          </p:sp>
        </p:grpSp>
        <p:grpSp>
          <p:nvGrpSpPr>
            <p:cNvPr id="54" name="Group 53"/>
            <p:cNvGrpSpPr/>
            <p:nvPr/>
          </p:nvGrpSpPr>
          <p:grpSpPr>
            <a:xfrm>
              <a:off x="4619768" y="4012201"/>
              <a:ext cx="1451212" cy="1451212"/>
              <a:chOff x="4619768" y="3493586"/>
              <a:chExt cx="1451212" cy="1451212"/>
            </a:xfrm>
          </p:grpSpPr>
          <p:sp>
            <p:nvSpPr>
              <p:cNvPr id="25" name="Teardrop 24"/>
              <p:cNvSpPr/>
              <p:nvPr/>
            </p:nvSpPr>
            <p:spPr>
              <a:xfrm>
                <a:off x="4619768" y="3493586"/>
                <a:ext cx="1451212" cy="1451212"/>
              </a:xfrm>
              <a:prstGeom prst="teardrop">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pic>
            <p:nvPicPr>
              <p:cNvPr id="33" name="Picture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17565" y="3778406"/>
                <a:ext cx="855618" cy="853214"/>
              </a:xfrm>
              <a:prstGeom prst="rect">
                <a:avLst/>
              </a:prstGeom>
            </p:spPr>
          </p:pic>
          <p:sp>
            <p:nvSpPr>
              <p:cNvPr id="36" name="TextBox 35"/>
              <p:cNvSpPr txBox="1"/>
              <p:nvPr/>
            </p:nvSpPr>
            <p:spPr>
              <a:xfrm>
                <a:off x="5093069" y="3896026"/>
                <a:ext cx="470848" cy="646331"/>
              </a:xfrm>
              <a:prstGeom prst="rect">
                <a:avLst/>
              </a:prstGeom>
              <a:noFill/>
            </p:spPr>
            <p:txBody>
              <a:bodyPr wrap="square" rtlCol="0">
                <a:spAutoFit/>
              </a:bodyPr>
              <a:lstStyle/>
              <a:p>
                <a:pPr algn="ctr"/>
                <a:endParaRPr lang="en-GB" sz="3600" b="1" dirty="0">
                  <a:solidFill>
                    <a:schemeClr val="accent3"/>
                  </a:solidFill>
                </a:endParaRPr>
              </a:p>
            </p:txBody>
          </p:sp>
        </p:grpSp>
        <p:grpSp>
          <p:nvGrpSpPr>
            <p:cNvPr id="55" name="Group 54"/>
            <p:cNvGrpSpPr/>
            <p:nvPr/>
          </p:nvGrpSpPr>
          <p:grpSpPr>
            <a:xfrm>
              <a:off x="6123296" y="4012201"/>
              <a:ext cx="1451212" cy="1451212"/>
              <a:chOff x="6123296" y="3493586"/>
              <a:chExt cx="1451212" cy="1451212"/>
            </a:xfrm>
          </p:grpSpPr>
          <p:sp>
            <p:nvSpPr>
              <p:cNvPr id="28" name="Teardrop 27"/>
              <p:cNvSpPr/>
              <p:nvPr/>
            </p:nvSpPr>
            <p:spPr>
              <a:xfrm flipH="1">
                <a:off x="6123296" y="3493586"/>
                <a:ext cx="1451212" cy="1451212"/>
              </a:xfrm>
              <a:prstGeom prst="teardrop">
                <a:avLst/>
              </a:prstGeom>
              <a:solidFill>
                <a:schemeClr val="accent5"/>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pic>
            <p:nvPicPr>
              <p:cNvPr id="32" name="Picture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1093" y="3792585"/>
                <a:ext cx="855618" cy="853214"/>
              </a:xfrm>
              <a:prstGeom prst="rect">
                <a:avLst/>
              </a:prstGeom>
            </p:spPr>
          </p:pic>
          <p:sp>
            <p:nvSpPr>
              <p:cNvPr id="37" name="TextBox 36"/>
              <p:cNvSpPr txBox="1"/>
              <p:nvPr/>
            </p:nvSpPr>
            <p:spPr>
              <a:xfrm>
                <a:off x="6599830" y="3922791"/>
                <a:ext cx="470848" cy="646331"/>
              </a:xfrm>
              <a:prstGeom prst="rect">
                <a:avLst/>
              </a:prstGeom>
              <a:noFill/>
            </p:spPr>
            <p:txBody>
              <a:bodyPr wrap="square" rtlCol="0">
                <a:spAutoFit/>
              </a:bodyPr>
              <a:lstStyle/>
              <a:p>
                <a:pPr algn="ctr"/>
                <a:endParaRPr lang="en-GB" sz="3600" b="1" dirty="0">
                  <a:solidFill>
                    <a:schemeClr val="accent5"/>
                  </a:solidFill>
                </a:endParaRPr>
              </a:p>
            </p:txBody>
          </p:sp>
        </p:grpSp>
        <p:grpSp>
          <p:nvGrpSpPr>
            <p:cNvPr id="57" name="Group 56"/>
            <p:cNvGrpSpPr/>
            <p:nvPr/>
          </p:nvGrpSpPr>
          <p:grpSpPr>
            <a:xfrm>
              <a:off x="7361983" y="2251601"/>
              <a:ext cx="3781414" cy="479030"/>
              <a:chOff x="7361983" y="1732986"/>
              <a:chExt cx="3781414" cy="479030"/>
            </a:xfrm>
          </p:grpSpPr>
          <p:cxnSp>
            <p:nvCxnSpPr>
              <p:cNvPr id="39" name="Straight Connector 38"/>
              <p:cNvCxnSpPr/>
              <p:nvPr/>
            </p:nvCxnSpPr>
            <p:spPr>
              <a:xfrm flipV="1">
                <a:off x="7361983" y="1732986"/>
                <a:ext cx="321707" cy="479030"/>
              </a:xfrm>
              <a:prstGeom prst="line">
                <a:avLst/>
              </a:prstGeom>
              <a:ln w="19050">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683690" y="1732986"/>
                <a:ext cx="345970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4" name="TextBox 43"/>
            <p:cNvSpPr txBox="1"/>
            <p:nvPr/>
          </p:nvSpPr>
          <p:spPr>
            <a:xfrm>
              <a:off x="7925386" y="2313640"/>
              <a:ext cx="3152633" cy="1754326"/>
            </a:xfrm>
            <a:prstGeom prst="rect">
              <a:avLst/>
            </a:prstGeom>
            <a:noFill/>
          </p:spPr>
          <p:txBody>
            <a:bodyPr wrap="square" rtlCol="0">
              <a:spAutoFit/>
            </a:bodyPr>
            <a:lstStyle/>
            <a:p>
              <a:pPr marL="285750" indent="-285750" algn="just">
                <a:buClr>
                  <a:schemeClr val="accent2"/>
                </a:buClr>
                <a:buFont typeface="Arial" panose="020B0604020202020204" pitchFamily="34" charset="0"/>
                <a:buChar char="•"/>
              </a:pPr>
              <a:r>
                <a:rPr lang="en-IE" dirty="0"/>
                <a:t>limit the audit of operations to a statistical sample of 30 for a programme or group of programmes</a:t>
              </a:r>
            </a:p>
            <a:p>
              <a:endParaRPr lang="en-GB" dirty="0"/>
            </a:p>
          </p:txBody>
        </p:sp>
        <p:sp>
          <p:nvSpPr>
            <p:cNvPr id="45" name="Rectangle 44"/>
            <p:cNvSpPr/>
            <p:nvPr/>
          </p:nvSpPr>
          <p:spPr>
            <a:xfrm>
              <a:off x="7925386" y="1882269"/>
              <a:ext cx="1856021" cy="369332"/>
            </a:xfrm>
            <a:prstGeom prst="rect">
              <a:avLst/>
            </a:prstGeom>
          </p:spPr>
          <p:txBody>
            <a:bodyPr wrap="none">
              <a:spAutoFit/>
            </a:bodyPr>
            <a:lstStyle/>
            <a:p>
              <a:pPr>
                <a:spcAft>
                  <a:spcPts val="1000"/>
                </a:spcAft>
              </a:pPr>
              <a:r>
                <a:rPr lang="en-IE" b="1" dirty="0">
                  <a:solidFill>
                    <a:schemeClr val="accent2"/>
                  </a:solidFill>
                </a:rPr>
                <a:t>Audit Authority</a:t>
              </a:r>
            </a:p>
          </p:txBody>
        </p:sp>
        <p:cxnSp>
          <p:nvCxnSpPr>
            <p:cNvPr id="47" name="Straight Connector 46"/>
            <p:cNvCxnSpPr/>
            <p:nvPr/>
          </p:nvCxnSpPr>
          <p:spPr>
            <a:xfrm>
              <a:off x="7485797" y="4363852"/>
              <a:ext cx="3657600" cy="0"/>
            </a:xfrm>
            <a:prstGeom prst="line">
              <a:avLst/>
            </a:prstGeom>
            <a:ln w="19050">
              <a:solidFill>
                <a:schemeClr val="tx1"/>
              </a:solidFill>
              <a:headEnd type="ova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7925385" y="3994520"/>
              <a:ext cx="184731" cy="369332"/>
            </a:xfrm>
            <a:prstGeom prst="rect">
              <a:avLst/>
            </a:prstGeom>
          </p:spPr>
          <p:txBody>
            <a:bodyPr wrap="none">
              <a:spAutoFit/>
            </a:bodyPr>
            <a:lstStyle/>
            <a:p>
              <a:pPr>
                <a:spcAft>
                  <a:spcPts val="1000"/>
                </a:spcAft>
              </a:pPr>
              <a:endParaRPr lang="en-IE" b="1" dirty="0">
                <a:solidFill>
                  <a:schemeClr val="accent5"/>
                </a:solidFill>
              </a:endParaRPr>
            </a:p>
          </p:txBody>
        </p:sp>
        <p:sp>
          <p:nvSpPr>
            <p:cNvPr id="51" name="TextBox 50"/>
            <p:cNvSpPr txBox="1"/>
            <p:nvPr/>
          </p:nvSpPr>
          <p:spPr>
            <a:xfrm>
              <a:off x="7925386" y="4490266"/>
              <a:ext cx="3152633" cy="646331"/>
            </a:xfrm>
            <a:prstGeom prst="rect">
              <a:avLst/>
            </a:prstGeom>
            <a:noFill/>
          </p:spPr>
          <p:txBody>
            <a:bodyPr wrap="square" rtlCol="0">
              <a:spAutoFit/>
            </a:bodyPr>
            <a:lstStyle/>
            <a:p>
              <a:pPr marL="285750" indent="-285750">
                <a:buClr>
                  <a:schemeClr val="accent5"/>
                </a:buClr>
                <a:buFont typeface="Arial" panose="020B0604020202020204" pitchFamily="34" charset="0"/>
                <a:buChar char="•"/>
              </a:pPr>
              <a:r>
                <a:rPr lang="en-US" dirty="0"/>
                <a:t>System audits (lack of)</a:t>
              </a:r>
              <a:endParaRPr lang="en-GB" dirty="0"/>
            </a:p>
            <a:p>
              <a:endParaRPr lang="en-GB" dirty="0"/>
            </a:p>
          </p:txBody>
        </p:sp>
        <p:grpSp>
          <p:nvGrpSpPr>
            <p:cNvPr id="59" name="Group 58"/>
            <p:cNvGrpSpPr/>
            <p:nvPr/>
          </p:nvGrpSpPr>
          <p:grpSpPr>
            <a:xfrm flipH="1">
              <a:off x="1070519" y="2251601"/>
              <a:ext cx="3781414" cy="479030"/>
              <a:chOff x="7361983" y="1732986"/>
              <a:chExt cx="3781414" cy="479030"/>
            </a:xfrm>
          </p:grpSpPr>
          <p:cxnSp>
            <p:nvCxnSpPr>
              <p:cNvPr id="60" name="Straight Connector 59"/>
              <p:cNvCxnSpPr/>
              <p:nvPr/>
            </p:nvCxnSpPr>
            <p:spPr>
              <a:xfrm flipV="1">
                <a:off x="7361983" y="1732986"/>
                <a:ext cx="321707" cy="479030"/>
              </a:xfrm>
              <a:prstGeom prst="line">
                <a:avLst/>
              </a:prstGeom>
              <a:ln w="19050">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7683690" y="1732986"/>
                <a:ext cx="345970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tangle 61"/>
            <p:cNvSpPr/>
            <p:nvPr/>
          </p:nvSpPr>
          <p:spPr>
            <a:xfrm>
              <a:off x="1070519" y="1882269"/>
              <a:ext cx="2343334" cy="369332"/>
            </a:xfrm>
            <a:prstGeom prst="rect">
              <a:avLst/>
            </a:prstGeom>
          </p:spPr>
          <p:txBody>
            <a:bodyPr wrap="none">
              <a:spAutoFit/>
            </a:bodyPr>
            <a:lstStyle/>
            <a:p>
              <a:pPr>
                <a:spcAft>
                  <a:spcPts val="1000"/>
                </a:spcAft>
              </a:pPr>
              <a:r>
                <a:rPr lang="en-IE" b="1" dirty="0">
                  <a:solidFill>
                    <a:schemeClr val="tx2"/>
                  </a:solidFill>
                </a:rPr>
                <a:t>Managing Authority</a:t>
              </a:r>
            </a:p>
          </p:txBody>
        </p:sp>
        <p:sp>
          <p:nvSpPr>
            <p:cNvPr id="63" name="TextBox 62"/>
            <p:cNvSpPr txBox="1"/>
            <p:nvPr/>
          </p:nvSpPr>
          <p:spPr>
            <a:xfrm>
              <a:off x="1070519" y="2313640"/>
              <a:ext cx="3152633" cy="1200329"/>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IE" dirty="0"/>
                <a:t>national procedures to carry out management verifications </a:t>
              </a:r>
            </a:p>
            <a:p>
              <a:pPr>
                <a:buClr>
                  <a:schemeClr val="tx2"/>
                </a:buClr>
              </a:pPr>
              <a:endParaRPr lang="en-GB" dirty="0"/>
            </a:p>
          </p:txBody>
        </p:sp>
        <p:cxnSp>
          <p:nvCxnSpPr>
            <p:cNvPr id="64" name="Straight Connector 63"/>
            <p:cNvCxnSpPr/>
            <p:nvPr/>
          </p:nvCxnSpPr>
          <p:spPr>
            <a:xfrm flipH="1">
              <a:off x="1070519" y="4355871"/>
              <a:ext cx="3657600" cy="0"/>
            </a:xfrm>
            <a:prstGeom prst="line">
              <a:avLst/>
            </a:prstGeom>
            <a:ln w="19050">
              <a:solidFill>
                <a:schemeClr val="tx1"/>
              </a:solidFill>
              <a:headEnd type="ova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1047053" y="4495897"/>
              <a:ext cx="3152633" cy="1754326"/>
            </a:xfrm>
            <a:prstGeom prst="rect">
              <a:avLst/>
            </a:prstGeom>
            <a:noFill/>
          </p:spPr>
          <p:txBody>
            <a:bodyPr wrap="square" rtlCol="0">
              <a:spAutoFit/>
            </a:bodyPr>
            <a:lstStyle/>
            <a:p>
              <a:pPr marL="285750" indent="-285750">
                <a:buClr>
                  <a:schemeClr val="accent3"/>
                </a:buClr>
                <a:buFont typeface="Arial" panose="020B0604020202020204" pitchFamily="34" charset="0"/>
                <a:buChar char="•"/>
              </a:pPr>
              <a:r>
                <a:rPr lang="en-GB" dirty="0"/>
                <a:t>verifications can be carried out by external bodies, provided it has sufficient evidence of the competence of those bodies</a:t>
              </a:r>
            </a:p>
          </p:txBody>
        </p:sp>
      </p:grpSp>
      <p:sp>
        <p:nvSpPr>
          <p:cNvPr id="3" name="TextBox 2">
            <a:extLst>
              <a:ext uri="{FF2B5EF4-FFF2-40B4-BE49-F238E27FC236}">
                <a16:creationId xmlns:a16="http://schemas.microsoft.com/office/drawing/2014/main" id="{B68C1643-9FFF-1B8D-8A82-A3EFD40B3F0F}"/>
              </a:ext>
            </a:extLst>
          </p:cNvPr>
          <p:cNvSpPr txBox="1"/>
          <p:nvPr/>
        </p:nvSpPr>
        <p:spPr>
          <a:xfrm>
            <a:off x="4333164" y="1345951"/>
            <a:ext cx="3152633" cy="1077218"/>
          </a:xfrm>
          <a:prstGeom prst="rect">
            <a:avLst/>
          </a:prstGeom>
          <a:noFill/>
        </p:spPr>
        <p:txBody>
          <a:bodyPr wrap="square" rtlCol="0">
            <a:spAutoFit/>
          </a:bodyPr>
          <a:lstStyle/>
          <a:p>
            <a:pPr algn="ctr">
              <a:buClr>
                <a:schemeClr val="accent3"/>
              </a:buClr>
            </a:pPr>
            <a:r>
              <a:rPr lang="en-GB" sz="3200" b="1" dirty="0">
                <a:solidFill>
                  <a:srgbClr val="00B050"/>
                </a:solidFill>
              </a:rPr>
              <a:t>MENU</a:t>
            </a:r>
          </a:p>
          <a:p>
            <a:pPr algn="ctr">
              <a:buClr>
                <a:schemeClr val="accent3"/>
              </a:buClr>
            </a:pPr>
            <a:r>
              <a:rPr lang="en-GB" sz="3200" b="1" dirty="0">
                <a:solidFill>
                  <a:srgbClr val="00B050"/>
                </a:solidFill>
              </a:rPr>
              <a:t>of options </a:t>
            </a:r>
          </a:p>
        </p:txBody>
      </p:sp>
    </p:spTree>
    <p:extLst>
      <p:ext uri="{BB962C8B-B14F-4D97-AF65-F5344CB8AC3E}">
        <p14:creationId xmlns:p14="http://schemas.microsoft.com/office/powerpoint/2010/main" val="37301313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Conditions </a:t>
            </a:r>
            <a:endParaRPr lang="en-GB" dirty="0"/>
          </a:p>
        </p:txBody>
      </p:sp>
      <p:graphicFrame>
        <p:nvGraphicFramePr>
          <p:cNvPr id="3" name="Group 3"/>
          <p:cNvGraphicFramePr>
            <a:graphicFrameLocks noGrp="1"/>
          </p:cNvGraphicFramePr>
          <p:nvPr>
            <p:extLst>
              <p:ext uri="{D42A27DB-BD31-4B8C-83A1-F6EECF244321}">
                <p14:modId xmlns:p14="http://schemas.microsoft.com/office/powerpoint/2010/main" val="3109722803"/>
              </p:ext>
            </p:extLst>
          </p:nvPr>
        </p:nvGraphicFramePr>
        <p:xfrm>
          <a:off x="90152" y="1240253"/>
          <a:ext cx="12101847" cy="6108057"/>
        </p:xfrm>
        <a:graphic>
          <a:graphicData uri="http://schemas.openxmlformats.org/drawingml/2006/table">
            <a:tbl>
              <a:tblPr/>
              <a:tblGrid>
                <a:gridCol w="6469137">
                  <a:extLst>
                    <a:ext uri="{9D8B030D-6E8A-4147-A177-3AD203B41FA5}">
                      <a16:colId xmlns:a16="http://schemas.microsoft.com/office/drawing/2014/main" val="20000"/>
                    </a:ext>
                  </a:extLst>
                </a:gridCol>
                <a:gridCol w="1837849">
                  <a:extLst>
                    <a:ext uri="{9D8B030D-6E8A-4147-A177-3AD203B41FA5}">
                      <a16:colId xmlns:a16="http://schemas.microsoft.com/office/drawing/2014/main" val="20001"/>
                    </a:ext>
                  </a:extLst>
                </a:gridCol>
                <a:gridCol w="1858475">
                  <a:extLst>
                    <a:ext uri="{9D8B030D-6E8A-4147-A177-3AD203B41FA5}">
                      <a16:colId xmlns:a16="http://schemas.microsoft.com/office/drawing/2014/main" val="20002"/>
                    </a:ext>
                  </a:extLst>
                </a:gridCol>
                <a:gridCol w="1936386">
                  <a:extLst>
                    <a:ext uri="{9D8B030D-6E8A-4147-A177-3AD203B41FA5}">
                      <a16:colId xmlns:a16="http://schemas.microsoft.com/office/drawing/2014/main" val="20003"/>
                    </a:ext>
                  </a:extLst>
                </a:gridCol>
              </a:tblGrid>
              <a:tr h="420535">
                <a:tc gridSpan="4">
                  <a:txBody>
                    <a:bodyPr/>
                    <a:lstStyle/>
                    <a:p>
                      <a:pPr marL="0" marR="0" lvl="0" indent="0" algn="l" defTabSz="815975" rtl="0" eaLnBrk="1" fontAlgn="base" latinLnBrk="0" hangingPunct="1">
                        <a:lnSpc>
                          <a:spcPct val="100000"/>
                        </a:lnSpc>
                        <a:spcBef>
                          <a:spcPct val="0"/>
                        </a:spcBef>
                        <a:spcAft>
                          <a:spcPct val="0"/>
                        </a:spcAft>
                        <a:buClrTx/>
                        <a:buSzTx/>
                        <a:buFontTx/>
                        <a:buNone/>
                        <a:tabLst/>
                      </a:pPr>
                      <a:endParaRPr kumimoji="0" lang="en-GB" altLang="en-GB" sz="1600" b="0" i="0" u="none" strike="noStrike" cap="none" normalizeH="0" baseline="0" dirty="0">
                        <a:ln>
                          <a:noFill/>
                        </a:ln>
                        <a:solidFill>
                          <a:schemeClr val="tx2"/>
                        </a:solidFill>
                        <a:effectLst/>
                        <a:latin typeface="Arial" charset="0"/>
                      </a:endParaRPr>
                    </a:p>
                  </a:txBody>
                  <a:tcPr marL="80271" marR="80271" marT="80271" marB="8027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solidFill>
                  </a:tcPr>
                </a:tc>
                <a:tc hMerge="1">
                  <a:txBody>
                    <a:bodyPr/>
                    <a:lstStyle/>
                    <a:p>
                      <a:endParaRPr lang="nl-BE"/>
                    </a:p>
                  </a:txBody>
                  <a:tcPr/>
                </a:tc>
                <a:tc hMerge="1">
                  <a:txBody>
                    <a:bodyPr/>
                    <a:lstStyle/>
                    <a:p>
                      <a:endParaRPr lang="nl-BE"/>
                    </a:p>
                  </a:txBody>
                  <a:tcPr/>
                </a:tc>
                <a:tc hMerge="1">
                  <a:txBody>
                    <a:bodyPr/>
                    <a:lstStyle/>
                    <a:p>
                      <a:endParaRPr lang="nl-BE"/>
                    </a:p>
                  </a:txBody>
                  <a:tcPr/>
                </a:tc>
                <a:extLst>
                  <a:ext uri="{0D108BD9-81ED-4DB2-BD59-A6C34878D82A}">
                    <a16:rowId xmlns:a16="http://schemas.microsoft.com/office/drawing/2014/main" val="10000"/>
                  </a:ext>
                </a:extLst>
              </a:tr>
              <a:tr h="346818">
                <a:tc>
                  <a:txBody>
                    <a:bodyPr/>
                    <a:lstStyle/>
                    <a:p>
                      <a:pPr marL="0" marR="0" lvl="0" indent="0" algn="l" defTabSz="815975" rtl="0" eaLnBrk="1" fontAlgn="base" latinLnBrk="0" hangingPunct="1">
                        <a:lnSpc>
                          <a:spcPct val="100000"/>
                        </a:lnSpc>
                        <a:spcBef>
                          <a:spcPct val="0"/>
                        </a:spcBef>
                        <a:spcAft>
                          <a:spcPct val="0"/>
                        </a:spcAft>
                        <a:buClrTx/>
                        <a:buSzTx/>
                        <a:buFontTx/>
                        <a:buNone/>
                        <a:tabLst/>
                      </a:pPr>
                      <a:r>
                        <a:rPr kumimoji="0" lang="en-GB" altLang="en-GB" sz="2000" b="1" i="0" u="none" strike="noStrike" cap="none" normalizeH="0" baseline="0" dirty="0">
                          <a:ln>
                            <a:noFill/>
                          </a:ln>
                          <a:solidFill>
                            <a:schemeClr val="bg1"/>
                          </a:solidFill>
                          <a:effectLst/>
                          <a:latin typeface="+mj-lt"/>
                        </a:rPr>
                        <a:t>2 preceding years</a:t>
                      </a:r>
                    </a:p>
                  </a:txBody>
                  <a:tcPr marL="79200" marR="79200" marT="54000" marB="54000" anchor="ctr" horzOverflow="overflow">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gridSpan="3">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2000" b="1" i="0" u="none" strike="noStrike" cap="none" normalizeH="0" baseline="0" dirty="0">
                        <a:ln>
                          <a:noFill/>
                        </a:ln>
                        <a:solidFill>
                          <a:schemeClr val="bg1"/>
                        </a:solidFill>
                        <a:effectLst/>
                        <a:latin typeface="+mj-lt"/>
                      </a:endParaRPr>
                    </a:p>
                  </a:txBody>
                  <a:tcPr marL="79200" marR="79200" marT="54000" marB="54000" anchor="ctr" horzOverflow="overflow">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hMerge="1">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1400" b="1" i="0" u="none" strike="noStrike" cap="none" normalizeH="0" baseline="0" dirty="0">
                        <a:ln>
                          <a:noFill/>
                        </a:ln>
                        <a:solidFill>
                          <a:schemeClr val="bg1"/>
                        </a:solidFill>
                        <a:effectLst/>
                        <a:latin typeface="Arial" charset="0"/>
                      </a:endParaRPr>
                    </a:p>
                  </a:txBody>
                  <a:tcPr marL="79200" marR="79200" marT="54000" marB="54000" anchor="ctr" horzOverflow="overflow">
                    <a:lnL>
                      <a:noFill/>
                    </a:lnL>
                    <a:lnR>
                      <a:noFill/>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hMerge="1">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1400" b="1" i="0" u="none" strike="noStrike" cap="none" normalizeH="0" baseline="0" dirty="0">
                        <a:ln>
                          <a:noFill/>
                        </a:ln>
                        <a:solidFill>
                          <a:schemeClr val="bg1"/>
                        </a:solidFill>
                        <a:effectLst/>
                        <a:latin typeface="Arial" charset="0"/>
                      </a:endParaRPr>
                    </a:p>
                  </a:txBody>
                  <a:tcPr marL="79200" marR="79200" marT="54000" marB="54000" anchor="ctr" horzOverflow="overflow">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1"/>
                  </a:ext>
                </a:extLst>
              </a:tr>
              <a:tr h="346818">
                <a:tc>
                  <a:txBody>
                    <a:bodyPr/>
                    <a:lstStyle/>
                    <a:p>
                      <a:pPr marL="0" marR="0" lvl="0" indent="0" algn="ctr" defTabSz="815975" rtl="0" eaLnBrk="1" fontAlgn="base" latinLnBrk="0" hangingPunct="1">
                        <a:lnSpc>
                          <a:spcPct val="100000"/>
                        </a:lnSpc>
                        <a:spcBef>
                          <a:spcPct val="0"/>
                        </a:spcBef>
                        <a:spcAft>
                          <a:spcPct val="0"/>
                        </a:spcAft>
                        <a:buClrTx/>
                        <a:buSzTx/>
                        <a:buFontTx/>
                        <a:buNone/>
                        <a:tabLst/>
                      </a:pPr>
                      <a:r>
                        <a:rPr kumimoji="0" lang="en-GB" altLang="en-GB" sz="2000" b="1" i="0" u="none" strike="noStrike" cap="none" normalizeH="0" baseline="0" dirty="0">
                          <a:ln>
                            <a:noFill/>
                          </a:ln>
                          <a:solidFill>
                            <a:schemeClr val="accent2"/>
                          </a:solidFill>
                          <a:effectLst/>
                          <a:latin typeface="+mj-lt"/>
                        </a:rPr>
                        <a:t>MCS functions well </a:t>
                      </a:r>
                      <a:r>
                        <a:rPr kumimoji="0" lang="en-GB" altLang="en-GB" sz="1600" b="0" i="0" u="none" strike="noStrike" cap="none" normalizeH="0" baseline="0" dirty="0">
                          <a:ln>
                            <a:noFill/>
                          </a:ln>
                          <a:solidFill>
                            <a:schemeClr val="tx1"/>
                          </a:solidFill>
                          <a:effectLst/>
                          <a:latin typeface="+mj-lt"/>
                        </a:rPr>
                        <a:t>(EPPO)</a:t>
                      </a:r>
                    </a:p>
                  </a:txBody>
                  <a:tcPr marL="79200" marR="79200" marT="54000" marB="54000" anchor="ctr" horzOverflow="overflow">
                    <a:lnL w="12700" cap="flat" cmpd="sng" algn="ctr">
                      <a:solidFill>
                        <a:schemeClr val="bg1"/>
                      </a:solid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tc gridSpan="3">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2000" b="0" i="0" u="none" strike="noStrike" cap="none" normalizeH="0" baseline="0" dirty="0">
                        <a:ln>
                          <a:noFill/>
                        </a:ln>
                        <a:solidFill>
                          <a:srgbClr val="00A1DE"/>
                        </a:solidFill>
                        <a:effectLst/>
                        <a:latin typeface="+mj-lt"/>
                      </a:endParaRPr>
                    </a:p>
                  </a:txBody>
                  <a:tcPr marL="79200" marR="79200" marT="54000" marB="54000" anchor="ctr" horzOverflow="overflow">
                    <a:lnL>
                      <a:noFill/>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1600" b="0" i="0" u="none" strike="noStrike" cap="none" normalizeH="0" baseline="0" dirty="0">
                        <a:ln>
                          <a:noFill/>
                        </a:ln>
                        <a:solidFill>
                          <a:srgbClr val="00A1DE"/>
                        </a:solidFill>
                        <a:effectLst/>
                        <a:latin typeface="Arial" charset="0"/>
                      </a:endParaRPr>
                    </a:p>
                  </a:txBody>
                  <a:tcPr marL="79200" marR="79200" marT="54000" marB="54000" anchor="ctr" horzOverflow="overflow">
                    <a:lnL>
                      <a:noFill/>
                    </a:lnL>
                    <a:lnR>
                      <a:noFill/>
                    </a:lnR>
                    <a:lnT w="6350" cap="flat" cmpd="sng" algn="ctr">
                      <a:no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1600" b="0" i="0" u="none" strike="noStrike" cap="none" normalizeH="0" baseline="0" dirty="0">
                        <a:ln>
                          <a:noFill/>
                        </a:ln>
                        <a:solidFill>
                          <a:srgbClr val="00A1DE"/>
                        </a:solidFill>
                        <a:effectLst/>
                        <a:latin typeface="Arial" charset="0"/>
                      </a:endParaRPr>
                    </a:p>
                  </a:txBody>
                  <a:tcPr marL="79200" marR="79200" marT="54000" marB="54000" anchor="ctr" horzOverflow="overflow">
                    <a:lnL>
                      <a:noFill/>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602898">
                <a:tc>
                  <a:txBody>
                    <a:bodyPr/>
                    <a:lstStyle/>
                    <a:p>
                      <a:pPr marL="0" marR="0" lvl="0" indent="0" algn="ctr" defTabSz="815975" rtl="0" eaLnBrk="1" fontAlgn="base" latinLnBrk="0" hangingPunct="1">
                        <a:lnSpc>
                          <a:spcPct val="100000"/>
                        </a:lnSpc>
                        <a:spcBef>
                          <a:spcPct val="0"/>
                        </a:spcBef>
                        <a:spcAft>
                          <a:spcPct val="0"/>
                        </a:spcAft>
                        <a:buClrTx/>
                        <a:buSzTx/>
                        <a:buFontTx/>
                        <a:buNone/>
                        <a:tabLst/>
                      </a:pPr>
                      <a:endParaRPr kumimoji="0" lang="en-GB" altLang="en-GB" sz="2000" b="1" i="0" u="none" strike="noStrike" kern="1200" cap="none" normalizeH="0" baseline="0" dirty="0">
                        <a:ln>
                          <a:noFill/>
                        </a:ln>
                        <a:solidFill>
                          <a:schemeClr val="accent2"/>
                        </a:solidFill>
                        <a:effectLst/>
                        <a:latin typeface="+mj-lt"/>
                        <a:ea typeface="+mn-ea"/>
                        <a:cs typeface="+mn-cs"/>
                      </a:endParaRPr>
                    </a:p>
                  </a:txBody>
                  <a:tcPr marL="79200" marR="79200" marT="54000" marB="54000" anchor="ctr" horzOverflow="overflow">
                    <a:lnL w="12700" cap="flat" cmpd="sng" algn="ctr">
                      <a:solidFill>
                        <a:schemeClr val="bg1"/>
                      </a:solidFill>
                      <a:prstDash val="solid"/>
                      <a:round/>
                      <a:headEnd type="none" w="med" len="med"/>
                      <a:tailEnd type="none" w="med" len="med"/>
                    </a:lnL>
                    <a:lnR>
                      <a:noFill/>
                    </a:lnR>
                    <a:lnT w="6350" cap="flat" cmpd="sng" algn="ctr">
                      <a:solidFill>
                        <a:srgbClr val="00A1DE"/>
                      </a:solid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tc gridSpan="3">
                  <a:txBody>
                    <a:bodyPr/>
                    <a:lstStyle/>
                    <a:p>
                      <a:pPr marL="0" marR="0" lvl="0" indent="0" algn="ctr" defTabSz="815975" rtl="0" eaLnBrk="1" fontAlgn="base" latinLnBrk="0" hangingPunct="1">
                        <a:lnSpc>
                          <a:spcPct val="100000"/>
                        </a:lnSpc>
                        <a:spcBef>
                          <a:spcPct val="0"/>
                        </a:spcBef>
                        <a:spcAft>
                          <a:spcPct val="0"/>
                        </a:spcAft>
                        <a:buClrTx/>
                        <a:buSzTx/>
                        <a:buFontTx/>
                        <a:buNone/>
                        <a:tabLst/>
                        <a:defRPr/>
                      </a:pPr>
                      <a:r>
                        <a:rPr kumimoji="0" lang="en-GB" altLang="en-GB" sz="2000" b="1" i="0" u="none" strike="noStrike" kern="1200" cap="none" normalizeH="0" baseline="0" dirty="0">
                          <a:ln>
                            <a:noFill/>
                          </a:ln>
                          <a:solidFill>
                            <a:schemeClr val="accent2"/>
                          </a:solidFill>
                          <a:effectLst/>
                          <a:latin typeface="+mj-lt"/>
                          <a:ea typeface="+mn-ea"/>
                          <a:cs typeface="+mn-cs"/>
                        </a:rPr>
                        <a:t>TER 2% or below</a:t>
                      </a:r>
                    </a:p>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2000" b="0" i="0" u="none" strike="noStrike" cap="none" normalizeH="0" baseline="0" dirty="0">
                        <a:ln>
                          <a:noFill/>
                        </a:ln>
                        <a:solidFill>
                          <a:schemeClr val="tx1"/>
                        </a:solidFill>
                        <a:effectLst/>
                        <a:latin typeface="+mj-lt"/>
                      </a:endParaRPr>
                    </a:p>
                  </a:txBody>
                  <a:tcPr marL="79200" marR="79200" marT="54000" marB="54000" anchor="ctr" horzOverflow="overflow">
                    <a:lnL>
                      <a:noFill/>
                    </a:lnL>
                    <a:lnR w="12700" cap="flat" cmpd="sng" algn="ctr">
                      <a:solidFill>
                        <a:schemeClr val="bg1"/>
                      </a:solidFill>
                      <a:prstDash val="solid"/>
                      <a:round/>
                      <a:headEnd type="none" w="med" len="med"/>
                      <a:tailEnd type="none" w="med" len="med"/>
                    </a:lnR>
                    <a:lnT w="6350" cap="flat" cmpd="sng" algn="ctr">
                      <a:solidFill>
                        <a:srgbClr val="00A1DE"/>
                      </a:solid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1600" b="0" i="0" u="none" strike="noStrike" cap="none" normalizeH="0" baseline="0" dirty="0">
                        <a:ln>
                          <a:noFill/>
                        </a:ln>
                        <a:solidFill>
                          <a:schemeClr val="tx1"/>
                        </a:solidFill>
                        <a:effectLst/>
                        <a:latin typeface="Arial" charset="0"/>
                      </a:endParaRPr>
                    </a:p>
                  </a:txBody>
                  <a:tcPr marL="79200" marR="79200" marT="54000" marB="54000" anchor="ctr" horzOverflow="overflow">
                    <a:lnL>
                      <a:noFill/>
                    </a:lnL>
                    <a:lnR>
                      <a:noFill/>
                    </a:lnR>
                    <a:lnT w="6350" cap="flat" cmpd="sng" algn="ctr">
                      <a:solidFill>
                        <a:srgbClr val="00A1DE"/>
                      </a:solid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1600" b="0" i="0" u="none" strike="noStrike" cap="none" normalizeH="0" baseline="0" dirty="0">
                        <a:ln>
                          <a:noFill/>
                        </a:ln>
                        <a:solidFill>
                          <a:schemeClr val="tx1"/>
                        </a:solidFill>
                        <a:effectLst/>
                        <a:latin typeface="Arial" charset="0"/>
                      </a:endParaRPr>
                    </a:p>
                  </a:txBody>
                  <a:tcPr marL="79200" marR="79200" marT="54000" marB="54000" anchor="ctr" horzOverflow="overflow">
                    <a:lnL>
                      <a:noFill/>
                    </a:lnL>
                    <a:lnR w="12700" cap="flat" cmpd="sng" algn="ctr">
                      <a:solidFill>
                        <a:schemeClr val="bg1"/>
                      </a:solidFill>
                      <a:prstDash val="solid"/>
                      <a:round/>
                      <a:headEnd type="none" w="med" len="med"/>
                      <a:tailEnd type="none" w="med" len="med"/>
                    </a:lnR>
                    <a:lnT w="6350" cap="flat" cmpd="sng" algn="ctr">
                      <a:solidFill>
                        <a:srgbClr val="00A1DE"/>
                      </a:solid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346818">
                <a:tc>
                  <a:txBody>
                    <a:bodyPr/>
                    <a:lstStyle/>
                    <a:p>
                      <a:pPr marL="306388" marR="0" lvl="0" indent="-306388" algn="ctr" defTabSz="815975"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a:ln>
                            <a:noFill/>
                          </a:ln>
                          <a:solidFill>
                            <a:schemeClr val="tx1"/>
                          </a:solidFill>
                          <a:effectLst/>
                          <a:latin typeface="+mj-lt"/>
                        </a:rPr>
                        <a:t>In published AARs</a:t>
                      </a:r>
                      <a:endParaRPr kumimoji="0" lang="en-GB" altLang="en-GB" sz="2000" b="0" i="0" u="none" strike="noStrike" cap="none" normalizeH="0" baseline="0" dirty="0">
                        <a:ln>
                          <a:noFill/>
                        </a:ln>
                        <a:solidFill>
                          <a:schemeClr val="tx1"/>
                        </a:solidFill>
                        <a:effectLst/>
                        <a:latin typeface="+mj-lt"/>
                      </a:endParaRPr>
                    </a:p>
                  </a:txBody>
                  <a:tcPr marL="79200" marR="79200" marT="54000" marB="54000" anchor="ctr" horzOverflow="overflow">
                    <a:lnL w="12700" cap="flat" cmpd="sng" algn="ctr">
                      <a:solidFill>
                        <a:schemeClr val="bg1"/>
                      </a:solidFill>
                      <a:prstDash val="solid"/>
                      <a:round/>
                      <a:headEnd type="none" w="med" len="med"/>
                      <a:tailEnd type="none" w="med" len="med"/>
                    </a:lnL>
                    <a:lnR>
                      <a:noFill/>
                    </a:lnR>
                    <a:lnT w="6350" cap="flat" cmpd="sng" algn="ctr">
                      <a:solidFill>
                        <a:srgbClr val="00A1DE"/>
                      </a:solid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tc gridSpan="3">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2000" b="0" i="0" u="none" strike="noStrike" cap="none" normalizeH="0" baseline="0" dirty="0">
                        <a:ln>
                          <a:noFill/>
                        </a:ln>
                        <a:solidFill>
                          <a:schemeClr val="tx1"/>
                        </a:solidFill>
                        <a:effectLst/>
                        <a:latin typeface="+mj-lt"/>
                      </a:endParaRPr>
                    </a:p>
                  </a:txBody>
                  <a:tcPr marL="79200" marR="79200" marT="54000" marB="54000" anchor="ctr" horzOverflow="overflow">
                    <a:lnL>
                      <a:noFill/>
                    </a:lnL>
                    <a:lnR w="12700" cap="flat" cmpd="sng" algn="ctr">
                      <a:solidFill>
                        <a:schemeClr val="bg1"/>
                      </a:solidFill>
                      <a:prstDash val="solid"/>
                      <a:round/>
                      <a:headEnd type="none" w="med" len="med"/>
                      <a:tailEnd type="none" w="med" len="med"/>
                    </a:lnR>
                    <a:lnT w="6350" cap="flat" cmpd="sng" algn="ctr">
                      <a:solidFill>
                        <a:srgbClr val="00A1DE"/>
                      </a:solid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1600" b="0" i="0" u="none" strike="noStrike" cap="none" normalizeH="0" baseline="0" dirty="0">
                        <a:ln>
                          <a:noFill/>
                        </a:ln>
                        <a:solidFill>
                          <a:schemeClr val="tx1"/>
                        </a:solidFill>
                        <a:effectLst/>
                        <a:latin typeface="Arial" charset="0"/>
                      </a:endParaRPr>
                    </a:p>
                  </a:txBody>
                  <a:tcPr marL="79200" marR="79200" marT="54000" marB="54000" anchor="ctr" horzOverflow="overflow">
                    <a:lnL>
                      <a:noFill/>
                    </a:lnL>
                    <a:lnR>
                      <a:noFill/>
                    </a:lnR>
                    <a:lnT w="6350" cap="flat" cmpd="sng" algn="ctr">
                      <a:solidFill>
                        <a:srgbClr val="00A1DE"/>
                      </a:solid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1600" b="0" i="0" u="none" strike="noStrike" cap="none" normalizeH="0" baseline="0" dirty="0">
                        <a:ln>
                          <a:noFill/>
                        </a:ln>
                        <a:solidFill>
                          <a:schemeClr val="tx1"/>
                        </a:solidFill>
                        <a:effectLst/>
                        <a:latin typeface="Arial" charset="0"/>
                      </a:endParaRPr>
                    </a:p>
                  </a:txBody>
                  <a:tcPr marL="79200" marR="79200" marT="54000" marB="54000" anchor="ctr" horzOverflow="overflow">
                    <a:lnL>
                      <a:noFill/>
                    </a:lnL>
                    <a:lnR w="12700" cap="flat" cmpd="sng" algn="ctr">
                      <a:solidFill>
                        <a:schemeClr val="bg1"/>
                      </a:solidFill>
                      <a:prstDash val="solid"/>
                      <a:round/>
                      <a:headEnd type="none" w="med" len="med"/>
                      <a:tailEnd type="none" w="med" len="med"/>
                    </a:lnR>
                    <a:lnT w="6350" cap="flat" cmpd="sng" algn="ctr">
                      <a:solidFill>
                        <a:srgbClr val="00A1DE"/>
                      </a:solid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602898">
                <a:tc>
                  <a:txBody>
                    <a:bodyPr/>
                    <a:lstStyle/>
                    <a:p>
                      <a:pPr marL="306388" marR="0" lvl="0" indent="-39688" algn="ctr" defTabSz="815975" rtl="0" eaLnBrk="1" fontAlgn="base" latinLnBrk="0" hangingPunct="1">
                        <a:lnSpc>
                          <a:spcPct val="100000"/>
                        </a:lnSpc>
                        <a:spcBef>
                          <a:spcPct val="0"/>
                        </a:spcBef>
                        <a:spcAft>
                          <a:spcPct val="0"/>
                        </a:spcAft>
                        <a:buClrTx/>
                        <a:buSzTx/>
                        <a:buFontTx/>
                        <a:buNone/>
                        <a:tabLst/>
                      </a:pPr>
                      <a:endParaRPr kumimoji="0" lang="en-GB" altLang="en-GB" sz="2000" b="0" i="0" u="none" strike="noStrike" cap="none" normalizeH="0" baseline="0" dirty="0">
                        <a:ln>
                          <a:noFill/>
                        </a:ln>
                        <a:solidFill>
                          <a:schemeClr val="tx1"/>
                        </a:solidFill>
                        <a:effectLst/>
                        <a:latin typeface="+mj-lt"/>
                      </a:endParaRPr>
                    </a:p>
                  </a:txBody>
                  <a:tcPr marL="79200" marR="79200" marT="54000" marB="54000" anchor="ctr" horzOverflow="overflow">
                    <a:lnL w="12700" cap="flat" cmpd="sng" algn="ctr">
                      <a:solidFill>
                        <a:schemeClr val="bg1"/>
                      </a:solidFill>
                      <a:prstDash val="solid"/>
                      <a:round/>
                      <a:headEnd type="none" w="med" len="med"/>
                      <a:tailEnd type="none" w="med" len="med"/>
                    </a:lnL>
                    <a:lnR>
                      <a:noFill/>
                    </a:lnR>
                    <a:lnT w="6350" cap="flat" cmpd="sng" algn="ctr">
                      <a:solidFill>
                        <a:srgbClr val="00A1DE"/>
                      </a:solid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tc gridSpan="3">
                  <a:txBody>
                    <a:bodyPr/>
                    <a:lstStyle/>
                    <a:p>
                      <a:pPr marL="0" marR="0" lvl="0" indent="0" algn="r" defTabSz="815975" rtl="0" eaLnBrk="1" fontAlgn="base" latinLnBrk="0" hangingPunct="1">
                        <a:lnSpc>
                          <a:spcPct val="100000"/>
                        </a:lnSpc>
                        <a:spcBef>
                          <a:spcPct val="0"/>
                        </a:spcBef>
                        <a:spcAft>
                          <a:spcPct val="0"/>
                        </a:spcAft>
                        <a:buClrTx/>
                        <a:buSzTx/>
                        <a:buFontTx/>
                        <a:buNone/>
                        <a:tabLst/>
                        <a:defRPr/>
                      </a:pPr>
                      <a:r>
                        <a:rPr kumimoji="0" lang="en-GB" altLang="en-GB" sz="2000" b="0" i="0" u="none" strike="noStrike" cap="none" normalizeH="0" baseline="0" dirty="0">
                          <a:ln>
                            <a:noFill/>
                          </a:ln>
                          <a:solidFill>
                            <a:schemeClr val="tx1"/>
                          </a:solidFill>
                          <a:effectLst/>
                          <a:latin typeface="+mj-lt"/>
                        </a:rPr>
                        <a:t>anytime during the implementation period </a:t>
                      </a:r>
                    </a:p>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2000" b="0" i="0" u="none" strike="noStrike" cap="none" normalizeH="0" baseline="0" dirty="0">
                        <a:ln>
                          <a:noFill/>
                        </a:ln>
                        <a:solidFill>
                          <a:schemeClr val="tx1"/>
                        </a:solidFill>
                        <a:effectLst/>
                        <a:latin typeface="+mj-lt"/>
                      </a:endParaRPr>
                    </a:p>
                  </a:txBody>
                  <a:tcPr marL="79200" marR="79200" marT="54000" marB="54000" anchor="ctr" horzOverflow="overflow">
                    <a:lnL>
                      <a:noFill/>
                    </a:lnL>
                    <a:lnR w="12700" cap="flat" cmpd="sng" algn="ctr">
                      <a:solidFill>
                        <a:schemeClr val="bg1"/>
                      </a:solidFill>
                      <a:prstDash val="solid"/>
                      <a:round/>
                      <a:headEnd type="none" w="med" len="med"/>
                      <a:tailEnd type="none" w="med" len="med"/>
                    </a:lnR>
                    <a:lnT w="6350" cap="flat" cmpd="sng" algn="ctr">
                      <a:solidFill>
                        <a:srgbClr val="00A1DE"/>
                      </a:solid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1600" b="0" i="0" u="none" strike="noStrike" cap="none" normalizeH="0" baseline="0" dirty="0">
                        <a:ln>
                          <a:noFill/>
                        </a:ln>
                        <a:solidFill>
                          <a:schemeClr val="tx1"/>
                        </a:solidFill>
                        <a:effectLst/>
                        <a:latin typeface="Arial" charset="0"/>
                      </a:endParaRPr>
                    </a:p>
                  </a:txBody>
                  <a:tcPr marL="79200" marR="79200" marT="54000" marB="54000" anchor="ctr" horzOverflow="overflow">
                    <a:lnL>
                      <a:noFill/>
                    </a:lnL>
                    <a:lnR>
                      <a:noFill/>
                    </a:lnR>
                    <a:lnT w="6350" cap="flat" cmpd="sng" algn="ctr">
                      <a:solidFill>
                        <a:srgbClr val="00A1DE"/>
                      </a:solid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1600" b="0" i="0" u="none" strike="noStrike" cap="none" normalizeH="0" baseline="0" dirty="0">
                        <a:ln>
                          <a:noFill/>
                        </a:ln>
                        <a:solidFill>
                          <a:schemeClr val="tx1"/>
                        </a:solidFill>
                        <a:effectLst/>
                        <a:latin typeface="Arial" charset="0"/>
                      </a:endParaRPr>
                    </a:p>
                  </a:txBody>
                  <a:tcPr marL="79200" marR="79200" marT="54000" marB="54000" anchor="ctr" horzOverflow="overflow">
                    <a:lnL>
                      <a:noFill/>
                    </a:lnL>
                    <a:lnR w="12700" cap="flat" cmpd="sng" algn="ctr">
                      <a:solidFill>
                        <a:schemeClr val="bg1"/>
                      </a:solidFill>
                      <a:prstDash val="solid"/>
                      <a:round/>
                      <a:headEnd type="none" w="med" len="med"/>
                      <a:tailEnd type="none" w="med" len="med"/>
                    </a:lnR>
                    <a:lnT w="6350" cap="flat" cmpd="sng" algn="ctr">
                      <a:solidFill>
                        <a:srgbClr val="00A1DE"/>
                      </a:solid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346818">
                <a:tc>
                  <a:txBody>
                    <a:bodyPr/>
                    <a:lstStyle/>
                    <a:p>
                      <a:pPr marL="306388" marR="0" lvl="0" indent="-39688" algn="ctr" defTabSz="815975"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a:ln>
                            <a:noFill/>
                          </a:ln>
                          <a:solidFill>
                            <a:schemeClr val="tx1"/>
                          </a:solidFill>
                          <a:effectLst/>
                          <a:latin typeface="+mj-lt"/>
                        </a:rPr>
                        <a:t>DMCS + AS </a:t>
                      </a:r>
                      <a:endParaRPr kumimoji="0" lang="en-GB" altLang="en-GB" sz="2000" b="0" i="0" u="none" strike="noStrike" cap="none" normalizeH="0" baseline="0" dirty="0">
                        <a:ln>
                          <a:noFill/>
                        </a:ln>
                        <a:solidFill>
                          <a:schemeClr val="tx1"/>
                        </a:solidFill>
                        <a:effectLst/>
                        <a:latin typeface="+mj-lt"/>
                      </a:endParaRPr>
                    </a:p>
                  </a:txBody>
                  <a:tcPr marL="79200" marR="79200" marT="54000" marB="54000" anchor="ctr" horzOverflow="overflow">
                    <a:lnL w="12700" cap="flat" cmpd="sng" algn="ctr">
                      <a:solidFill>
                        <a:schemeClr val="bg1"/>
                      </a:solidFill>
                      <a:prstDash val="solid"/>
                      <a:round/>
                      <a:headEnd type="none" w="med" len="med"/>
                      <a:tailEnd type="none" w="med" len="med"/>
                    </a:lnL>
                    <a:lnR>
                      <a:noFill/>
                    </a:lnR>
                    <a:lnT w="6350" cap="flat" cmpd="sng" algn="ctr">
                      <a:solidFill>
                        <a:srgbClr val="00A1DE"/>
                      </a:solid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1"/>
                    </a:solidFill>
                  </a:tcPr>
                </a:tc>
                <a:tc>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2000" b="0" i="0" u="none" strike="noStrike" cap="none" normalizeH="0" baseline="0" dirty="0">
                        <a:ln>
                          <a:noFill/>
                        </a:ln>
                        <a:solidFill>
                          <a:schemeClr val="tx1"/>
                        </a:solidFill>
                        <a:effectLst/>
                        <a:latin typeface="+mj-lt"/>
                      </a:endParaRPr>
                    </a:p>
                  </a:txBody>
                  <a:tcPr marL="79200" marR="79200" marT="54000" marB="54000" anchor="ctr" horzOverflow="overflow">
                    <a:lnL>
                      <a:noFill/>
                    </a:lnL>
                    <a:lnR>
                      <a:noFill/>
                    </a:lnR>
                    <a:lnT w="6350" cap="flat" cmpd="sng" algn="ctr">
                      <a:solidFill>
                        <a:srgbClr val="00A1DE"/>
                      </a:solid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1"/>
                    </a:solidFill>
                  </a:tcPr>
                </a:tc>
                <a:tc>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2000" b="0" i="0" u="none" strike="noStrike" cap="none" normalizeH="0" baseline="0" dirty="0">
                        <a:ln>
                          <a:noFill/>
                        </a:ln>
                        <a:solidFill>
                          <a:schemeClr val="tx1"/>
                        </a:solidFill>
                        <a:effectLst/>
                        <a:latin typeface="+mj-lt"/>
                      </a:endParaRPr>
                    </a:p>
                  </a:txBody>
                  <a:tcPr marL="79200" marR="79200" marT="54000" marB="54000" anchor="ctr" horzOverflow="overflow">
                    <a:lnL>
                      <a:noFill/>
                    </a:lnL>
                    <a:lnR>
                      <a:noFill/>
                    </a:lnR>
                    <a:lnT w="6350" cap="flat" cmpd="sng" algn="ctr">
                      <a:solidFill>
                        <a:srgbClr val="00A1DE"/>
                      </a:solid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1"/>
                    </a:solidFill>
                  </a:tcPr>
                </a:tc>
                <a:tc>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2000" b="0" i="0" u="none" strike="noStrike" cap="none" normalizeH="0" baseline="0" dirty="0">
                        <a:ln>
                          <a:noFill/>
                        </a:ln>
                        <a:solidFill>
                          <a:schemeClr val="tx1"/>
                        </a:solidFill>
                        <a:effectLst/>
                        <a:latin typeface="+mj-lt"/>
                      </a:endParaRPr>
                    </a:p>
                  </a:txBody>
                  <a:tcPr marL="79200" marR="79200" marT="54000" marB="54000" anchor="ctr" horzOverflow="overflow">
                    <a:lnL>
                      <a:noFill/>
                    </a:lnL>
                    <a:lnR w="12700" cap="flat" cmpd="sng" algn="ctr">
                      <a:solidFill>
                        <a:schemeClr val="bg1"/>
                      </a:solidFill>
                      <a:prstDash val="solid"/>
                      <a:round/>
                      <a:headEnd type="none" w="med" len="med"/>
                      <a:tailEnd type="none" w="med" len="med"/>
                    </a:lnR>
                    <a:lnT w="6350" cap="flat" cmpd="sng" algn="ctr">
                      <a:solidFill>
                        <a:srgbClr val="00A1DE"/>
                      </a:solid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346818">
                <a:tc>
                  <a:txBody>
                    <a:bodyPr/>
                    <a:lstStyle/>
                    <a:p>
                      <a:pPr marL="0" marR="0" lvl="0" indent="0" algn="l" defTabSz="815975"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a:ln>
                            <a:noFill/>
                          </a:ln>
                          <a:solidFill>
                            <a:schemeClr val="bg1"/>
                          </a:solidFill>
                          <a:effectLst/>
                          <a:latin typeface="+mj-lt"/>
                        </a:rPr>
                        <a:t>Start of the programming period </a:t>
                      </a:r>
                      <a:endParaRPr kumimoji="0" lang="en-GB" altLang="en-GB" sz="2000" b="0" i="0" u="none" strike="noStrike" cap="none" normalizeH="0" baseline="0" dirty="0">
                        <a:ln>
                          <a:noFill/>
                        </a:ln>
                        <a:solidFill>
                          <a:schemeClr val="bg1"/>
                        </a:solidFill>
                        <a:effectLst/>
                        <a:latin typeface="+mj-lt"/>
                      </a:endParaRPr>
                    </a:p>
                  </a:txBody>
                  <a:tcPr marL="79200" marR="79200" marT="54000" marB="54000" anchor="ctr" horzOverflow="overflow">
                    <a:lnL w="1270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3"/>
                    </a:solidFill>
                  </a:tcPr>
                </a:tc>
                <a:tc gridSpan="3">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2000" b="0" i="0" u="none" strike="noStrike" cap="none" normalizeH="0" baseline="0" dirty="0">
                        <a:ln>
                          <a:noFill/>
                        </a:ln>
                        <a:solidFill>
                          <a:schemeClr val="bg1"/>
                        </a:solidFill>
                        <a:effectLst/>
                        <a:latin typeface="+mj-lt"/>
                      </a:endParaRPr>
                    </a:p>
                  </a:txBody>
                  <a:tcPr marL="79200" marR="79200" marT="54000" marB="54000" anchor="ctr" horzOverflow="overflow">
                    <a:lnL>
                      <a:noFill/>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3"/>
                    </a:solidFill>
                  </a:tcPr>
                </a:tc>
                <a:tc hMerge="1">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1600" b="0" i="0" u="none" strike="noStrike" cap="none" normalizeH="0" baseline="0" dirty="0">
                        <a:ln>
                          <a:noFill/>
                        </a:ln>
                        <a:solidFill>
                          <a:schemeClr val="bg1"/>
                        </a:solidFill>
                        <a:effectLst/>
                        <a:latin typeface="Arial" charset="0"/>
                      </a:endParaRPr>
                    </a:p>
                  </a:txBody>
                  <a:tcPr marL="79200" marR="79200" marT="54000" marB="54000" anchor="ctr" horzOverflow="overflow">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3"/>
                    </a:solidFill>
                  </a:tcPr>
                </a:tc>
                <a:tc hMerge="1">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1600" b="0" i="0" u="none" strike="noStrike" cap="none" normalizeH="0" baseline="0" dirty="0">
                        <a:ln>
                          <a:noFill/>
                        </a:ln>
                        <a:solidFill>
                          <a:schemeClr val="bg1"/>
                        </a:solidFill>
                        <a:effectLst/>
                        <a:latin typeface="Arial" charset="0"/>
                      </a:endParaRPr>
                    </a:p>
                  </a:txBody>
                  <a:tcPr marL="79200" marR="79200" marT="54000" marB="54000" anchor="ctr" horzOverflow="overflow">
                    <a:lnL>
                      <a:noFill/>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3"/>
                    </a:solidFill>
                  </a:tcPr>
                </a:tc>
                <a:extLst>
                  <a:ext uri="{0D108BD9-81ED-4DB2-BD59-A6C34878D82A}">
                    <a16:rowId xmlns:a16="http://schemas.microsoft.com/office/drawing/2014/main" val="10007"/>
                  </a:ext>
                </a:extLst>
              </a:tr>
              <a:tr h="346818">
                <a:tc>
                  <a:txBody>
                    <a:bodyPr/>
                    <a:lstStyle/>
                    <a:p>
                      <a:pPr marL="0" marR="0" lvl="0" indent="0" algn="ctr" defTabSz="815975" rtl="0" eaLnBrk="1" fontAlgn="base" latinLnBrk="0" hangingPunct="1">
                        <a:lnSpc>
                          <a:spcPct val="100000"/>
                        </a:lnSpc>
                        <a:spcBef>
                          <a:spcPct val="0"/>
                        </a:spcBef>
                        <a:spcAft>
                          <a:spcPct val="0"/>
                        </a:spcAft>
                        <a:buClrTx/>
                        <a:buSzTx/>
                        <a:buFontTx/>
                        <a:buNone/>
                        <a:tabLst/>
                      </a:pPr>
                      <a:r>
                        <a:rPr kumimoji="0" lang="en-GB" sz="2000" b="1" i="0" u="none" strike="noStrike" cap="none" normalizeH="0" baseline="0" dirty="0">
                          <a:ln>
                            <a:noFill/>
                          </a:ln>
                          <a:solidFill>
                            <a:schemeClr val="tx1"/>
                          </a:solidFill>
                          <a:effectLst/>
                          <a:latin typeface="+mj-lt"/>
                        </a:rPr>
                        <a:t>Same conditions </a:t>
                      </a:r>
                      <a:endParaRPr kumimoji="0" lang="en-GB" altLang="en-GB" sz="2000" b="1" i="0" u="none" strike="noStrike" cap="none" normalizeH="0" baseline="0" dirty="0">
                        <a:ln>
                          <a:noFill/>
                        </a:ln>
                        <a:solidFill>
                          <a:schemeClr val="tx1"/>
                        </a:solidFill>
                        <a:effectLst/>
                        <a:latin typeface="+mj-lt"/>
                      </a:endParaRPr>
                    </a:p>
                  </a:txBody>
                  <a:tcPr marL="79200" marR="79200" marT="54000" marB="54000" anchor="ctr" horzOverflow="overflow">
                    <a:lnL w="12700" cap="flat" cmpd="sng" algn="ctr">
                      <a:solidFill>
                        <a:schemeClr val="bg1"/>
                      </a:solid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2000" b="1" i="0" u="none" strike="noStrike" cap="none" normalizeH="0" baseline="0" dirty="0">
                        <a:ln>
                          <a:noFill/>
                        </a:ln>
                        <a:solidFill>
                          <a:schemeClr val="tx1"/>
                        </a:solidFill>
                        <a:effectLst/>
                        <a:latin typeface="+mj-lt"/>
                      </a:endParaRPr>
                    </a:p>
                  </a:txBody>
                  <a:tcPr marL="79200" marR="79200" marT="54000" marB="54000" anchor="ctr" horzOverflow="overflow">
                    <a:lnL>
                      <a:noFill/>
                    </a:lnL>
                    <a:lnR>
                      <a:noFill/>
                    </a:lnR>
                    <a:lnT w="6350" cap="flat" cmpd="sng" algn="ctr">
                      <a:no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2000" b="1" i="0" u="none" strike="noStrike" cap="none" normalizeH="0" baseline="0" dirty="0">
                        <a:ln>
                          <a:noFill/>
                        </a:ln>
                        <a:solidFill>
                          <a:schemeClr val="tx1"/>
                        </a:solidFill>
                        <a:effectLst/>
                        <a:latin typeface="+mj-lt"/>
                      </a:endParaRPr>
                    </a:p>
                  </a:txBody>
                  <a:tcPr marL="79200" marR="79200" marT="54000" marB="54000" anchor="ctr" horzOverflow="overflow">
                    <a:lnL>
                      <a:noFill/>
                    </a:lnL>
                    <a:lnR>
                      <a:noFill/>
                    </a:lnR>
                    <a:lnT w="6350" cap="flat" cmpd="sng" algn="ctr">
                      <a:no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2000" b="1" i="0" u="none" strike="noStrike" cap="none" normalizeH="0" baseline="0" dirty="0">
                        <a:ln>
                          <a:noFill/>
                        </a:ln>
                        <a:solidFill>
                          <a:schemeClr val="tx1"/>
                        </a:solidFill>
                        <a:effectLst/>
                        <a:latin typeface="+mj-lt"/>
                      </a:endParaRPr>
                    </a:p>
                  </a:txBody>
                  <a:tcPr marL="79200" marR="79200" marT="54000" marB="54000" anchor="ctr" horzOverflow="overflow">
                    <a:lnL>
                      <a:noFill/>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1371140">
                <a:tc>
                  <a:txBody>
                    <a:bodyPr/>
                    <a:lstStyle/>
                    <a:p>
                      <a:pPr marL="0" marR="0" lvl="0" indent="0" algn="ctr" defTabSz="815975" rtl="0" eaLnBrk="1" fontAlgn="base" latinLnBrk="0" hangingPunct="1">
                        <a:lnSpc>
                          <a:spcPct val="100000"/>
                        </a:lnSpc>
                        <a:spcBef>
                          <a:spcPct val="0"/>
                        </a:spcBef>
                        <a:spcAft>
                          <a:spcPct val="0"/>
                        </a:spcAft>
                        <a:buClrTx/>
                        <a:buSzTx/>
                        <a:buFontTx/>
                        <a:buNone/>
                        <a:tabLst/>
                      </a:pPr>
                      <a:endParaRPr kumimoji="0" lang="en-GB" altLang="en-GB" sz="2000" b="1" i="0" u="none" strike="noStrike" cap="none" normalizeH="0" baseline="0" dirty="0">
                        <a:ln>
                          <a:noFill/>
                        </a:ln>
                        <a:solidFill>
                          <a:schemeClr val="tx1"/>
                        </a:solidFill>
                        <a:effectLst/>
                        <a:latin typeface="+mj-lt"/>
                      </a:endParaRPr>
                    </a:p>
                  </a:txBody>
                  <a:tcPr marL="79200" marR="79200" marT="54000" marB="54000" anchor="ctr" horzOverflow="overflow">
                    <a:lnL w="12700" cap="flat" cmpd="sng" algn="ctr">
                      <a:solidFill>
                        <a:schemeClr val="bg1"/>
                      </a:solidFill>
                      <a:prstDash val="solid"/>
                      <a:round/>
                      <a:headEnd type="none" w="med" len="med"/>
                      <a:tailEnd type="none" w="med" len="med"/>
                    </a:lnL>
                    <a:lnR>
                      <a:noFill/>
                    </a:lnR>
                    <a:lnT w="6350" cap="flat" cmpd="sng" algn="ctr">
                      <a:solidFill>
                        <a:srgbClr val="00A1DE"/>
                      </a:solid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tc gridSpan="3">
                  <a:txBody>
                    <a:bodyPr/>
                    <a:lstStyle/>
                    <a:p>
                      <a:pPr marL="0" marR="0" lvl="0" indent="0" algn="ctr" defTabSz="815975" rtl="0" eaLnBrk="1" fontAlgn="base" latinLnBrk="0" hangingPunct="1">
                        <a:lnSpc>
                          <a:spcPct val="100000"/>
                        </a:lnSpc>
                        <a:spcBef>
                          <a:spcPct val="0"/>
                        </a:spcBef>
                        <a:spcAft>
                          <a:spcPct val="0"/>
                        </a:spcAft>
                        <a:buClrTx/>
                        <a:buSzTx/>
                        <a:buFontTx/>
                        <a:buNone/>
                        <a:tabLst/>
                        <a:defRPr/>
                      </a:pPr>
                      <a:r>
                        <a:rPr kumimoji="0" lang="en-GB" sz="2000" b="1" i="0" u="none" strike="noStrike" cap="none" normalizeH="0" baseline="0" dirty="0">
                          <a:ln>
                            <a:noFill/>
                          </a:ln>
                          <a:solidFill>
                            <a:schemeClr val="tx1"/>
                          </a:solidFill>
                          <a:effectLst/>
                          <a:latin typeface="+mj-lt"/>
                        </a:rPr>
                        <a:t>+ </a:t>
                      </a:r>
                      <a:r>
                        <a:rPr lang="en-US" sz="2000" dirty="0">
                          <a:latin typeface="+mj-lt"/>
                        </a:rPr>
                        <a:t>the management and control arrangements for 2021-2027 </a:t>
                      </a:r>
                      <a:r>
                        <a:rPr lang="en-US" sz="2000" dirty="0" err="1">
                          <a:latin typeface="+mj-lt"/>
                        </a:rPr>
                        <a:t>programme</a:t>
                      </a:r>
                      <a:r>
                        <a:rPr lang="en-US" sz="2000" dirty="0">
                          <a:latin typeface="+mj-lt"/>
                        </a:rPr>
                        <a:t> build largely on those from the previous </a:t>
                      </a:r>
                      <a:r>
                        <a:rPr lang="en-US" sz="2000" dirty="0" err="1">
                          <a:latin typeface="+mj-lt"/>
                        </a:rPr>
                        <a:t>programme</a:t>
                      </a:r>
                      <a:endParaRPr kumimoji="0" lang="en-GB" altLang="en-GB" sz="2000" b="1" i="0" u="none" strike="noStrike" cap="none" normalizeH="0" baseline="0" dirty="0">
                        <a:ln>
                          <a:noFill/>
                        </a:ln>
                        <a:solidFill>
                          <a:schemeClr val="tx1"/>
                        </a:solidFill>
                        <a:effectLst/>
                        <a:latin typeface="+mj-lt"/>
                      </a:endParaRPr>
                    </a:p>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2000" b="1" i="0" u="none" strike="noStrike" cap="none" normalizeH="0" baseline="0" dirty="0">
                        <a:ln>
                          <a:noFill/>
                        </a:ln>
                        <a:solidFill>
                          <a:schemeClr val="tx1"/>
                        </a:solidFill>
                        <a:effectLst/>
                        <a:latin typeface="+mj-lt"/>
                      </a:endParaRPr>
                    </a:p>
                  </a:txBody>
                  <a:tcPr marL="79200" marR="79200" marT="54000" marB="54000" anchor="ctr" horzOverflow="overflow">
                    <a:lnL>
                      <a:noFill/>
                    </a:lnL>
                    <a:lnR w="12700" cap="flat" cmpd="sng" algn="ctr">
                      <a:solidFill>
                        <a:schemeClr val="bg1"/>
                      </a:solidFill>
                      <a:prstDash val="solid"/>
                      <a:round/>
                      <a:headEnd type="none" w="med" len="med"/>
                      <a:tailEnd type="none" w="med" len="med"/>
                    </a:lnR>
                    <a:lnT w="6350" cap="flat" cmpd="sng" algn="ctr">
                      <a:solidFill>
                        <a:srgbClr val="00A1DE"/>
                      </a:solid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1600" b="1" i="0" u="none" strike="noStrike" cap="none" normalizeH="0" baseline="0" dirty="0">
                        <a:ln>
                          <a:noFill/>
                        </a:ln>
                        <a:solidFill>
                          <a:schemeClr val="tx1"/>
                        </a:solidFill>
                        <a:effectLst/>
                        <a:latin typeface="Arial" charset="0"/>
                      </a:endParaRPr>
                    </a:p>
                  </a:txBody>
                  <a:tcPr marL="79200" marR="79200" marT="54000" marB="54000" anchor="ctr" horzOverflow="overflow">
                    <a:lnL>
                      <a:noFill/>
                    </a:lnL>
                    <a:lnR>
                      <a:noFill/>
                    </a:lnR>
                    <a:lnT w="6350" cap="flat" cmpd="sng" algn="ctr">
                      <a:solidFill>
                        <a:srgbClr val="00A1DE"/>
                      </a:solid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1600" b="1" i="0" u="none" strike="noStrike" cap="none" normalizeH="0" baseline="0" dirty="0">
                        <a:ln>
                          <a:noFill/>
                        </a:ln>
                        <a:solidFill>
                          <a:schemeClr val="tx1"/>
                        </a:solidFill>
                        <a:effectLst/>
                        <a:latin typeface="Arial" charset="0"/>
                      </a:endParaRPr>
                    </a:p>
                  </a:txBody>
                  <a:tcPr marL="79200" marR="79200" marT="54000" marB="54000" anchor="ctr" horzOverflow="overflow">
                    <a:lnL>
                      <a:noFill/>
                    </a:lnL>
                    <a:lnR w="12700" cap="flat" cmpd="sng" algn="ctr">
                      <a:solidFill>
                        <a:schemeClr val="bg1"/>
                      </a:solidFill>
                      <a:prstDash val="solid"/>
                      <a:round/>
                      <a:headEnd type="none" w="med" len="med"/>
                      <a:tailEnd type="none" w="med" len="med"/>
                    </a:lnR>
                    <a:lnT w="6350" cap="flat" cmpd="sng" algn="ctr">
                      <a:solidFill>
                        <a:srgbClr val="00A1DE"/>
                      </a:solidFill>
                      <a:prstDash val="solid"/>
                      <a:round/>
                      <a:headEnd type="none" w="med" len="med"/>
                      <a:tailEnd type="none" w="med" len="med"/>
                    </a:lnT>
                    <a:lnB w="6350" cap="flat" cmpd="sng" algn="ctr">
                      <a:solidFill>
                        <a:srgbClr val="00A1DE"/>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339745">
                <a:tc>
                  <a:txBody>
                    <a:bodyPr/>
                    <a:lstStyle/>
                    <a:p>
                      <a:pPr marL="0" marR="0" lvl="0" indent="0" algn="l" defTabSz="815975" rtl="0" eaLnBrk="0" fontAlgn="base" latinLnBrk="0" hangingPunct="0">
                        <a:lnSpc>
                          <a:spcPct val="100000"/>
                        </a:lnSpc>
                        <a:spcBef>
                          <a:spcPct val="0"/>
                        </a:spcBef>
                        <a:spcAft>
                          <a:spcPct val="0"/>
                        </a:spcAft>
                        <a:buClrTx/>
                        <a:buSzTx/>
                        <a:buFontTx/>
                        <a:buNone/>
                        <a:tabLst>
                          <a:tab pos="339725" algn="l"/>
                        </a:tabLst>
                      </a:pPr>
                      <a:endParaRPr kumimoji="0" lang="en-GB" sz="1000" b="0" i="0" u="none" strike="noStrike" cap="none" normalizeH="0" baseline="0" dirty="0">
                        <a:ln>
                          <a:noFill/>
                        </a:ln>
                        <a:solidFill>
                          <a:schemeClr val="tx1"/>
                        </a:solidFill>
                        <a:effectLst/>
                        <a:latin typeface="Arial" charset="0"/>
                      </a:endParaRPr>
                    </a:p>
                  </a:txBody>
                  <a:tcPr marL="80271" marR="80271" marT="80271" marB="80271" anchor="ctr" horzOverflow="overflow">
                    <a:lnL w="12700" cap="flat" cmpd="sng" algn="ctr">
                      <a:solidFill>
                        <a:schemeClr val="bg1"/>
                      </a:solidFill>
                      <a:prstDash val="solid"/>
                      <a:round/>
                      <a:headEnd type="none" w="med" len="med"/>
                      <a:tailEnd type="none" w="med" len="med"/>
                    </a:lnL>
                    <a:lnR>
                      <a:noFill/>
                    </a:lnR>
                    <a:lnT w="6350" cap="flat" cmpd="sng" algn="ctr">
                      <a:solidFill>
                        <a:srgbClr val="00A1DE"/>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1600" b="0" i="0" u="none" strike="noStrike" cap="none" normalizeH="0" baseline="0" dirty="0">
                        <a:ln>
                          <a:noFill/>
                        </a:ln>
                        <a:solidFill>
                          <a:schemeClr val="tx2"/>
                        </a:solidFill>
                        <a:effectLst/>
                        <a:latin typeface="Arial" charset="0"/>
                      </a:endParaRPr>
                    </a:p>
                  </a:txBody>
                  <a:tcPr marL="80271" marR="80271" marT="80271" marB="80271" anchor="ctr" horzOverflow="overflow">
                    <a:lnL>
                      <a:noFill/>
                    </a:lnL>
                    <a:lnR>
                      <a:noFill/>
                    </a:lnR>
                    <a:lnT w="6350" cap="flat" cmpd="sng" algn="ctr">
                      <a:solidFill>
                        <a:srgbClr val="00A1DE"/>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1600" b="0" i="0" u="none" strike="noStrike" cap="none" normalizeH="0" baseline="0" dirty="0">
                        <a:ln>
                          <a:noFill/>
                        </a:ln>
                        <a:solidFill>
                          <a:schemeClr val="tx2"/>
                        </a:solidFill>
                        <a:effectLst/>
                        <a:latin typeface="Arial" charset="0"/>
                      </a:endParaRPr>
                    </a:p>
                  </a:txBody>
                  <a:tcPr marL="80271" marR="80271" marT="80271" marB="80271" anchor="ctr" horzOverflow="overflow">
                    <a:lnL>
                      <a:noFill/>
                    </a:lnL>
                    <a:lnR>
                      <a:noFill/>
                    </a:lnR>
                    <a:lnT w="6350" cap="flat" cmpd="sng" algn="ctr">
                      <a:solidFill>
                        <a:srgbClr val="00A1DE"/>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815975" rtl="0" eaLnBrk="1" fontAlgn="base" latinLnBrk="0" hangingPunct="1">
                        <a:lnSpc>
                          <a:spcPct val="100000"/>
                        </a:lnSpc>
                        <a:spcBef>
                          <a:spcPct val="0"/>
                        </a:spcBef>
                        <a:spcAft>
                          <a:spcPct val="0"/>
                        </a:spcAft>
                        <a:buClrTx/>
                        <a:buSzTx/>
                        <a:buFontTx/>
                        <a:buNone/>
                        <a:tabLst/>
                      </a:pPr>
                      <a:endParaRPr kumimoji="0" lang="en-GB" altLang="en-GB" sz="1600" b="0" i="0" u="none" strike="noStrike" cap="none" normalizeH="0" baseline="0" dirty="0">
                        <a:ln>
                          <a:noFill/>
                        </a:ln>
                        <a:solidFill>
                          <a:schemeClr val="tx2"/>
                        </a:solidFill>
                        <a:effectLst/>
                        <a:latin typeface="Arial" charset="0"/>
                      </a:endParaRPr>
                    </a:p>
                  </a:txBody>
                  <a:tcPr marL="80271" marR="80271" marT="80271" marB="80271" anchor="ctr" horzOverflow="overflow">
                    <a:lnL>
                      <a:noFill/>
                    </a:lnL>
                    <a:lnR w="12700" cap="flat" cmpd="sng" algn="ctr">
                      <a:solidFill>
                        <a:schemeClr val="bg1"/>
                      </a:solidFill>
                      <a:prstDash val="solid"/>
                      <a:round/>
                      <a:headEnd type="none" w="med" len="med"/>
                      <a:tailEnd type="none" w="med" len="med"/>
                    </a:lnR>
                    <a:lnT w="6350" cap="flat" cmpd="sng" algn="ctr">
                      <a:solidFill>
                        <a:srgbClr val="00A1DE"/>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3851736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Where to look </a:t>
            </a:r>
            <a:endParaRPr lang="en-GB" dirty="0"/>
          </a:p>
        </p:txBody>
      </p:sp>
      <p:pic>
        <p:nvPicPr>
          <p:cNvPr id="4" name="Picture 3" descr="A screenshot of a computer screen&#10;&#10;Description automatically generated">
            <a:extLst>
              <a:ext uri="{FF2B5EF4-FFF2-40B4-BE49-F238E27FC236}">
                <a16:creationId xmlns:a16="http://schemas.microsoft.com/office/drawing/2014/main" id="{3FFABF94-48FE-271E-F9E3-DF0DC2C076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773" y="1613265"/>
            <a:ext cx="9850204" cy="4600644"/>
          </a:xfrm>
          <a:prstGeom prst="rect">
            <a:avLst/>
          </a:prstGeom>
        </p:spPr>
      </p:pic>
    </p:spTree>
    <p:extLst>
      <p:ext uri="{BB962C8B-B14F-4D97-AF65-F5344CB8AC3E}">
        <p14:creationId xmlns:p14="http://schemas.microsoft.com/office/powerpoint/2010/main" val="35717674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9441"/>
            <a:ext cx="10515600" cy="782357"/>
          </a:xfrm>
        </p:spPr>
        <p:txBody>
          <a:bodyPr/>
          <a:lstStyle/>
          <a:p>
            <a:r>
              <a:rPr lang="en-GB" dirty="0"/>
              <a:t>Overview</a:t>
            </a:r>
          </a:p>
        </p:txBody>
      </p:sp>
      <p:cxnSp>
        <p:nvCxnSpPr>
          <p:cNvPr id="3" name="Straight Connector 2"/>
          <p:cNvCxnSpPr/>
          <p:nvPr/>
        </p:nvCxnSpPr>
        <p:spPr bwMode="auto">
          <a:xfrm>
            <a:off x="1026712" y="3715957"/>
            <a:ext cx="10522558" cy="0"/>
          </a:xfrm>
          <a:prstGeom prst="line">
            <a:avLst/>
          </a:prstGeom>
          <a:noFill/>
          <a:ln w="38100" cap="flat" cmpd="sng" algn="ctr">
            <a:solidFill>
              <a:schemeClr val="tx2"/>
            </a:solidFill>
            <a:prstDash val="solid"/>
            <a:round/>
            <a:headEnd type="none" w="med" len="med"/>
            <a:tailEnd type="triangle" w="med" len="med"/>
          </a:ln>
          <a:effectLst/>
        </p:spPr>
      </p:cxnSp>
      <p:grpSp>
        <p:nvGrpSpPr>
          <p:cNvPr id="8" name="Group 7"/>
          <p:cNvGrpSpPr/>
          <p:nvPr/>
        </p:nvGrpSpPr>
        <p:grpSpPr>
          <a:xfrm>
            <a:off x="2793260" y="2329092"/>
            <a:ext cx="3625300" cy="2667090"/>
            <a:chOff x="1342942" y="1402080"/>
            <a:chExt cx="3625300" cy="2667090"/>
          </a:xfrm>
        </p:grpSpPr>
        <p:sp>
          <p:nvSpPr>
            <p:cNvPr id="9" name="TextBox 8"/>
            <p:cNvSpPr txBox="1"/>
            <p:nvPr/>
          </p:nvSpPr>
          <p:spPr>
            <a:xfrm>
              <a:off x="1342942" y="3268951"/>
              <a:ext cx="2639984" cy="800219"/>
            </a:xfrm>
            <a:prstGeom prst="rect">
              <a:avLst/>
            </a:prstGeom>
            <a:solidFill>
              <a:schemeClr val="bg1">
                <a:lumMod val="95000"/>
              </a:schemeClr>
            </a:solidFill>
          </p:spPr>
          <p:txBody>
            <a:bodyPr wrap="square" rtlCol="0">
              <a:spAutoFit/>
            </a:bodyPr>
            <a:lstStyle/>
            <a:p>
              <a:pPr>
                <a:spcBef>
                  <a:spcPts val="600"/>
                </a:spcBef>
                <a:spcAft>
                  <a:spcPts val="600"/>
                </a:spcAft>
              </a:pPr>
              <a:r>
                <a:rPr lang="" dirty="0">
                  <a:solidFill>
                    <a:schemeClr val="tx2"/>
                  </a:solidFill>
                  <a:latin typeface="Arial" panose="020B0604020202020204" pitchFamily="34" charset="0"/>
                  <a:cs typeface="Arial" panose="020B0604020202020204" pitchFamily="34" charset="0"/>
                </a:rPr>
                <a:t>RBMV</a:t>
              </a:r>
            </a:p>
            <a:p>
              <a:pPr>
                <a:spcBef>
                  <a:spcPts val="600"/>
                </a:spcBef>
                <a:spcAft>
                  <a:spcPts val="600"/>
                </a:spcAft>
              </a:pPr>
              <a:r>
                <a:rPr lang="" dirty="0">
                  <a:solidFill>
                    <a:schemeClr val="tx2"/>
                  </a:solidFill>
                  <a:latin typeface="Arial" panose="020B0604020202020204" pitchFamily="34" charset="0"/>
                  <a:cs typeface="Arial" panose="020B0604020202020204" pitchFamily="34" charset="0"/>
                </a:rPr>
                <a:t>HR experience</a:t>
              </a:r>
              <a:endParaRPr lang="en-GB" dirty="0" err="1">
                <a:solidFill>
                  <a:schemeClr val="tx2"/>
                </a:solidFill>
                <a:latin typeface="Arial" panose="020B0604020202020204" pitchFamily="34" charset="0"/>
                <a:cs typeface="Arial" panose="020B0604020202020204" pitchFamily="34" charset="0"/>
              </a:endParaRPr>
            </a:p>
          </p:txBody>
        </p:sp>
        <p:cxnSp>
          <p:nvCxnSpPr>
            <p:cNvPr id="10" name="Straight Connector 9"/>
            <p:cNvCxnSpPr/>
            <p:nvPr/>
          </p:nvCxnSpPr>
          <p:spPr bwMode="auto">
            <a:xfrm flipV="1">
              <a:off x="4316732" y="2336451"/>
              <a:ext cx="0" cy="431975"/>
            </a:xfrm>
            <a:prstGeom prst="line">
              <a:avLst/>
            </a:prstGeom>
            <a:noFill/>
            <a:ln w="12700" cap="flat" cmpd="sng" algn="ctr">
              <a:solidFill>
                <a:schemeClr val="tx2"/>
              </a:solidFill>
              <a:prstDash val="solid"/>
              <a:round/>
              <a:headEnd type="none" w="med" len="med"/>
              <a:tailEnd type="oval" w="med" len="med"/>
            </a:ln>
            <a:effectLst/>
          </p:spPr>
        </p:cxnSp>
        <p:cxnSp>
          <p:nvCxnSpPr>
            <p:cNvPr id="11" name="Straight Connector 10"/>
            <p:cNvCxnSpPr/>
            <p:nvPr/>
          </p:nvCxnSpPr>
          <p:spPr bwMode="auto">
            <a:xfrm>
              <a:off x="3665222" y="1402080"/>
              <a:ext cx="1303020" cy="0"/>
            </a:xfrm>
            <a:prstGeom prst="line">
              <a:avLst/>
            </a:prstGeom>
            <a:noFill/>
            <a:ln w="9525" cap="flat" cmpd="sng" algn="ctr">
              <a:solidFill>
                <a:schemeClr val="tx2"/>
              </a:solidFill>
              <a:prstDash val="solid"/>
              <a:round/>
              <a:headEnd type="none" w="med" len="med"/>
              <a:tailEnd type="none" w="med" len="med"/>
            </a:ln>
            <a:effectLst/>
          </p:spPr>
        </p:cxnSp>
      </p:grpSp>
      <p:grpSp>
        <p:nvGrpSpPr>
          <p:cNvPr id="12" name="Group 11"/>
          <p:cNvGrpSpPr/>
          <p:nvPr/>
        </p:nvGrpSpPr>
        <p:grpSpPr>
          <a:xfrm>
            <a:off x="1118234" y="1695092"/>
            <a:ext cx="2492265" cy="2031325"/>
            <a:chOff x="3665222" y="1059178"/>
            <a:chExt cx="1303020" cy="2031325"/>
          </a:xfrm>
        </p:grpSpPr>
        <p:sp>
          <p:nvSpPr>
            <p:cNvPr id="13" name="TextBox 12"/>
            <p:cNvSpPr txBox="1"/>
            <p:nvPr/>
          </p:nvSpPr>
          <p:spPr>
            <a:xfrm>
              <a:off x="3665222" y="1059178"/>
              <a:ext cx="1303020" cy="1477328"/>
            </a:xfrm>
            <a:prstGeom prst="rect">
              <a:avLst/>
            </a:prstGeom>
            <a:solidFill>
              <a:schemeClr val="bg1">
                <a:lumMod val="95000"/>
              </a:schemeClr>
            </a:solidFill>
          </p:spPr>
          <p:txBody>
            <a:bodyPr wrap="square" rtlCol="0">
              <a:spAutoFit/>
            </a:bodyPr>
            <a:lstStyle/>
            <a:p>
              <a:r>
                <a:rPr lang="en-GB" dirty="0">
                  <a:latin typeface="Arial" panose="020B0604020202020204" pitchFamily="34" charset="0"/>
                  <a:cs typeface="Arial" panose="020B0604020202020204" pitchFamily="34" charset="0"/>
                </a:rPr>
                <a:t>Risk based management verifications (RBMV). Impact on audit work. COM considerations.</a:t>
              </a:r>
            </a:p>
          </p:txBody>
        </p:sp>
        <p:cxnSp>
          <p:nvCxnSpPr>
            <p:cNvPr id="14" name="Straight Connector 13"/>
            <p:cNvCxnSpPr/>
            <p:nvPr/>
          </p:nvCxnSpPr>
          <p:spPr bwMode="auto">
            <a:xfrm flipV="1">
              <a:off x="4198852" y="2658528"/>
              <a:ext cx="0" cy="431975"/>
            </a:xfrm>
            <a:prstGeom prst="line">
              <a:avLst/>
            </a:prstGeom>
            <a:noFill/>
            <a:ln w="12700" cap="flat" cmpd="sng" algn="ctr">
              <a:solidFill>
                <a:schemeClr val="tx2"/>
              </a:solidFill>
              <a:prstDash val="solid"/>
              <a:round/>
              <a:headEnd type="none" w="med" len="med"/>
              <a:tailEnd type="oval" w="med" len="med"/>
            </a:ln>
            <a:effectLst/>
          </p:spPr>
        </p:cxnSp>
        <p:cxnSp>
          <p:nvCxnSpPr>
            <p:cNvPr id="15" name="Straight Connector 14"/>
            <p:cNvCxnSpPr/>
            <p:nvPr/>
          </p:nvCxnSpPr>
          <p:spPr bwMode="auto">
            <a:xfrm>
              <a:off x="3665222" y="1402080"/>
              <a:ext cx="1303020" cy="0"/>
            </a:xfrm>
            <a:prstGeom prst="line">
              <a:avLst/>
            </a:prstGeom>
            <a:noFill/>
            <a:ln w="9525" cap="flat" cmpd="sng" algn="ctr">
              <a:solidFill>
                <a:schemeClr val="tx2"/>
              </a:solidFill>
              <a:prstDash val="solid"/>
              <a:round/>
              <a:headEnd type="none" w="med" len="med"/>
              <a:tailEnd type="none" w="med" len="med"/>
            </a:ln>
            <a:effectLst/>
          </p:spPr>
        </p:cxnSp>
      </p:grpSp>
      <p:grpSp>
        <p:nvGrpSpPr>
          <p:cNvPr id="16" name="Group 15"/>
          <p:cNvGrpSpPr/>
          <p:nvPr/>
        </p:nvGrpSpPr>
        <p:grpSpPr>
          <a:xfrm>
            <a:off x="9174340" y="2869878"/>
            <a:ext cx="1518479" cy="827754"/>
            <a:chOff x="3665222" y="1059196"/>
            <a:chExt cx="1518479" cy="827754"/>
          </a:xfrm>
        </p:grpSpPr>
        <p:sp>
          <p:nvSpPr>
            <p:cNvPr id="17" name="TextBox 16"/>
            <p:cNvSpPr txBox="1"/>
            <p:nvPr/>
          </p:nvSpPr>
          <p:spPr>
            <a:xfrm>
              <a:off x="3665222" y="1059196"/>
              <a:ext cx="1518479" cy="369332"/>
            </a:xfrm>
            <a:prstGeom prst="rect">
              <a:avLst/>
            </a:prstGeom>
            <a:solidFill>
              <a:schemeClr val="bg1">
                <a:lumMod val="95000"/>
              </a:schemeClr>
            </a:solidFill>
          </p:spPr>
          <p:txBody>
            <a:bodyPr wrap="square" rtlCol="0">
              <a:spAutoFit/>
            </a:bodyPr>
            <a:lstStyle/>
            <a:p>
              <a:pPr>
                <a:spcBef>
                  <a:spcPts val="600"/>
                </a:spcBef>
                <a:spcAft>
                  <a:spcPts val="600"/>
                </a:spcAft>
              </a:pPr>
              <a:r>
                <a:rPr lang="" dirty="0">
                  <a:latin typeface="Arial" panose="020B0604020202020204" pitchFamily="34" charset="0"/>
                  <a:cs typeface="Arial" panose="020B0604020202020204" pitchFamily="34" charset="0"/>
                </a:rPr>
                <a:t>Debates</a:t>
              </a:r>
              <a:endParaRPr lang="en-GB" dirty="0" err="1">
                <a:latin typeface="Arial" panose="020B0604020202020204" pitchFamily="34" charset="0"/>
                <a:cs typeface="Arial" panose="020B0604020202020204" pitchFamily="34" charset="0"/>
              </a:endParaRPr>
            </a:p>
          </p:txBody>
        </p:sp>
        <p:cxnSp>
          <p:nvCxnSpPr>
            <p:cNvPr id="18" name="Straight Connector 17"/>
            <p:cNvCxnSpPr/>
            <p:nvPr/>
          </p:nvCxnSpPr>
          <p:spPr bwMode="auto">
            <a:xfrm flipV="1">
              <a:off x="4103789" y="1454975"/>
              <a:ext cx="0" cy="431975"/>
            </a:xfrm>
            <a:prstGeom prst="line">
              <a:avLst/>
            </a:prstGeom>
            <a:noFill/>
            <a:ln w="12700" cap="flat" cmpd="sng" algn="ctr">
              <a:solidFill>
                <a:schemeClr val="tx2"/>
              </a:solidFill>
              <a:prstDash val="solid"/>
              <a:round/>
              <a:headEnd type="none" w="med" len="med"/>
              <a:tailEnd type="oval" w="med" len="med"/>
            </a:ln>
            <a:effectLst/>
          </p:spPr>
        </p:cxnSp>
        <p:cxnSp>
          <p:nvCxnSpPr>
            <p:cNvPr id="19" name="Straight Connector 18"/>
            <p:cNvCxnSpPr/>
            <p:nvPr/>
          </p:nvCxnSpPr>
          <p:spPr bwMode="auto">
            <a:xfrm>
              <a:off x="3665222" y="1402080"/>
              <a:ext cx="1303020" cy="0"/>
            </a:xfrm>
            <a:prstGeom prst="line">
              <a:avLst/>
            </a:prstGeom>
            <a:noFill/>
            <a:ln w="9525" cap="flat" cmpd="sng" algn="ctr">
              <a:solidFill>
                <a:schemeClr val="tx2"/>
              </a:solidFill>
              <a:prstDash val="solid"/>
              <a:round/>
              <a:headEnd type="none" w="med" len="med"/>
              <a:tailEnd type="none" w="med" len="med"/>
            </a:ln>
            <a:effectLst/>
          </p:spPr>
        </p:cxnSp>
      </p:grpSp>
      <p:grpSp>
        <p:nvGrpSpPr>
          <p:cNvPr id="20" name="Group 19"/>
          <p:cNvGrpSpPr/>
          <p:nvPr/>
        </p:nvGrpSpPr>
        <p:grpSpPr>
          <a:xfrm>
            <a:off x="2983259" y="1135865"/>
            <a:ext cx="3779296" cy="3403922"/>
            <a:chOff x="4915678" y="157589"/>
            <a:chExt cx="2777020" cy="3403922"/>
          </a:xfrm>
        </p:grpSpPr>
        <p:sp>
          <p:nvSpPr>
            <p:cNvPr id="21" name="TextBox 20"/>
            <p:cNvSpPr txBox="1"/>
            <p:nvPr/>
          </p:nvSpPr>
          <p:spPr>
            <a:xfrm>
              <a:off x="6389678" y="157589"/>
              <a:ext cx="1303020" cy="2308324"/>
            </a:xfrm>
            <a:prstGeom prst="rect">
              <a:avLst/>
            </a:prstGeom>
            <a:solidFill>
              <a:schemeClr val="bg1">
                <a:lumMod val="95000"/>
              </a:schemeClr>
            </a:solidFill>
          </p:spPr>
          <p:txBody>
            <a:bodyPr wrap="square" rtlCol="0">
              <a:spAutoFit/>
            </a:bodyPr>
            <a:lstStyle/>
            <a:p>
              <a:pPr>
                <a:spcBef>
                  <a:spcPts val="600"/>
                </a:spcBef>
                <a:spcAft>
                  <a:spcPts val="600"/>
                </a:spcAft>
              </a:pPr>
              <a:r>
                <a:rPr lang="" dirty="0">
                  <a:latin typeface="Arial" panose="020B0604020202020204" pitchFamily="34" charset="0"/>
                  <a:cs typeface="Arial" panose="020B0604020202020204" pitchFamily="34" charset="0"/>
                </a:rPr>
                <a:t>Enhanced proportionare arrangements (EPA), MA level. Impact on audit work. COM considerations.</a:t>
              </a:r>
              <a:r>
                <a:rPr lang="" dirty="0">
                  <a:solidFill>
                    <a:schemeClr val="tx2"/>
                  </a:solidFill>
                  <a:latin typeface="Arial" panose="020B0604020202020204" pitchFamily="34" charset="0"/>
                  <a:cs typeface="Arial" panose="020B0604020202020204" pitchFamily="34" charset="0"/>
                </a:rPr>
                <a:t>             </a:t>
              </a:r>
            </a:p>
          </p:txBody>
        </p:sp>
        <p:cxnSp>
          <p:nvCxnSpPr>
            <p:cNvPr id="22" name="Straight Connector 21"/>
            <p:cNvCxnSpPr/>
            <p:nvPr/>
          </p:nvCxnSpPr>
          <p:spPr bwMode="auto">
            <a:xfrm>
              <a:off x="4915678" y="3561511"/>
              <a:ext cx="1303020" cy="0"/>
            </a:xfrm>
            <a:prstGeom prst="line">
              <a:avLst/>
            </a:prstGeom>
            <a:noFill/>
            <a:ln w="9525" cap="flat" cmpd="sng" algn="ctr">
              <a:solidFill>
                <a:schemeClr val="tx2"/>
              </a:solidFill>
              <a:prstDash val="solid"/>
              <a:round/>
              <a:headEnd type="none" w="med" len="med"/>
              <a:tailEnd type="none" w="med" len="med"/>
            </a:ln>
            <a:effectLst/>
          </p:spPr>
        </p:cxnSp>
        <p:cxnSp>
          <p:nvCxnSpPr>
            <p:cNvPr id="23" name="Straight Connector 22"/>
            <p:cNvCxnSpPr/>
            <p:nvPr/>
          </p:nvCxnSpPr>
          <p:spPr bwMode="auto">
            <a:xfrm>
              <a:off x="5581651" y="2768426"/>
              <a:ext cx="0" cy="431975"/>
            </a:xfrm>
            <a:prstGeom prst="line">
              <a:avLst/>
            </a:prstGeom>
            <a:noFill/>
            <a:ln w="12700" cap="flat" cmpd="sng" algn="ctr">
              <a:solidFill>
                <a:schemeClr val="tx2"/>
              </a:solidFill>
              <a:prstDash val="solid"/>
              <a:round/>
              <a:headEnd type="none" w="med" len="med"/>
              <a:tailEnd type="oval" w="med" len="med"/>
            </a:ln>
            <a:effectLst/>
          </p:spPr>
        </p:cxnSp>
      </p:grpSp>
      <p:grpSp>
        <p:nvGrpSpPr>
          <p:cNvPr id="33" name="Group 32">
            <a:extLst>
              <a:ext uri="{FF2B5EF4-FFF2-40B4-BE49-F238E27FC236}">
                <a16:creationId xmlns:a16="http://schemas.microsoft.com/office/drawing/2014/main" id="{811CA497-D8A3-4153-95AD-7A1C3E64FD26}"/>
              </a:ext>
            </a:extLst>
          </p:cNvPr>
          <p:cNvGrpSpPr/>
          <p:nvPr/>
        </p:nvGrpSpPr>
        <p:grpSpPr>
          <a:xfrm>
            <a:off x="7333700" y="3742590"/>
            <a:ext cx="1792985" cy="1273515"/>
            <a:chOff x="5158931" y="2768426"/>
            <a:chExt cx="1317482" cy="1273515"/>
          </a:xfrm>
        </p:grpSpPr>
        <p:sp>
          <p:nvSpPr>
            <p:cNvPr id="34" name="TextBox 33">
              <a:extLst>
                <a:ext uri="{FF2B5EF4-FFF2-40B4-BE49-F238E27FC236}">
                  <a16:creationId xmlns:a16="http://schemas.microsoft.com/office/drawing/2014/main" id="{83A5E6EE-546C-42DB-B86A-A4B34F772CCB}"/>
                </a:ext>
              </a:extLst>
            </p:cNvPr>
            <p:cNvSpPr txBox="1"/>
            <p:nvPr/>
          </p:nvSpPr>
          <p:spPr>
            <a:xfrm>
              <a:off x="5158931" y="3241722"/>
              <a:ext cx="1303020" cy="800219"/>
            </a:xfrm>
            <a:prstGeom prst="rect">
              <a:avLst/>
            </a:prstGeom>
            <a:solidFill>
              <a:schemeClr val="bg1">
                <a:lumMod val="95000"/>
              </a:schemeClr>
            </a:solidFill>
          </p:spPr>
          <p:txBody>
            <a:bodyPr wrap="square" rtlCol="0">
              <a:spAutoFit/>
            </a:bodyPr>
            <a:lstStyle/>
            <a:p>
              <a:pPr>
                <a:spcBef>
                  <a:spcPts val="600"/>
                </a:spcBef>
                <a:spcAft>
                  <a:spcPts val="600"/>
                </a:spcAft>
              </a:pPr>
              <a:r>
                <a:rPr lang="" dirty="0">
                  <a:solidFill>
                    <a:schemeClr val="tx2"/>
                  </a:solidFill>
                  <a:latin typeface="Arial" panose="020B0604020202020204" pitchFamily="34" charset="0"/>
                  <a:cs typeface="Arial" panose="020B0604020202020204" pitchFamily="34" charset="0"/>
                </a:rPr>
                <a:t>EPA</a:t>
              </a:r>
            </a:p>
            <a:p>
              <a:pPr>
                <a:spcBef>
                  <a:spcPts val="600"/>
                </a:spcBef>
                <a:spcAft>
                  <a:spcPts val="600"/>
                </a:spcAft>
              </a:pPr>
              <a:r>
                <a:rPr lang="" dirty="0">
                  <a:solidFill>
                    <a:schemeClr val="tx2"/>
                  </a:solidFill>
                  <a:latin typeface="Arial" panose="020B0604020202020204" pitchFamily="34" charset="0"/>
                  <a:cs typeface="Arial" panose="020B0604020202020204" pitchFamily="34" charset="0"/>
                </a:rPr>
                <a:t>DK experience </a:t>
              </a:r>
            </a:p>
          </p:txBody>
        </p:sp>
        <p:cxnSp>
          <p:nvCxnSpPr>
            <p:cNvPr id="35" name="Straight Connector 34">
              <a:extLst>
                <a:ext uri="{FF2B5EF4-FFF2-40B4-BE49-F238E27FC236}">
                  <a16:creationId xmlns:a16="http://schemas.microsoft.com/office/drawing/2014/main" id="{FA432FBB-321C-46C8-8BE6-1218D21E95BB}"/>
                </a:ext>
              </a:extLst>
            </p:cNvPr>
            <p:cNvCxnSpPr/>
            <p:nvPr/>
          </p:nvCxnSpPr>
          <p:spPr bwMode="auto">
            <a:xfrm>
              <a:off x="5173393" y="3597233"/>
              <a:ext cx="1303020" cy="0"/>
            </a:xfrm>
            <a:prstGeom prst="line">
              <a:avLst/>
            </a:prstGeom>
            <a:noFill/>
            <a:ln w="9525" cap="flat" cmpd="sng" algn="ctr">
              <a:solidFill>
                <a:schemeClr val="tx2"/>
              </a:solidFill>
              <a:prstDash val="solid"/>
              <a:round/>
              <a:headEnd type="none" w="med" len="med"/>
              <a:tailEnd type="none" w="med" len="med"/>
            </a:ln>
            <a:effectLst/>
          </p:spPr>
        </p:cxnSp>
        <p:cxnSp>
          <p:nvCxnSpPr>
            <p:cNvPr id="36" name="Straight Connector 35">
              <a:extLst>
                <a:ext uri="{FF2B5EF4-FFF2-40B4-BE49-F238E27FC236}">
                  <a16:creationId xmlns:a16="http://schemas.microsoft.com/office/drawing/2014/main" id="{49C2D0C6-A237-4C73-A665-C950EDBC7ED0}"/>
                </a:ext>
              </a:extLst>
            </p:cNvPr>
            <p:cNvCxnSpPr/>
            <p:nvPr/>
          </p:nvCxnSpPr>
          <p:spPr bwMode="auto">
            <a:xfrm>
              <a:off x="5581651" y="2768426"/>
              <a:ext cx="0" cy="431975"/>
            </a:xfrm>
            <a:prstGeom prst="line">
              <a:avLst/>
            </a:prstGeom>
            <a:noFill/>
            <a:ln w="12700" cap="flat" cmpd="sng" algn="ctr">
              <a:solidFill>
                <a:schemeClr val="tx2"/>
              </a:solidFill>
              <a:prstDash val="solid"/>
              <a:round/>
              <a:headEnd type="none" w="med" len="med"/>
              <a:tailEnd type="oval" w="med" len="med"/>
            </a:ln>
            <a:effectLst/>
          </p:spPr>
        </p:cxnSp>
      </p:grpSp>
      <p:grpSp>
        <p:nvGrpSpPr>
          <p:cNvPr id="37" name="Group 36">
            <a:extLst>
              <a:ext uri="{FF2B5EF4-FFF2-40B4-BE49-F238E27FC236}">
                <a16:creationId xmlns:a16="http://schemas.microsoft.com/office/drawing/2014/main" id="{B684408E-9619-4786-B436-7EA56B6CCD43}"/>
              </a:ext>
            </a:extLst>
          </p:cNvPr>
          <p:cNvGrpSpPr/>
          <p:nvPr/>
        </p:nvGrpSpPr>
        <p:grpSpPr>
          <a:xfrm>
            <a:off x="9973969" y="3756996"/>
            <a:ext cx="1792985" cy="1116076"/>
            <a:chOff x="4915678" y="2738127"/>
            <a:chExt cx="1317482" cy="1116076"/>
          </a:xfrm>
        </p:grpSpPr>
        <p:sp>
          <p:nvSpPr>
            <p:cNvPr id="38" name="TextBox 37">
              <a:extLst>
                <a:ext uri="{FF2B5EF4-FFF2-40B4-BE49-F238E27FC236}">
                  <a16:creationId xmlns:a16="http://schemas.microsoft.com/office/drawing/2014/main" id="{7AE4D674-ADE9-4EAF-AB4C-424F2A0D7F60}"/>
                </a:ext>
              </a:extLst>
            </p:cNvPr>
            <p:cNvSpPr txBox="1"/>
            <p:nvPr/>
          </p:nvSpPr>
          <p:spPr>
            <a:xfrm>
              <a:off x="4930140" y="3207872"/>
              <a:ext cx="1303020" cy="646331"/>
            </a:xfrm>
            <a:prstGeom prst="rect">
              <a:avLst/>
            </a:prstGeom>
            <a:solidFill>
              <a:schemeClr val="bg1">
                <a:lumMod val="95000"/>
              </a:schemeClr>
            </a:solidFill>
          </p:spPr>
          <p:txBody>
            <a:bodyPr wrap="square" rtlCol="0">
              <a:spAutoFit/>
            </a:bodyPr>
            <a:lstStyle/>
            <a:p>
              <a:pPr>
                <a:spcBef>
                  <a:spcPts val="600"/>
                </a:spcBef>
                <a:spcAft>
                  <a:spcPts val="600"/>
                </a:spcAft>
              </a:pPr>
              <a:r>
                <a:rPr lang="" dirty="0">
                  <a:solidFill>
                    <a:schemeClr val="tx2"/>
                  </a:solidFill>
                  <a:latin typeface="Arial" panose="020B0604020202020204" pitchFamily="34" charset="0"/>
                  <a:cs typeface="Arial" panose="020B0604020202020204" pitchFamily="34" charset="0"/>
                </a:rPr>
                <a:t>Conclusions (rapporteur)</a:t>
              </a:r>
            </a:p>
          </p:txBody>
        </p:sp>
        <p:cxnSp>
          <p:nvCxnSpPr>
            <p:cNvPr id="39" name="Straight Connector 38">
              <a:extLst>
                <a:ext uri="{FF2B5EF4-FFF2-40B4-BE49-F238E27FC236}">
                  <a16:creationId xmlns:a16="http://schemas.microsoft.com/office/drawing/2014/main" id="{EC5220C0-1BB4-4E58-83D4-8474A1D895E0}"/>
                </a:ext>
              </a:extLst>
            </p:cNvPr>
            <p:cNvCxnSpPr/>
            <p:nvPr/>
          </p:nvCxnSpPr>
          <p:spPr bwMode="auto">
            <a:xfrm>
              <a:off x="4915678" y="3561511"/>
              <a:ext cx="1303020" cy="0"/>
            </a:xfrm>
            <a:prstGeom prst="line">
              <a:avLst/>
            </a:prstGeom>
            <a:noFill/>
            <a:ln w="9525" cap="flat" cmpd="sng" algn="ctr">
              <a:solidFill>
                <a:schemeClr val="tx2"/>
              </a:solidFill>
              <a:prstDash val="solid"/>
              <a:round/>
              <a:headEnd type="none" w="med" len="med"/>
              <a:tailEnd type="none" w="med" len="med"/>
            </a:ln>
            <a:effectLst/>
          </p:spPr>
        </p:cxnSp>
        <p:cxnSp>
          <p:nvCxnSpPr>
            <p:cNvPr id="40" name="Straight Connector 39">
              <a:extLst>
                <a:ext uri="{FF2B5EF4-FFF2-40B4-BE49-F238E27FC236}">
                  <a16:creationId xmlns:a16="http://schemas.microsoft.com/office/drawing/2014/main" id="{B410CEDE-2009-43F5-9628-24631E2C7428}"/>
                </a:ext>
              </a:extLst>
            </p:cNvPr>
            <p:cNvCxnSpPr/>
            <p:nvPr/>
          </p:nvCxnSpPr>
          <p:spPr bwMode="auto">
            <a:xfrm>
              <a:off x="5581650" y="2738127"/>
              <a:ext cx="0" cy="431975"/>
            </a:xfrm>
            <a:prstGeom prst="line">
              <a:avLst/>
            </a:prstGeom>
            <a:noFill/>
            <a:ln w="12700" cap="flat" cmpd="sng" algn="ctr">
              <a:solidFill>
                <a:schemeClr val="tx2"/>
              </a:solidFill>
              <a:prstDash val="solid"/>
              <a:round/>
              <a:headEnd type="none" w="med" len="med"/>
              <a:tailEnd type="oval" w="med" len="med"/>
            </a:ln>
            <a:effectLst/>
          </p:spPr>
        </p:cxnSp>
      </p:grpSp>
    </p:spTree>
    <p:extLst>
      <p:ext uri="{BB962C8B-B14F-4D97-AF65-F5344CB8AC3E}">
        <p14:creationId xmlns:p14="http://schemas.microsoft.com/office/powerpoint/2010/main" val="16583214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9441"/>
            <a:ext cx="10515600" cy="782357"/>
          </a:xfrm>
        </p:spPr>
        <p:txBody>
          <a:bodyPr/>
          <a:lstStyle/>
          <a:p>
            <a:r>
              <a:rPr lang="en-GB" dirty="0"/>
              <a:t>Notification </a:t>
            </a:r>
          </a:p>
        </p:txBody>
      </p:sp>
      <p:cxnSp>
        <p:nvCxnSpPr>
          <p:cNvPr id="3" name="Straight Connector 2"/>
          <p:cNvCxnSpPr/>
          <p:nvPr/>
        </p:nvCxnSpPr>
        <p:spPr bwMode="auto">
          <a:xfrm>
            <a:off x="1026712" y="3715957"/>
            <a:ext cx="10522558" cy="0"/>
          </a:xfrm>
          <a:prstGeom prst="line">
            <a:avLst/>
          </a:prstGeom>
          <a:noFill/>
          <a:ln w="38100" cap="flat" cmpd="sng" algn="ctr">
            <a:solidFill>
              <a:schemeClr val="tx2"/>
            </a:solidFill>
            <a:prstDash val="solid"/>
            <a:round/>
            <a:headEnd type="none" w="med" len="med"/>
            <a:tailEnd type="triangle" w="med" len="med"/>
          </a:ln>
          <a:effectLst/>
        </p:spPr>
      </p:cxnSp>
      <p:grpSp>
        <p:nvGrpSpPr>
          <p:cNvPr id="12" name="Group 11"/>
          <p:cNvGrpSpPr/>
          <p:nvPr/>
        </p:nvGrpSpPr>
        <p:grpSpPr>
          <a:xfrm>
            <a:off x="1113593" y="1737546"/>
            <a:ext cx="2496905" cy="1988871"/>
            <a:chOff x="3662796" y="1101632"/>
            <a:chExt cx="1305446" cy="1988871"/>
          </a:xfrm>
        </p:grpSpPr>
        <p:sp>
          <p:nvSpPr>
            <p:cNvPr id="13" name="TextBox 12"/>
            <p:cNvSpPr txBox="1"/>
            <p:nvPr/>
          </p:nvSpPr>
          <p:spPr>
            <a:xfrm>
              <a:off x="3662796" y="1101632"/>
              <a:ext cx="1303020" cy="646331"/>
            </a:xfrm>
            <a:prstGeom prst="rect">
              <a:avLst/>
            </a:prstGeom>
            <a:solidFill>
              <a:schemeClr val="bg1">
                <a:lumMod val="95000"/>
              </a:schemeClr>
            </a:solidFill>
          </p:spPr>
          <p:txBody>
            <a:bodyPr wrap="square" rtlCol="0">
              <a:spAutoFit/>
            </a:bodyPr>
            <a:lstStyle/>
            <a:p>
              <a:r>
                <a:rPr lang="en-GB" dirty="0">
                  <a:latin typeface="Arial" panose="020B0604020202020204" pitchFamily="34" charset="0"/>
                  <a:cs typeface="Arial" panose="020B0604020202020204" pitchFamily="34" charset="0"/>
                </a:rPr>
                <a:t>1</a:t>
              </a:r>
              <a:r>
                <a:rPr lang="en-GB" baseline="30000" dirty="0">
                  <a:latin typeface="Arial" panose="020B0604020202020204" pitchFamily="34" charset="0"/>
                  <a:cs typeface="Arial" panose="020B0604020202020204" pitchFamily="34" charset="0"/>
                </a:rPr>
                <a:t>st</a:t>
              </a:r>
              <a:r>
                <a:rPr lang="en-GB" dirty="0">
                  <a:latin typeface="Arial" panose="020B0604020202020204" pitchFamily="34" charset="0"/>
                  <a:cs typeface="Arial" panose="020B0604020202020204" pitchFamily="34" charset="0"/>
                </a:rPr>
                <a:t> of July </a:t>
              </a:r>
            </a:p>
            <a:p>
              <a:r>
                <a:rPr lang="en-GB" dirty="0">
                  <a:latin typeface="Arial" panose="020B0604020202020204" pitchFamily="34" charset="0"/>
                  <a:cs typeface="Arial" panose="020B0604020202020204" pitchFamily="34" charset="0"/>
                </a:rPr>
                <a:t>Year N</a:t>
              </a:r>
            </a:p>
          </p:txBody>
        </p:sp>
        <p:cxnSp>
          <p:nvCxnSpPr>
            <p:cNvPr id="14" name="Straight Connector 13"/>
            <p:cNvCxnSpPr>
              <a:cxnSpLocks/>
            </p:cNvCxnSpPr>
            <p:nvPr/>
          </p:nvCxnSpPr>
          <p:spPr bwMode="auto">
            <a:xfrm flipV="1">
              <a:off x="4198852" y="1747963"/>
              <a:ext cx="0" cy="1342540"/>
            </a:xfrm>
            <a:prstGeom prst="line">
              <a:avLst/>
            </a:prstGeom>
            <a:noFill/>
            <a:ln w="12700" cap="flat" cmpd="sng" algn="ctr">
              <a:solidFill>
                <a:schemeClr val="tx2"/>
              </a:solidFill>
              <a:prstDash val="solid"/>
              <a:round/>
              <a:headEnd type="none" w="med" len="med"/>
              <a:tailEnd type="oval" w="med" len="med"/>
            </a:ln>
            <a:effectLst/>
          </p:spPr>
        </p:cxnSp>
        <p:cxnSp>
          <p:nvCxnSpPr>
            <p:cNvPr id="15" name="Straight Connector 14"/>
            <p:cNvCxnSpPr/>
            <p:nvPr/>
          </p:nvCxnSpPr>
          <p:spPr bwMode="auto">
            <a:xfrm>
              <a:off x="3665222" y="1402080"/>
              <a:ext cx="1303020" cy="0"/>
            </a:xfrm>
            <a:prstGeom prst="line">
              <a:avLst/>
            </a:prstGeom>
            <a:noFill/>
            <a:ln w="9525" cap="flat" cmpd="sng" algn="ctr">
              <a:solidFill>
                <a:schemeClr val="tx2"/>
              </a:solidFill>
              <a:prstDash val="solid"/>
              <a:round/>
              <a:headEnd type="none" w="med" len="med"/>
              <a:tailEnd type="none" w="med" len="med"/>
            </a:ln>
            <a:effectLst/>
          </p:spPr>
        </p:cxnSp>
      </p:grpSp>
      <p:grpSp>
        <p:nvGrpSpPr>
          <p:cNvPr id="16" name="Group 15"/>
          <p:cNvGrpSpPr/>
          <p:nvPr/>
        </p:nvGrpSpPr>
        <p:grpSpPr>
          <a:xfrm>
            <a:off x="8853667" y="1433901"/>
            <a:ext cx="1518479" cy="2263731"/>
            <a:chOff x="3344549" y="-376781"/>
            <a:chExt cx="1518479" cy="2263731"/>
          </a:xfrm>
        </p:grpSpPr>
        <p:sp>
          <p:nvSpPr>
            <p:cNvPr id="17" name="TextBox 16"/>
            <p:cNvSpPr txBox="1"/>
            <p:nvPr/>
          </p:nvSpPr>
          <p:spPr>
            <a:xfrm>
              <a:off x="3344549" y="-376781"/>
              <a:ext cx="1518479" cy="800219"/>
            </a:xfrm>
            <a:prstGeom prst="rect">
              <a:avLst/>
            </a:prstGeom>
            <a:solidFill>
              <a:schemeClr val="bg1">
                <a:lumMod val="95000"/>
              </a:schemeClr>
            </a:solidFill>
          </p:spPr>
          <p:txBody>
            <a:bodyPr wrap="square" rtlCol="0">
              <a:spAutoFit/>
            </a:bodyPr>
            <a:lstStyle/>
            <a:p>
              <a:pPr>
                <a:spcBef>
                  <a:spcPts val="600"/>
                </a:spcBef>
                <a:spcAft>
                  <a:spcPts val="600"/>
                </a:spcAft>
              </a:pPr>
              <a:r>
                <a:rPr lang="" dirty="0">
                  <a:latin typeface="Arial" panose="020B0604020202020204" pitchFamily="34" charset="0"/>
                  <a:cs typeface="Arial" panose="020B0604020202020204" pitchFamily="34" charset="0"/>
                </a:rPr>
                <a:t>30 June </a:t>
              </a:r>
            </a:p>
            <a:p>
              <a:pPr>
                <a:spcBef>
                  <a:spcPts val="600"/>
                </a:spcBef>
                <a:spcAft>
                  <a:spcPts val="600"/>
                </a:spcAft>
              </a:pPr>
              <a:r>
                <a:rPr lang="" dirty="0">
                  <a:latin typeface="Arial" panose="020B0604020202020204" pitchFamily="34" charset="0"/>
                  <a:cs typeface="Arial" panose="020B0604020202020204" pitchFamily="34" charset="0"/>
                </a:rPr>
                <a:t>Year N+1</a:t>
              </a:r>
              <a:endParaRPr lang="en-GB" dirty="0" err="1">
                <a:latin typeface="Arial" panose="020B0604020202020204" pitchFamily="34" charset="0"/>
                <a:cs typeface="Arial" panose="020B0604020202020204" pitchFamily="34" charset="0"/>
              </a:endParaRPr>
            </a:p>
          </p:txBody>
        </p:sp>
        <p:cxnSp>
          <p:nvCxnSpPr>
            <p:cNvPr id="18" name="Straight Connector 17"/>
            <p:cNvCxnSpPr>
              <a:cxnSpLocks/>
              <a:endCxn id="17" idx="2"/>
            </p:cNvCxnSpPr>
            <p:nvPr/>
          </p:nvCxnSpPr>
          <p:spPr bwMode="auto">
            <a:xfrm flipV="1">
              <a:off x="4103789" y="423438"/>
              <a:ext cx="0" cy="1463512"/>
            </a:xfrm>
            <a:prstGeom prst="line">
              <a:avLst/>
            </a:prstGeom>
            <a:noFill/>
            <a:ln w="12700" cap="flat" cmpd="sng" algn="ctr">
              <a:solidFill>
                <a:schemeClr val="tx2"/>
              </a:solidFill>
              <a:prstDash val="solid"/>
              <a:round/>
              <a:headEnd type="none" w="med" len="med"/>
              <a:tailEnd type="oval" w="med" len="med"/>
            </a:ln>
            <a:effectLst/>
          </p:spPr>
        </p:cxnSp>
        <p:cxnSp>
          <p:nvCxnSpPr>
            <p:cNvPr id="19" name="Straight Connector 18"/>
            <p:cNvCxnSpPr/>
            <p:nvPr/>
          </p:nvCxnSpPr>
          <p:spPr bwMode="auto">
            <a:xfrm>
              <a:off x="3452279" y="74320"/>
              <a:ext cx="1303020" cy="0"/>
            </a:xfrm>
            <a:prstGeom prst="line">
              <a:avLst/>
            </a:prstGeom>
            <a:noFill/>
            <a:ln w="9525" cap="flat" cmpd="sng" algn="ctr">
              <a:solidFill>
                <a:schemeClr val="tx2"/>
              </a:solidFill>
              <a:prstDash val="solid"/>
              <a:round/>
              <a:headEnd type="none" w="med" len="med"/>
              <a:tailEnd type="none" w="med" len="med"/>
            </a:ln>
            <a:effectLst/>
          </p:spPr>
        </p:cxnSp>
      </p:grpSp>
      <p:grpSp>
        <p:nvGrpSpPr>
          <p:cNvPr id="20" name="Group 19"/>
          <p:cNvGrpSpPr/>
          <p:nvPr/>
        </p:nvGrpSpPr>
        <p:grpSpPr>
          <a:xfrm>
            <a:off x="2206309" y="3715957"/>
            <a:ext cx="7388887" cy="1365764"/>
            <a:chOff x="4915678" y="2768426"/>
            <a:chExt cx="1303020" cy="1365764"/>
          </a:xfrm>
        </p:grpSpPr>
        <p:sp>
          <p:nvSpPr>
            <p:cNvPr id="21" name="TextBox 20"/>
            <p:cNvSpPr txBox="1"/>
            <p:nvPr/>
          </p:nvSpPr>
          <p:spPr>
            <a:xfrm>
              <a:off x="4915678" y="3210860"/>
              <a:ext cx="1303020" cy="923330"/>
            </a:xfrm>
            <a:prstGeom prst="rect">
              <a:avLst/>
            </a:prstGeom>
            <a:solidFill>
              <a:schemeClr val="bg1">
                <a:lumMod val="95000"/>
              </a:schemeClr>
            </a:solidFill>
          </p:spPr>
          <p:txBody>
            <a:bodyPr wrap="square" rtlCol="0">
              <a:spAutoFit/>
            </a:bodyPr>
            <a:lstStyle/>
            <a:p>
              <a:pPr algn="ctr">
                <a:spcBef>
                  <a:spcPts val="600"/>
                </a:spcBef>
                <a:spcAft>
                  <a:spcPts val="600"/>
                </a:spcAft>
              </a:pPr>
              <a:r>
                <a:rPr lang="" dirty="0">
                  <a:solidFill>
                    <a:schemeClr val="tx2"/>
                  </a:solidFill>
                  <a:latin typeface="Arial" panose="020B0604020202020204" pitchFamily="34" charset="0"/>
                  <a:cs typeface="Arial" panose="020B0604020202020204" pitchFamily="34" charset="0"/>
                </a:rPr>
                <a:t>Enhanced proportionare arrangements (EPA) notifications. In SFC. Programmig module (letter upload). Remember to say what MS apply. </a:t>
              </a:r>
              <a:r>
                <a:rPr lang="" dirty="0">
                  <a:solidFill>
                    <a:srgbClr val="FFC000"/>
                  </a:solidFill>
                  <a:latin typeface="Arial" panose="020B0604020202020204" pitchFamily="34" charset="0"/>
                  <a:cs typeface="Arial" panose="020B0604020202020204" pitchFamily="34" charset="0"/>
                </a:rPr>
                <a:t>COM does not </a:t>
              </a:r>
              <a:r>
                <a:rPr lang="en-IE" dirty="0">
                  <a:solidFill>
                    <a:srgbClr val="FFC000"/>
                  </a:solidFill>
                  <a:latin typeface="Arial" panose="020B0604020202020204" pitchFamily="34" charset="0"/>
                  <a:cs typeface="Arial" panose="020B0604020202020204" pitchFamily="34" charset="0"/>
                </a:rPr>
                <a:t>approve but</a:t>
              </a:r>
              <a:r>
                <a:rPr lang="" dirty="0">
                  <a:solidFill>
                    <a:srgbClr val="FFC000"/>
                  </a:solidFill>
                  <a:latin typeface="Arial" panose="020B0604020202020204" pitchFamily="34" charset="0"/>
                  <a:cs typeface="Arial" panose="020B0604020202020204" pitchFamily="34" charset="0"/>
                </a:rPr>
                <a:t> does check the condtions.             </a:t>
              </a:r>
            </a:p>
          </p:txBody>
        </p:sp>
        <p:cxnSp>
          <p:nvCxnSpPr>
            <p:cNvPr id="22" name="Straight Connector 21"/>
            <p:cNvCxnSpPr/>
            <p:nvPr/>
          </p:nvCxnSpPr>
          <p:spPr bwMode="auto">
            <a:xfrm>
              <a:off x="4915678" y="3561511"/>
              <a:ext cx="1303020" cy="0"/>
            </a:xfrm>
            <a:prstGeom prst="line">
              <a:avLst/>
            </a:prstGeom>
            <a:noFill/>
            <a:ln w="9525" cap="flat" cmpd="sng" algn="ctr">
              <a:solidFill>
                <a:schemeClr val="tx2"/>
              </a:solidFill>
              <a:prstDash val="solid"/>
              <a:round/>
              <a:headEnd type="none" w="med" len="med"/>
              <a:tailEnd type="none" w="med" len="med"/>
            </a:ln>
            <a:effectLst/>
          </p:spPr>
        </p:cxnSp>
        <p:cxnSp>
          <p:nvCxnSpPr>
            <p:cNvPr id="23" name="Straight Connector 22"/>
            <p:cNvCxnSpPr/>
            <p:nvPr/>
          </p:nvCxnSpPr>
          <p:spPr bwMode="auto">
            <a:xfrm>
              <a:off x="5581651" y="2768426"/>
              <a:ext cx="0" cy="431975"/>
            </a:xfrm>
            <a:prstGeom prst="line">
              <a:avLst/>
            </a:prstGeom>
            <a:noFill/>
            <a:ln w="12700" cap="flat" cmpd="sng" algn="ctr">
              <a:solidFill>
                <a:schemeClr val="tx2"/>
              </a:solidFill>
              <a:prstDash val="solid"/>
              <a:round/>
              <a:headEnd type="none" w="med" len="med"/>
              <a:tailEnd type="oval" w="med" len="med"/>
            </a:ln>
            <a:effectLst/>
          </p:spPr>
        </p:cxnSp>
      </p:grpSp>
    </p:spTree>
    <p:extLst>
      <p:ext uri="{BB962C8B-B14F-4D97-AF65-F5344CB8AC3E}">
        <p14:creationId xmlns:p14="http://schemas.microsoft.com/office/powerpoint/2010/main" val="34830802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Adjustment</a:t>
            </a:r>
            <a:endParaRPr lang="en-GB" dirty="0"/>
          </a:p>
        </p:txBody>
      </p:sp>
      <p:sp>
        <p:nvSpPr>
          <p:cNvPr id="4" name="AutoShape 4"/>
          <p:cNvSpPr>
            <a:spLocks noChangeArrowheads="1"/>
          </p:cNvSpPr>
          <p:nvPr/>
        </p:nvSpPr>
        <p:spPr bwMode="auto">
          <a:xfrm>
            <a:off x="5804167" y="2466991"/>
            <a:ext cx="2496537" cy="1020488"/>
          </a:xfrm>
          <a:prstGeom prst="chevron">
            <a:avLst>
              <a:gd name="adj" fmla="val 36862"/>
            </a:avLst>
          </a:prstGeom>
          <a:solidFill>
            <a:schemeClr val="tx2"/>
          </a:solidFill>
          <a:ln w="12700" algn="ctr">
            <a:solidFill>
              <a:schemeClr val="bg1"/>
            </a:solidFill>
            <a:miter lim="800000"/>
            <a:headEnd type="none" w="sm" len="sm"/>
            <a:tailEnd type="none" w="sm" len="sm"/>
          </a:ln>
        </p:spPr>
        <p:txBody>
          <a:bodyPr lIns="36000" tIns="36000" rIns="36000" bIns="36000" anchor="ctr"/>
          <a:lstStyle/>
          <a:p>
            <a:pPr algn="ctr"/>
            <a:r>
              <a:rPr lang="en-US" sz="1200" b="1" dirty="0">
                <a:solidFill>
                  <a:schemeClr val="bg1"/>
                </a:solidFill>
                <a:ea typeface="ＭＳ Ｐゴシック" pitchFamily="34" charset="-128"/>
              </a:rPr>
              <a:t>3. </a:t>
            </a:r>
            <a:r>
              <a:rPr lang="en-US" b="1" dirty="0">
                <a:solidFill>
                  <a:schemeClr val="bg1"/>
                </a:solidFill>
                <a:ea typeface="ＭＳ Ｐゴシック" pitchFamily="34" charset="-128"/>
              </a:rPr>
              <a:t>Next ACR confirms</a:t>
            </a:r>
          </a:p>
        </p:txBody>
      </p:sp>
      <p:sp>
        <p:nvSpPr>
          <p:cNvPr id="5" name="AutoShape 5"/>
          <p:cNvSpPr>
            <a:spLocks noChangeArrowheads="1"/>
          </p:cNvSpPr>
          <p:nvPr/>
        </p:nvSpPr>
        <p:spPr bwMode="auto">
          <a:xfrm>
            <a:off x="8607502" y="2460025"/>
            <a:ext cx="2594860" cy="972400"/>
          </a:xfrm>
          <a:prstGeom prst="chevron">
            <a:avLst>
              <a:gd name="adj" fmla="val 36862"/>
            </a:avLst>
          </a:prstGeom>
          <a:solidFill>
            <a:schemeClr val="tx2"/>
          </a:solidFill>
          <a:ln w="12700" algn="ctr">
            <a:solidFill>
              <a:schemeClr val="bg1"/>
            </a:solidFill>
            <a:miter lim="800000"/>
            <a:headEnd type="none" w="sm" len="sm"/>
            <a:tailEnd type="none" w="sm" len="sm"/>
          </a:ln>
        </p:spPr>
        <p:txBody>
          <a:bodyPr lIns="36000" tIns="36000" rIns="36000" bIns="36000" anchor="ctr"/>
          <a:lstStyle/>
          <a:p>
            <a:pPr algn="ctr"/>
            <a:r>
              <a:rPr lang="en-US" sz="1200" b="1" dirty="0">
                <a:solidFill>
                  <a:schemeClr val="bg1"/>
                </a:solidFill>
                <a:ea typeface="ＭＳ Ｐゴシック" pitchFamily="34" charset="-128"/>
              </a:rPr>
              <a:t>4. </a:t>
            </a:r>
            <a:r>
              <a:rPr lang="en-US" b="1" dirty="0">
                <a:solidFill>
                  <a:schemeClr val="bg1"/>
                </a:solidFill>
                <a:ea typeface="ＭＳ Ｐゴシック" pitchFamily="34" charset="-128"/>
              </a:rPr>
              <a:t>Stop EPA</a:t>
            </a:r>
          </a:p>
        </p:txBody>
      </p:sp>
      <p:sp>
        <p:nvSpPr>
          <p:cNvPr id="6" name="AutoShape 6"/>
          <p:cNvSpPr>
            <a:spLocks noChangeArrowheads="1"/>
          </p:cNvSpPr>
          <p:nvPr/>
        </p:nvSpPr>
        <p:spPr bwMode="auto">
          <a:xfrm>
            <a:off x="854966" y="2466991"/>
            <a:ext cx="2349233" cy="1081083"/>
          </a:xfrm>
          <a:prstGeom prst="homePlate">
            <a:avLst>
              <a:gd name="adj" fmla="val 38791"/>
            </a:avLst>
          </a:prstGeom>
          <a:solidFill>
            <a:schemeClr val="tx2"/>
          </a:solidFill>
          <a:ln w="12700" algn="ctr">
            <a:solidFill>
              <a:schemeClr val="bg1"/>
            </a:solidFill>
            <a:miter lim="800000"/>
            <a:headEnd type="none" w="sm" len="sm"/>
            <a:tailEnd type="none" w="sm" len="sm"/>
          </a:ln>
        </p:spPr>
        <p:txBody>
          <a:bodyPr lIns="36000" tIns="36000" rIns="36000" bIns="36000" anchor="ctr"/>
          <a:lstStyle/>
          <a:p>
            <a:pPr algn="ctr"/>
            <a:r>
              <a:rPr lang="en-US" sz="1200" b="1" dirty="0">
                <a:solidFill>
                  <a:schemeClr val="bg1"/>
                </a:solidFill>
                <a:ea typeface="ＭＳ Ｐゴシック" pitchFamily="34" charset="-128"/>
              </a:rPr>
              <a:t>1. </a:t>
            </a:r>
            <a:r>
              <a:rPr lang="en-US" b="1" dirty="0">
                <a:solidFill>
                  <a:schemeClr val="bg1"/>
                </a:solidFill>
                <a:ea typeface="ＭＳ Ｐゴシック" pitchFamily="34" charset="-128"/>
              </a:rPr>
              <a:t>COM/AA audits </a:t>
            </a:r>
          </a:p>
        </p:txBody>
      </p:sp>
      <p:sp>
        <p:nvSpPr>
          <p:cNvPr id="7" name="AutoShape 7"/>
          <p:cNvSpPr>
            <a:spLocks noChangeArrowheads="1"/>
          </p:cNvSpPr>
          <p:nvPr/>
        </p:nvSpPr>
        <p:spPr bwMode="auto">
          <a:xfrm>
            <a:off x="3439585" y="2463276"/>
            <a:ext cx="2349232" cy="1020490"/>
          </a:xfrm>
          <a:prstGeom prst="chevron">
            <a:avLst>
              <a:gd name="adj" fmla="val 36862"/>
            </a:avLst>
          </a:prstGeom>
          <a:solidFill>
            <a:schemeClr val="tx2"/>
          </a:solidFill>
          <a:ln w="12700" algn="ctr">
            <a:solidFill>
              <a:schemeClr val="bg1"/>
            </a:solidFill>
            <a:miter lim="800000"/>
            <a:headEnd type="none" w="sm" len="sm"/>
            <a:tailEnd type="none" w="sm" len="sm"/>
          </a:ln>
        </p:spPr>
        <p:txBody>
          <a:bodyPr lIns="36000" tIns="36000" rIns="36000" bIns="36000" anchor="ctr"/>
          <a:lstStyle/>
          <a:p>
            <a:pPr algn="ctr"/>
            <a:r>
              <a:rPr lang="en-US" sz="1200" b="1" dirty="0">
                <a:solidFill>
                  <a:schemeClr val="bg1"/>
                </a:solidFill>
                <a:ea typeface="ＭＳ Ｐゴシック" pitchFamily="34" charset="-128"/>
              </a:rPr>
              <a:t>2. </a:t>
            </a:r>
            <a:r>
              <a:rPr lang="en-US" b="1" dirty="0">
                <a:solidFill>
                  <a:schemeClr val="bg1"/>
                </a:solidFill>
                <a:ea typeface="ＭＳ Ｐゴシック" pitchFamily="34" charset="-128"/>
              </a:rPr>
              <a:t>AA carries additional audit work</a:t>
            </a:r>
          </a:p>
        </p:txBody>
      </p:sp>
      <p:sp>
        <p:nvSpPr>
          <p:cNvPr id="8" name="Rectangle 7"/>
          <p:cNvSpPr>
            <a:spLocks noChangeArrowheads="1"/>
          </p:cNvSpPr>
          <p:nvPr/>
        </p:nvSpPr>
        <p:spPr bwMode="auto">
          <a:xfrm>
            <a:off x="854965" y="4432243"/>
            <a:ext cx="2349233" cy="1187605"/>
          </a:xfrm>
          <a:prstGeom prst="rect">
            <a:avLst/>
          </a:prstGeom>
          <a:solidFill>
            <a:schemeClr val="accent5"/>
          </a:solidFill>
          <a:ln w="12700" algn="ctr">
            <a:solidFill>
              <a:schemeClr val="bg1"/>
            </a:solidFill>
            <a:miter lim="800000"/>
            <a:headEnd type="none" w="sm" len="sm"/>
            <a:tailEnd/>
          </a:ln>
        </p:spPr>
        <p:txBody>
          <a:bodyPr lIns="36000" tIns="36000" rIns="36000" bIns="36000" anchor="ctr"/>
          <a:lstStyle/>
          <a:p>
            <a:pPr algn="ctr">
              <a:lnSpc>
                <a:spcPct val="75000"/>
              </a:lnSpc>
              <a:defRPr/>
            </a:pPr>
            <a:r>
              <a:rPr lang="en-US" altLang="ja-JP" dirty="0">
                <a:solidFill>
                  <a:schemeClr val="bg1"/>
                </a:solidFill>
                <a:latin typeface="Arial" charset="0"/>
                <a:ea typeface="ＭＳ Ｐゴシック" pitchFamily="50" charset="-128"/>
                <a:cs typeface="Arial" charset="0"/>
              </a:rPr>
              <a:t>Conditions in art. 84 are no longer fulfilled </a:t>
            </a:r>
          </a:p>
        </p:txBody>
      </p:sp>
      <p:sp>
        <p:nvSpPr>
          <p:cNvPr id="9" name="Rectangle 9"/>
          <p:cNvSpPr>
            <a:spLocks noChangeArrowheads="1"/>
          </p:cNvSpPr>
          <p:nvPr/>
        </p:nvSpPr>
        <p:spPr bwMode="auto">
          <a:xfrm>
            <a:off x="3611896" y="4432243"/>
            <a:ext cx="2004610" cy="1187595"/>
          </a:xfrm>
          <a:prstGeom prst="rect">
            <a:avLst/>
          </a:prstGeom>
          <a:solidFill>
            <a:schemeClr val="accent2"/>
          </a:solidFill>
          <a:ln w="12700" algn="ctr">
            <a:solidFill>
              <a:schemeClr val="bg1"/>
            </a:solidFill>
            <a:miter lim="800000"/>
            <a:headEnd type="none" w="sm" len="sm"/>
            <a:tailEnd/>
          </a:ln>
        </p:spPr>
        <p:txBody>
          <a:bodyPr lIns="36000" tIns="36000" rIns="36000" bIns="36000" anchor="ctr"/>
          <a:lstStyle/>
          <a:p>
            <a:pPr algn="ctr">
              <a:lnSpc>
                <a:spcPct val="75000"/>
              </a:lnSpc>
            </a:pPr>
            <a:r>
              <a:rPr lang="en-US" altLang="ja-JP" dirty="0">
                <a:solidFill>
                  <a:schemeClr val="bg1"/>
                </a:solidFill>
                <a:ea typeface="ＭＳ Ｐゴシック" pitchFamily="34" charset="-128"/>
              </a:rPr>
              <a:t>remedial actions are taken </a:t>
            </a:r>
          </a:p>
        </p:txBody>
      </p:sp>
      <p:sp>
        <p:nvSpPr>
          <p:cNvPr id="11" name="Rectangle 11"/>
          <p:cNvSpPr>
            <a:spLocks noChangeArrowheads="1"/>
          </p:cNvSpPr>
          <p:nvPr/>
        </p:nvSpPr>
        <p:spPr bwMode="auto">
          <a:xfrm>
            <a:off x="6228522" y="4487051"/>
            <a:ext cx="1730062" cy="1106798"/>
          </a:xfrm>
          <a:prstGeom prst="rect">
            <a:avLst/>
          </a:prstGeom>
          <a:solidFill>
            <a:schemeClr val="accent2"/>
          </a:solidFill>
          <a:ln w="12700" algn="ctr">
            <a:solidFill>
              <a:schemeClr val="bg1"/>
            </a:solidFill>
            <a:miter lim="800000"/>
            <a:headEnd type="none" w="sm" len="sm"/>
            <a:tailEnd/>
          </a:ln>
        </p:spPr>
        <p:txBody>
          <a:bodyPr lIns="36000" tIns="36000" rIns="36000" bIns="36000" anchor="ctr"/>
          <a:lstStyle/>
          <a:p>
            <a:pPr algn="ctr">
              <a:lnSpc>
                <a:spcPct val="75000"/>
              </a:lnSpc>
            </a:pPr>
            <a:r>
              <a:rPr lang="en-US" b="1" dirty="0">
                <a:solidFill>
                  <a:schemeClr val="bg1"/>
                </a:solidFill>
                <a:ea typeface="ＭＳ Ｐゴシック" pitchFamily="34" charset="-128"/>
              </a:rPr>
              <a:t>COM asks for system audits</a:t>
            </a:r>
            <a:endParaRPr lang="en-US" altLang="ja-JP" dirty="0">
              <a:solidFill>
                <a:schemeClr val="bg1"/>
              </a:solidFill>
              <a:ea typeface="ＭＳ Ｐゴシック" pitchFamily="34" charset="-128"/>
            </a:endParaRPr>
          </a:p>
        </p:txBody>
      </p:sp>
      <p:sp>
        <p:nvSpPr>
          <p:cNvPr id="18" name="Rectangle 17"/>
          <p:cNvSpPr>
            <a:spLocks noChangeArrowheads="1"/>
          </p:cNvSpPr>
          <p:nvPr/>
        </p:nvSpPr>
        <p:spPr bwMode="auto">
          <a:xfrm>
            <a:off x="8607502" y="4476590"/>
            <a:ext cx="2004611" cy="1187597"/>
          </a:xfrm>
          <a:prstGeom prst="rect">
            <a:avLst/>
          </a:prstGeom>
          <a:solidFill>
            <a:schemeClr val="accent5"/>
          </a:solidFill>
          <a:ln w="12700" algn="ctr">
            <a:solidFill>
              <a:schemeClr val="bg1"/>
            </a:solidFill>
            <a:miter lim="800000"/>
            <a:headEnd type="none" w="sm" len="sm"/>
            <a:tailEnd/>
          </a:ln>
        </p:spPr>
        <p:txBody>
          <a:bodyPr lIns="36000" tIns="36000" rIns="36000" bIns="36000" anchor="ctr"/>
          <a:lstStyle/>
          <a:p>
            <a:pPr algn="ctr">
              <a:lnSpc>
                <a:spcPct val="75000"/>
              </a:lnSpc>
              <a:defRPr/>
            </a:pPr>
            <a:r>
              <a:rPr lang="en-US" altLang="ja-JP" dirty="0">
                <a:solidFill>
                  <a:schemeClr val="bg1"/>
                </a:solidFill>
                <a:latin typeface="Arial" charset="0"/>
                <a:ea typeface="ＭＳ Ｐゴシック" pitchFamily="50" charset="-128"/>
                <a:cs typeface="Arial" charset="0"/>
              </a:rPr>
              <a:t>MS has the opportunity to present observations </a:t>
            </a:r>
          </a:p>
        </p:txBody>
      </p:sp>
      <p:sp>
        <p:nvSpPr>
          <p:cNvPr id="23" name="Line 23"/>
          <p:cNvSpPr>
            <a:spLocks noChangeShapeType="1"/>
          </p:cNvSpPr>
          <p:nvPr/>
        </p:nvSpPr>
        <p:spPr bwMode="auto">
          <a:xfrm>
            <a:off x="1900505" y="4054096"/>
            <a:ext cx="7807325" cy="0"/>
          </a:xfrm>
          <a:prstGeom prst="line">
            <a:avLst/>
          </a:prstGeom>
          <a:noFill/>
          <a:ln w="12700">
            <a:solidFill>
              <a:schemeClr val="bg1">
                <a:lumMod val="65000"/>
              </a:schemeClr>
            </a:solidFill>
            <a:prstDash val="dash"/>
            <a:round/>
            <a:headEnd/>
            <a:tailEnd/>
          </a:ln>
        </p:spPr>
        <p:txBody>
          <a:bodyPr lIns="36000" tIns="36000" rIns="36000" bIns="36000" anchor="ctr"/>
          <a:lstStyle/>
          <a:p>
            <a:endParaRPr lang="en-US"/>
          </a:p>
        </p:txBody>
      </p:sp>
    </p:spTree>
    <p:extLst>
      <p:ext uri="{BB962C8B-B14F-4D97-AF65-F5344CB8AC3E}">
        <p14:creationId xmlns:p14="http://schemas.microsoft.com/office/powerpoint/2010/main" val="8465898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199" y="1825625"/>
            <a:ext cx="10905699" cy="3965575"/>
          </a:xfrm>
        </p:spPr>
        <p:txBody>
          <a:bodyPr/>
          <a:lstStyle/>
          <a:p>
            <a:pPr marL="179388" lvl="1" indent="-179388">
              <a:spcAft>
                <a:spcPct val="0"/>
              </a:spcAft>
            </a:pPr>
            <a:r>
              <a:rPr lang="en-US" dirty="0"/>
              <a:t>Information on the application of enhanced proportionate arrangements pursuant to Articles 83, 84 and 85</a:t>
            </a:r>
          </a:p>
          <a:p>
            <a:pPr marL="0" lvl="1" indent="0">
              <a:spcAft>
                <a:spcPct val="0"/>
              </a:spcAft>
              <a:buNone/>
            </a:pPr>
            <a:endParaRPr lang="en-US" dirty="0"/>
          </a:p>
          <a:p>
            <a:pPr marL="636588" lvl="2" indent="-179388" algn="just">
              <a:spcAft>
                <a:spcPct val="0"/>
              </a:spcAft>
            </a:pPr>
            <a:r>
              <a:rPr lang="en-US" sz="2000" dirty="0"/>
              <a:t>Beginning of the programming period, changes to the MCS should be reflected as compared with the previous programming period</a:t>
            </a:r>
          </a:p>
          <a:p>
            <a:pPr marL="636588" lvl="2" indent="-179388" algn="just">
              <a:spcAft>
                <a:spcPct val="0"/>
              </a:spcAft>
            </a:pPr>
            <a:endParaRPr lang="en-US" sz="2000" dirty="0"/>
          </a:p>
          <a:p>
            <a:pPr marL="636588" lvl="2" indent="-179388" algn="just">
              <a:spcAft>
                <a:spcPct val="0"/>
              </a:spcAft>
            </a:pPr>
            <a:r>
              <a:rPr lang="en-US" sz="2000" dirty="0"/>
              <a:t>A newly identified MA and/or BAF = significant change to the MCS =&gt; no EPA</a:t>
            </a:r>
          </a:p>
          <a:p>
            <a:pPr marL="457200" lvl="2" indent="0" algn="just">
              <a:spcAft>
                <a:spcPct val="0"/>
              </a:spcAft>
              <a:buNone/>
            </a:pPr>
            <a:endParaRPr lang="en-US" sz="2000" dirty="0"/>
          </a:p>
          <a:p>
            <a:pPr marL="636588" lvl="2" indent="-179388" algn="just">
              <a:spcAft>
                <a:spcPct val="0"/>
              </a:spcAft>
            </a:pPr>
            <a:r>
              <a:rPr lang="en-US" sz="2000" dirty="0"/>
              <a:t>Nevertheless, in case the accounting function is newly entrusted to the MA (in charge of a similar </a:t>
            </a:r>
            <a:r>
              <a:rPr lang="en-US" sz="2000" dirty="0" err="1"/>
              <a:t>programme</a:t>
            </a:r>
            <a:r>
              <a:rPr lang="en-US" sz="2000" dirty="0"/>
              <a:t> in the 2014-2020 programming period), EPA may apply, provided that it can be ascertained that the MCS for the 2021-2027 </a:t>
            </a:r>
            <a:r>
              <a:rPr lang="en-US" sz="2000" dirty="0" err="1"/>
              <a:t>programme</a:t>
            </a:r>
            <a:r>
              <a:rPr lang="en-US" sz="2000" dirty="0"/>
              <a:t> builds largely on that from the previous </a:t>
            </a:r>
            <a:r>
              <a:rPr lang="en-US" sz="2000" dirty="0" err="1"/>
              <a:t>programme</a:t>
            </a:r>
            <a:r>
              <a:rPr lang="en-US" sz="2000" dirty="0"/>
              <a:t>. </a:t>
            </a:r>
            <a:endParaRPr lang="en-GB" sz="2000" dirty="0"/>
          </a:p>
        </p:txBody>
      </p:sp>
      <p:sp>
        <p:nvSpPr>
          <p:cNvPr id="3" name="Title 2"/>
          <p:cNvSpPr>
            <a:spLocks noGrp="1"/>
          </p:cNvSpPr>
          <p:nvPr>
            <p:ph type="title"/>
          </p:nvPr>
        </p:nvSpPr>
        <p:spPr/>
        <p:txBody>
          <a:bodyPr/>
          <a:lstStyle/>
          <a:p>
            <a:r>
              <a:rPr lang="en-US" dirty="0"/>
              <a:t>Annual Control Report. </a:t>
            </a:r>
            <a:endParaRPr lang="en-GB" dirty="0"/>
          </a:p>
        </p:txBody>
      </p:sp>
    </p:spTree>
    <p:extLst>
      <p:ext uri="{BB962C8B-B14F-4D97-AF65-F5344CB8AC3E}">
        <p14:creationId xmlns:p14="http://schemas.microsoft.com/office/powerpoint/2010/main" val="20640668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9B0F1B37-9FE9-2B21-7C62-1BB37895C28D}"/>
              </a:ext>
            </a:extLst>
          </p:cNvPr>
          <p:cNvGraphicFramePr>
            <a:graphicFrameLocks noGrp="1"/>
          </p:cNvGraphicFramePr>
          <p:nvPr>
            <p:ph idx="1"/>
            <p:extLst>
              <p:ext uri="{D42A27DB-BD31-4B8C-83A1-F6EECF244321}">
                <p14:modId xmlns:p14="http://schemas.microsoft.com/office/powerpoint/2010/main" val="1893073452"/>
              </p:ext>
            </p:extLst>
          </p:nvPr>
        </p:nvGraphicFramePr>
        <p:xfrm>
          <a:off x="3740491" y="1602940"/>
          <a:ext cx="11005818" cy="4347099"/>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a:extLst>
              <a:ext uri="{FF2B5EF4-FFF2-40B4-BE49-F238E27FC236}">
                <a16:creationId xmlns:a16="http://schemas.microsoft.com/office/drawing/2014/main" id="{B43E13D4-EE24-2EE0-1E87-0B06D552FBE1}"/>
              </a:ext>
            </a:extLst>
          </p:cNvPr>
          <p:cNvSpPr>
            <a:spLocks noGrp="1"/>
          </p:cNvSpPr>
          <p:nvPr>
            <p:ph type="title"/>
          </p:nvPr>
        </p:nvSpPr>
        <p:spPr/>
        <p:txBody>
          <a:bodyPr/>
          <a:lstStyle/>
          <a:p>
            <a:r>
              <a:rPr lang="en-US" dirty="0"/>
              <a:t>EPA conditions fulfilled (or not) – current data</a:t>
            </a:r>
            <a:endParaRPr lang="en-IE" dirty="0"/>
          </a:p>
        </p:txBody>
      </p:sp>
      <p:pic>
        <p:nvPicPr>
          <p:cNvPr id="1026" name="Chart 1">
            <a:extLst>
              <a:ext uri="{FF2B5EF4-FFF2-40B4-BE49-F238E27FC236}">
                <a16:creationId xmlns:a16="http://schemas.microsoft.com/office/drawing/2014/main" id="{9D90A48F-0B60-8349-B5EE-C254385775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923" y="2029513"/>
            <a:ext cx="5831618" cy="3816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59725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592D252-A777-3034-9ABA-79B7F6E99DA0}"/>
              </a:ext>
            </a:extLst>
          </p:cNvPr>
          <p:cNvSpPr>
            <a:spLocks noGrp="1"/>
          </p:cNvSpPr>
          <p:nvPr>
            <p:ph type="title"/>
          </p:nvPr>
        </p:nvSpPr>
        <p:spPr/>
        <p:txBody>
          <a:bodyPr/>
          <a:lstStyle/>
          <a:p>
            <a:r>
              <a:rPr lang="en-US" dirty="0"/>
              <a:t>EPA status quo</a:t>
            </a:r>
            <a:endParaRPr lang="en-IE" dirty="0"/>
          </a:p>
        </p:txBody>
      </p:sp>
      <p:graphicFrame>
        <p:nvGraphicFramePr>
          <p:cNvPr id="4" name="Content Placeholder 5">
            <a:extLst>
              <a:ext uri="{FF2B5EF4-FFF2-40B4-BE49-F238E27FC236}">
                <a16:creationId xmlns:a16="http://schemas.microsoft.com/office/drawing/2014/main" id="{90872652-77FB-F106-8103-2A696B3E08EF}"/>
              </a:ext>
            </a:extLst>
          </p:cNvPr>
          <p:cNvGraphicFramePr>
            <a:graphicFrameLocks noGrp="1"/>
          </p:cNvGraphicFramePr>
          <p:nvPr>
            <p:ph idx="1"/>
            <p:extLst>
              <p:ext uri="{D42A27DB-BD31-4B8C-83A1-F6EECF244321}">
                <p14:modId xmlns:p14="http://schemas.microsoft.com/office/powerpoint/2010/main" val="2920320478"/>
              </p:ext>
            </p:extLst>
          </p:nvPr>
        </p:nvGraphicFramePr>
        <p:xfrm>
          <a:off x="-5886200" y="1461223"/>
          <a:ext cx="9464899" cy="3208562"/>
        </p:xfrm>
        <a:graphic>
          <a:graphicData uri="http://schemas.openxmlformats.org/drawingml/2006/chart">
            <c:chart xmlns:c="http://schemas.openxmlformats.org/drawingml/2006/chart" xmlns:r="http://schemas.openxmlformats.org/officeDocument/2006/relationships" r:id="rId3"/>
          </a:graphicData>
        </a:graphic>
      </p:graphicFrame>
      <p:sp>
        <p:nvSpPr>
          <p:cNvPr id="5" name="Content Placeholder 1">
            <a:extLst>
              <a:ext uri="{FF2B5EF4-FFF2-40B4-BE49-F238E27FC236}">
                <a16:creationId xmlns:a16="http://schemas.microsoft.com/office/drawing/2014/main" id="{4A67D1CB-BA8E-7DFF-F541-10443D726927}"/>
              </a:ext>
            </a:extLst>
          </p:cNvPr>
          <p:cNvSpPr txBox="1">
            <a:spLocks/>
          </p:cNvSpPr>
          <p:nvPr/>
        </p:nvSpPr>
        <p:spPr>
          <a:xfrm>
            <a:off x="1757512" y="2157011"/>
            <a:ext cx="9728810" cy="2228773"/>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9388" lvl="1" indent="-179388">
              <a:spcAft>
                <a:spcPct val="0"/>
              </a:spcAft>
            </a:pPr>
            <a:r>
              <a:rPr lang="en-GB" sz="4000"/>
              <a:t>2,1% </a:t>
            </a:r>
            <a:r>
              <a:rPr lang="en-GB" sz="4000" dirty="0"/>
              <a:t>of “eligible” Programmes currently use EPA</a:t>
            </a:r>
          </a:p>
          <a:p>
            <a:pPr marL="0" lvl="1" indent="0">
              <a:spcAft>
                <a:spcPct val="0"/>
              </a:spcAft>
              <a:buNone/>
            </a:pPr>
            <a:endParaRPr lang="en-GB" sz="4000" dirty="0"/>
          </a:p>
          <a:p>
            <a:pPr marL="179388" lvl="1" indent="-179388">
              <a:spcAft>
                <a:spcPct val="0"/>
              </a:spcAft>
            </a:pPr>
            <a:r>
              <a:rPr lang="en-GB" sz="4000" dirty="0"/>
              <a:t>8 Programmes (NL, DK, DE)</a:t>
            </a:r>
          </a:p>
        </p:txBody>
      </p:sp>
    </p:spTree>
    <p:extLst>
      <p:ext uri="{BB962C8B-B14F-4D97-AF65-F5344CB8AC3E}">
        <p14:creationId xmlns:p14="http://schemas.microsoft.com/office/powerpoint/2010/main" val="39006313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70189" y="-539645"/>
            <a:ext cx="10676038" cy="2387600"/>
          </a:xfrm>
        </p:spPr>
        <p:txBody>
          <a:bodyPr/>
          <a:lstStyle/>
          <a:p>
            <a:r>
              <a:rPr lang="en-US" sz="2800" dirty="0"/>
              <a:t>MA uses national procedures for management verifications </a:t>
            </a:r>
            <a:endParaRPr lang="en-GB" sz="2800" dirty="0"/>
          </a:p>
        </p:txBody>
      </p:sp>
      <p:sp>
        <p:nvSpPr>
          <p:cNvPr id="3" name="Subtitle 2"/>
          <p:cNvSpPr>
            <a:spLocks noGrp="1"/>
          </p:cNvSpPr>
          <p:nvPr>
            <p:ph type="subTitle" idx="1"/>
          </p:nvPr>
        </p:nvSpPr>
        <p:spPr>
          <a:xfrm>
            <a:off x="1515962" y="2601119"/>
            <a:ext cx="10676038" cy="1655762"/>
          </a:xfrm>
        </p:spPr>
        <p:txBody>
          <a:bodyPr/>
          <a:lstStyle/>
          <a:p>
            <a:pPr algn="just"/>
            <a:r>
              <a:rPr lang="en-GB" dirty="0"/>
              <a:t>Is it helpful?</a:t>
            </a:r>
          </a:p>
          <a:p>
            <a:pPr algn="just"/>
            <a:r>
              <a:rPr lang="en-GB" dirty="0"/>
              <a:t>Are such procedures easier?</a:t>
            </a:r>
          </a:p>
          <a:p>
            <a:pPr algn="just"/>
            <a:r>
              <a:rPr lang="en-GB" dirty="0"/>
              <a:t>How does it affect the audit work? </a:t>
            </a:r>
          </a:p>
          <a:p>
            <a:pPr algn="just"/>
            <a:r>
              <a:rPr lang="en-GB" dirty="0"/>
              <a:t>Are the external bodies part of the MCS? </a:t>
            </a:r>
          </a:p>
          <a:p>
            <a:pPr algn="just"/>
            <a:r>
              <a:rPr lang="en-GB" dirty="0"/>
              <a:t>Will audit work be carried out at the level of the bodies? </a:t>
            </a:r>
          </a:p>
          <a:p>
            <a:pPr algn="just"/>
            <a:r>
              <a:rPr lang="en-GB" dirty="0"/>
              <a:t>Will the opinion on the MCS include or exclude these bodies? </a:t>
            </a:r>
          </a:p>
        </p:txBody>
      </p:sp>
    </p:spTree>
    <p:extLst>
      <p:ext uri="{BB962C8B-B14F-4D97-AF65-F5344CB8AC3E}">
        <p14:creationId xmlns:p14="http://schemas.microsoft.com/office/powerpoint/2010/main" val="4558469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DE196-9C7B-DEE7-E767-19C445F0E895}"/>
              </a:ext>
            </a:extLst>
          </p:cNvPr>
          <p:cNvSpPr>
            <a:spLocks noGrp="1"/>
          </p:cNvSpPr>
          <p:nvPr>
            <p:ph type="ctrTitle"/>
          </p:nvPr>
        </p:nvSpPr>
        <p:spPr/>
        <p:txBody>
          <a:bodyPr/>
          <a:lstStyle/>
          <a:p>
            <a:r>
              <a:rPr lang="en-IE"/>
              <a:t>DK approach to Enhanced</a:t>
            </a:r>
            <a:br>
              <a:rPr lang="en-IE"/>
            </a:br>
            <a:r>
              <a:rPr lang="en-IE"/>
              <a:t>Proportionate Arrangements</a:t>
            </a:r>
          </a:p>
        </p:txBody>
      </p:sp>
      <p:sp>
        <p:nvSpPr>
          <p:cNvPr id="3" name="Subtitle 2">
            <a:extLst>
              <a:ext uri="{FF2B5EF4-FFF2-40B4-BE49-F238E27FC236}">
                <a16:creationId xmlns:a16="http://schemas.microsoft.com/office/drawing/2014/main" id="{4B6BCD6D-B235-0D59-39EC-B0F8CC1E8162}"/>
              </a:ext>
            </a:extLst>
          </p:cNvPr>
          <p:cNvSpPr>
            <a:spLocks noGrp="1"/>
          </p:cNvSpPr>
          <p:nvPr>
            <p:ph type="subTitle" idx="1"/>
          </p:nvPr>
        </p:nvSpPr>
        <p:spPr>
          <a:xfrm>
            <a:off x="2327513" y="4409171"/>
            <a:ext cx="7548918" cy="897754"/>
          </a:xfrm>
        </p:spPr>
        <p:txBody>
          <a:bodyPr/>
          <a:lstStyle/>
          <a:p>
            <a:r>
              <a:rPr lang="en-IE"/>
              <a:t>Danish Audit Authority </a:t>
            </a:r>
          </a:p>
          <a:p>
            <a:r>
              <a:rPr lang="en-IE" sz="1200" i="1"/>
              <a:t>Presented by Casper Lundby Kelsall</a:t>
            </a:r>
          </a:p>
        </p:txBody>
      </p:sp>
      <p:sp>
        <p:nvSpPr>
          <p:cNvPr id="4" name="Text Placeholder 3">
            <a:extLst>
              <a:ext uri="{FF2B5EF4-FFF2-40B4-BE49-F238E27FC236}">
                <a16:creationId xmlns:a16="http://schemas.microsoft.com/office/drawing/2014/main" id="{8AD95C7A-10D1-6FFD-0C44-A39D43EF79A0}"/>
              </a:ext>
            </a:extLst>
          </p:cNvPr>
          <p:cNvSpPr>
            <a:spLocks noGrp="1"/>
          </p:cNvSpPr>
          <p:nvPr>
            <p:ph type="body" sz="quarter" idx="13"/>
          </p:nvPr>
        </p:nvSpPr>
        <p:spPr/>
        <p:txBody>
          <a:bodyPr/>
          <a:lstStyle/>
          <a:p>
            <a:r>
              <a:rPr lang="en-IE"/>
              <a:t>September 25, Prague</a:t>
            </a:r>
          </a:p>
        </p:txBody>
      </p:sp>
    </p:spTree>
    <p:extLst>
      <p:ext uri="{BB962C8B-B14F-4D97-AF65-F5344CB8AC3E}">
        <p14:creationId xmlns:p14="http://schemas.microsoft.com/office/powerpoint/2010/main" val="11213718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a:t>Outline</a:t>
            </a:r>
          </a:p>
        </p:txBody>
      </p:sp>
      <p:sp>
        <p:nvSpPr>
          <p:cNvPr id="5" name="Slide Number Placeholder 4">
            <a:extLst>
              <a:ext uri="{FF2B5EF4-FFF2-40B4-BE49-F238E27FC236}">
                <a16:creationId xmlns:a16="http://schemas.microsoft.com/office/drawing/2014/main" id="{698E7C6B-72EE-8BC2-E381-8A51F6794BE1}"/>
              </a:ext>
            </a:extLst>
          </p:cNvPr>
          <p:cNvSpPr>
            <a:spLocks noGrp="1"/>
          </p:cNvSpPr>
          <p:nvPr>
            <p:ph type="sldNum" sz="quarter" idx="12"/>
          </p:nvPr>
        </p:nvSpPr>
        <p:spPr/>
        <p:txBody>
          <a:bodyPr/>
          <a:lstStyle/>
          <a:p>
            <a:fld id="{F46C79FD-C571-418B-AB0F-5EE936C85276}" type="slidenum">
              <a:rPr lang="en-GB" smtClean="0"/>
              <a:t>37</a:t>
            </a:fld>
            <a:endParaRPr lang="en-GB"/>
          </a:p>
        </p:txBody>
      </p:sp>
      <p:graphicFrame>
        <p:nvGraphicFramePr>
          <p:cNvPr id="6" name="Tabel 5">
            <a:extLst>
              <a:ext uri="{FF2B5EF4-FFF2-40B4-BE49-F238E27FC236}">
                <a16:creationId xmlns:a16="http://schemas.microsoft.com/office/drawing/2014/main" id="{4EACF618-7C9F-1CAF-2C29-75BAE37E2A55}"/>
              </a:ext>
            </a:extLst>
          </p:cNvPr>
          <p:cNvGraphicFramePr>
            <a:graphicFrameLocks noGrp="1"/>
          </p:cNvGraphicFramePr>
          <p:nvPr/>
        </p:nvGraphicFramePr>
        <p:xfrm>
          <a:off x="2088027" y="1422965"/>
          <a:ext cx="8015946" cy="3150000"/>
        </p:xfrm>
        <a:graphic>
          <a:graphicData uri="http://schemas.openxmlformats.org/drawingml/2006/table">
            <a:tbl>
              <a:tblPr>
                <a:tableStyleId>{2D5ABB26-0587-4C30-8999-92F81FD0307C}</a:tableStyleId>
              </a:tblPr>
              <a:tblGrid>
                <a:gridCol w="740259">
                  <a:extLst>
                    <a:ext uri="{9D8B030D-6E8A-4147-A177-3AD203B41FA5}">
                      <a16:colId xmlns:a16="http://schemas.microsoft.com/office/drawing/2014/main" val="3387283156"/>
                    </a:ext>
                  </a:extLst>
                </a:gridCol>
                <a:gridCol w="7275687">
                  <a:extLst>
                    <a:ext uri="{9D8B030D-6E8A-4147-A177-3AD203B41FA5}">
                      <a16:colId xmlns:a16="http://schemas.microsoft.com/office/drawing/2014/main" val="3697437062"/>
                    </a:ext>
                  </a:extLst>
                </a:gridCol>
              </a:tblGrid>
              <a:tr h="630000">
                <a:tc>
                  <a:txBody>
                    <a:bodyPr/>
                    <a:lstStyle/>
                    <a:p>
                      <a:pPr algn="ctr"/>
                      <a:r>
                        <a:rPr lang="da-DK" sz="1400">
                          <a:solidFill>
                            <a:schemeClr val="bg1"/>
                          </a:solidFill>
                        </a:rPr>
                        <a:t>1</a:t>
                      </a:r>
                    </a:p>
                  </a:txBody>
                  <a:tcPr marL="180000" marR="180000" marT="180000" marB="180000">
                    <a:lnL w="6350" cap="flat" cmpd="sng" algn="ctr">
                      <a:solidFill>
                        <a:srgbClr val="FFFFFF"/>
                      </a:solidFill>
                      <a:prstDash val="solid"/>
                      <a:round/>
                      <a:headEnd type="none" w="med" len="med"/>
                      <a:tailEnd type="none" w="med" len="med"/>
                    </a:lnL>
                    <a:lnR w="76200" cap="flat" cmpd="sng" algn="ctr">
                      <a:solidFill>
                        <a:srgbClr val="FFFFFF"/>
                      </a:solidFill>
                      <a:prstDash val="solid"/>
                      <a:round/>
                      <a:headEnd type="none" w="med" len="med"/>
                      <a:tailEnd type="none" w="med" len="med"/>
                    </a:lnR>
                    <a:lnT w="76200" cap="flat" cmpd="sng" algn="ctr">
                      <a:solidFill>
                        <a:srgbClr val="FFFFFF"/>
                      </a:solidFill>
                      <a:prstDash val="solid"/>
                      <a:round/>
                      <a:headEnd type="none" w="med" len="med"/>
                      <a:tailEnd type="none" w="med" len="med"/>
                    </a:lnT>
                    <a:lnB w="762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lang="en-GB" sz="1400" noProof="0">
                          <a:solidFill>
                            <a:schemeClr val="bg1"/>
                          </a:solidFill>
                        </a:rPr>
                        <a:t>Practicalities</a:t>
                      </a:r>
                    </a:p>
                  </a:txBody>
                  <a:tcPr marL="180000" marR="180000" marT="180000" marB="180000">
                    <a:lnL w="762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76200" cap="flat" cmpd="sng" algn="ctr">
                      <a:solidFill>
                        <a:srgbClr val="FFFFFF"/>
                      </a:solidFill>
                      <a:prstDash val="solid"/>
                      <a:round/>
                      <a:headEnd type="none" w="med" len="med"/>
                      <a:tailEnd type="none" w="med" len="med"/>
                    </a:lnT>
                    <a:lnB w="762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417770499"/>
                  </a:ext>
                </a:extLst>
              </a:tr>
              <a:tr h="630000">
                <a:tc>
                  <a:txBody>
                    <a:bodyPr/>
                    <a:lstStyle/>
                    <a:p>
                      <a:pPr algn="ctr"/>
                      <a:r>
                        <a:rPr lang="da-DK" sz="1400">
                          <a:solidFill>
                            <a:schemeClr val="bg1"/>
                          </a:solidFill>
                        </a:rPr>
                        <a:t>2</a:t>
                      </a:r>
                    </a:p>
                  </a:txBody>
                  <a:tcPr marL="180000" marR="180000" marT="180000" marB="180000">
                    <a:lnL w="6350" cap="flat" cmpd="sng" algn="ctr">
                      <a:solidFill>
                        <a:srgbClr val="FFFFFF"/>
                      </a:solidFill>
                      <a:prstDash val="solid"/>
                      <a:round/>
                      <a:headEnd type="none" w="med" len="med"/>
                      <a:tailEnd type="none" w="med" len="med"/>
                    </a:lnL>
                    <a:lnR w="76200" cap="flat" cmpd="sng" algn="ctr">
                      <a:solidFill>
                        <a:srgbClr val="FFFFFF"/>
                      </a:solidFill>
                      <a:prstDash val="solid"/>
                      <a:round/>
                      <a:headEnd type="none" w="med" len="med"/>
                      <a:tailEnd type="none" w="med" len="med"/>
                    </a:lnR>
                    <a:lnT w="76200" cap="flat" cmpd="sng" algn="ctr">
                      <a:solidFill>
                        <a:srgbClr val="FFFFFF"/>
                      </a:solidFill>
                      <a:prstDash val="solid"/>
                      <a:round/>
                      <a:headEnd type="none" w="med" len="med"/>
                      <a:tailEnd type="none" w="med" len="med"/>
                    </a:lnT>
                    <a:lnB w="762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lang="en-GB" sz="1400" noProof="0">
                          <a:solidFill>
                            <a:schemeClr val="bg1"/>
                          </a:solidFill>
                        </a:rPr>
                        <a:t>Changes to management verifications under EPA</a:t>
                      </a:r>
                    </a:p>
                  </a:txBody>
                  <a:tcPr marL="180000" marR="180000" marT="180000" marB="180000">
                    <a:lnL w="762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76200" cap="flat" cmpd="sng" algn="ctr">
                      <a:solidFill>
                        <a:srgbClr val="FFFFFF"/>
                      </a:solidFill>
                      <a:prstDash val="solid"/>
                      <a:round/>
                      <a:headEnd type="none" w="med" len="med"/>
                      <a:tailEnd type="none" w="med" len="med"/>
                    </a:lnT>
                    <a:lnB w="762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3935549264"/>
                  </a:ext>
                </a:extLst>
              </a:tr>
              <a:tr h="630000">
                <a:tc>
                  <a:txBody>
                    <a:bodyPr/>
                    <a:lstStyle/>
                    <a:p>
                      <a:pPr algn="ctr"/>
                      <a:r>
                        <a:rPr lang="da-DK" sz="1400">
                          <a:solidFill>
                            <a:schemeClr val="bg1"/>
                          </a:solidFill>
                        </a:rPr>
                        <a:t>3</a:t>
                      </a:r>
                    </a:p>
                  </a:txBody>
                  <a:tcPr marL="180000" marR="180000" marT="180000" marB="180000">
                    <a:lnL w="6350" cap="flat" cmpd="sng" algn="ctr">
                      <a:solidFill>
                        <a:srgbClr val="FFFFFF"/>
                      </a:solidFill>
                      <a:prstDash val="solid"/>
                      <a:round/>
                      <a:headEnd type="none" w="med" len="med"/>
                      <a:tailEnd type="none" w="med" len="med"/>
                    </a:lnL>
                    <a:lnR w="76200" cap="flat" cmpd="sng" algn="ctr">
                      <a:solidFill>
                        <a:srgbClr val="FFFFFF"/>
                      </a:solidFill>
                      <a:prstDash val="solid"/>
                      <a:round/>
                      <a:headEnd type="none" w="med" len="med"/>
                      <a:tailEnd type="none" w="med" len="med"/>
                    </a:lnR>
                    <a:lnT w="76200" cap="flat" cmpd="sng" algn="ctr">
                      <a:solidFill>
                        <a:srgbClr val="FFFFFF"/>
                      </a:solidFill>
                      <a:prstDash val="solid"/>
                      <a:round/>
                      <a:headEnd type="none" w="med" len="med"/>
                      <a:tailEnd type="none" w="med" len="med"/>
                    </a:lnT>
                    <a:lnB w="762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lang="en-GB" sz="1400" noProof="0">
                          <a:solidFill>
                            <a:schemeClr val="bg1"/>
                          </a:solidFill>
                        </a:rPr>
                        <a:t>Implications for audit planning</a:t>
                      </a:r>
                    </a:p>
                  </a:txBody>
                  <a:tcPr marL="180000" marR="180000" marT="180000" marB="180000">
                    <a:lnL w="762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76200" cap="flat" cmpd="sng" algn="ctr">
                      <a:solidFill>
                        <a:srgbClr val="FFFFFF"/>
                      </a:solidFill>
                      <a:prstDash val="solid"/>
                      <a:round/>
                      <a:headEnd type="none" w="med" len="med"/>
                      <a:tailEnd type="none" w="med" len="med"/>
                    </a:lnT>
                    <a:lnB w="762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39569055"/>
                  </a:ext>
                </a:extLst>
              </a:tr>
              <a:tr h="630000">
                <a:tc>
                  <a:txBody>
                    <a:bodyPr/>
                    <a:lstStyle/>
                    <a:p>
                      <a:pPr algn="ctr"/>
                      <a:r>
                        <a:rPr lang="da-DK" sz="1400">
                          <a:solidFill>
                            <a:schemeClr val="bg1"/>
                          </a:solidFill>
                        </a:rPr>
                        <a:t>4</a:t>
                      </a:r>
                    </a:p>
                  </a:txBody>
                  <a:tcPr marL="180000" marR="180000" marT="180000" marB="180000">
                    <a:lnL w="6350" cap="flat" cmpd="sng" algn="ctr">
                      <a:solidFill>
                        <a:srgbClr val="FFFFFF"/>
                      </a:solidFill>
                      <a:prstDash val="solid"/>
                      <a:round/>
                      <a:headEnd type="none" w="med" len="med"/>
                      <a:tailEnd type="none" w="med" len="med"/>
                    </a:lnL>
                    <a:lnR w="76200" cap="flat" cmpd="sng" algn="ctr">
                      <a:solidFill>
                        <a:srgbClr val="FFFFFF"/>
                      </a:solidFill>
                      <a:prstDash val="solid"/>
                      <a:round/>
                      <a:headEnd type="none" w="med" len="med"/>
                      <a:tailEnd type="none" w="med" len="med"/>
                    </a:lnR>
                    <a:lnT w="76200" cap="flat" cmpd="sng" algn="ctr">
                      <a:solidFill>
                        <a:srgbClr val="FFFFFF"/>
                      </a:solidFill>
                      <a:prstDash val="solid"/>
                      <a:round/>
                      <a:headEnd type="none" w="med" len="med"/>
                      <a:tailEnd type="none" w="med" len="med"/>
                    </a:lnT>
                    <a:lnB w="762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342892" rtl="0" eaLnBrk="1" fontAlgn="auto" latinLnBrk="0" hangingPunct="1">
                        <a:lnSpc>
                          <a:spcPct val="100000"/>
                        </a:lnSpc>
                        <a:spcBef>
                          <a:spcPts val="0"/>
                        </a:spcBef>
                        <a:spcAft>
                          <a:spcPts val="0"/>
                        </a:spcAft>
                        <a:buClrTx/>
                        <a:buSzTx/>
                        <a:buFontTx/>
                        <a:buNone/>
                        <a:tabLst/>
                        <a:defRPr/>
                      </a:pPr>
                      <a:r>
                        <a:rPr lang="en-GB" sz="1400" noProof="0" dirty="0">
                          <a:solidFill>
                            <a:schemeClr val="bg1"/>
                          </a:solidFill>
                        </a:rPr>
                        <a:t>Audit of operations</a:t>
                      </a:r>
                    </a:p>
                  </a:txBody>
                  <a:tcPr marL="180000" marR="180000" marT="180000" marB="180000">
                    <a:lnL w="762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76200" cap="flat" cmpd="sng" algn="ctr">
                      <a:solidFill>
                        <a:srgbClr val="FFFFFF"/>
                      </a:solidFill>
                      <a:prstDash val="solid"/>
                      <a:round/>
                      <a:headEnd type="none" w="med" len="med"/>
                      <a:tailEnd type="none" w="med" len="med"/>
                    </a:lnT>
                    <a:lnB w="762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246136269"/>
                  </a:ext>
                </a:extLst>
              </a:tr>
              <a:tr h="630000">
                <a:tc>
                  <a:txBody>
                    <a:bodyPr/>
                    <a:lstStyle/>
                    <a:p>
                      <a:pPr algn="ctr"/>
                      <a:r>
                        <a:rPr lang="da-DK" sz="1400" dirty="0">
                          <a:solidFill>
                            <a:schemeClr val="bg1"/>
                          </a:solidFill>
                        </a:rPr>
                        <a:t>5</a:t>
                      </a:r>
                    </a:p>
                  </a:txBody>
                  <a:tcPr marL="180000" marR="180000" marT="180000" marB="180000">
                    <a:lnL w="6350" cap="flat" cmpd="sng" algn="ctr">
                      <a:solidFill>
                        <a:srgbClr val="FFFFFF"/>
                      </a:solidFill>
                      <a:prstDash val="solid"/>
                      <a:round/>
                      <a:headEnd type="none" w="med" len="med"/>
                      <a:tailEnd type="none" w="med" len="med"/>
                    </a:lnL>
                    <a:lnR w="76200" cap="flat" cmpd="sng" algn="ctr">
                      <a:solidFill>
                        <a:srgbClr val="FFFFFF"/>
                      </a:solidFill>
                      <a:prstDash val="solid"/>
                      <a:round/>
                      <a:headEnd type="none" w="med" len="med"/>
                      <a:tailEnd type="none" w="med" len="med"/>
                    </a:lnR>
                    <a:lnT w="76200" cap="flat" cmpd="sng" algn="ctr">
                      <a:solidFill>
                        <a:srgbClr val="FFFFFF"/>
                      </a:solidFill>
                      <a:prstDash val="solid"/>
                      <a:round/>
                      <a:headEnd type="none" w="med" len="med"/>
                      <a:tailEnd type="none" w="med" len="med"/>
                    </a:lnT>
                    <a:lnB w="762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342892" rtl="0" eaLnBrk="1" fontAlgn="auto" latinLnBrk="0" hangingPunct="1">
                        <a:lnSpc>
                          <a:spcPct val="100000"/>
                        </a:lnSpc>
                        <a:spcBef>
                          <a:spcPts val="0"/>
                        </a:spcBef>
                        <a:spcAft>
                          <a:spcPts val="0"/>
                        </a:spcAft>
                        <a:buClrTx/>
                        <a:buSzTx/>
                        <a:buFontTx/>
                        <a:buNone/>
                        <a:tabLst/>
                        <a:defRPr/>
                      </a:pPr>
                      <a:r>
                        <a:rPr lang="en-GB" sz="1400" noProof="0" dirty="0">
                          <a:solidFill>
                            <a:schemeClr val="bg1"/>
                          </a:solidFill>
                        </a:rPr>
                        <a:t>Future implications and summing up</a:t>
                      </a:r>
                    </a:p>
                  </a:txBody>
                  <a:tcPr marL="180000" marR="180000" marT="180000" marB="180000">
                    <a:lnL w="762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76200" cap="flat" cmpd="sng" algn="ctr">
                      <a:solidFill>
                        <a:srgbClr val="FFFFFF"/>
                      </a:solidFill>
                      <a:prstDash val="solid"/>
                      <a:round/>
                      <a:headEnd type="none" w="med" len="med"/>
                      <a:tailEnd type="none" w="med" len="med"/>
                    </a:lnT>
                    <a:lnB w="762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4193893868"/>
                  </a:ext>
                </a:extLst>
              </a:tr>
            </a:tbl>
          </a:graphicData>
        </a:graphic>
      </p:graphicFrame>
    </p:spTree>
    <p:extLst>
      <p:ext uri="{BB962C8B-B14F-4D97-AF65-F5344CB8AC3E}">
        <p14:creationId xmlns:p14="http://schemas.microsoft.com/office/powerpoint/2010/main" val="14172569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3"/>
          </p:nvPr>
        </p:nvSpPr>
        <p:spPr>
          <a:xfrm>
            <a:off x="4844568" y="2757781"/>
            <a:ext cx="2518867" cy="3763134"/>
          </a:xfrm>
        </p:spPr>
        <p:txBody>
          <a:bodyPr vert="horz" lIns="91440" tIns="45720" rIns="91440" bIns="45720" rtlCol="0" anchor="t">
            <a:noAutofit/>
          </a:bodyPr>
          <a:lstStyle/>
          <a:p>
            <a:pPr marL="0" indent="0" algn="ctr">
              <a:buNone/>
            </a:pPr>
            <a:r>
              <a:rPr lang="en-GB" b="1" dirty="0">
                <a:solidFill>
                  <a:schemeClr val="accent4"/>
                </a:solidFill>
              </a:rPr>
              <a:t>Managing Authority</a:t>
            </a:r>
          </a:p>
          <a:p>
            <a:r>
              <a:rPr lang="en-GB" sz="1600" dirty="0">
                <a:solidFill>
                  <a:schemeClr val="tx2"/>
                </a:solidFill>
                <a:cs typeface="Arial"/>
              </a:rPr>
              <a:t>Efficient verification</a:t>
            </a:r>
          </a:p>
          <a:p>
            <a:r>
              <a:rPr lang="en-GB" sz="1600" dirty="0">
                <a:solidFill>
                  <a:schemeClr val="tx2"/>
                </a:solidFill>
                <a:cs typeface="Arial"/>
              </a:rPr>
              <a:t>Reduce redundancy</a:t>
            </a:r>
          </a:p>
          <a:p>
            <a:r>
              <a:rPr lang="en-GB" sz="1600" dirty="0">
                <a:solidFill>
                  <a:schemeClr val="tx2"/>
                </a:solidFill>
                <a:cs typeface="Arial"/>
              </a:rPr>
              <a:t>Better claim process for beneficiary</a:t>
            </a:r>
          </a:p>
        </p:txBody>
      </p:sp>
      <p:sp>
        <p:nvSpPr>
          <p:cNvPr id="4" name="Content Placeholder 3"/>
          <p:cNvSpPr>
            <a:spLocks noGrp="1"/>
          </p:cNvSpPr>
          <p:nvPr>
            <p:ph sz="half" idx="14"/>
          </p:nvPr>
        </p:nvSpPr>
        <p:spPr>
          <a:xfrm>
            <a:off x="7669654" y="2757781"/>
            <a:ext cx="2518867" cy="3763134"/>
          </a:xfrm>
        </p:spPr>
        <p:txBody>
          <a:bodyPr vert="horz" lIns="91440" tIns="45720" rIns="91440" bIns="45720" rtlCol="0" anchor="t">
            <a:noAutofit/>
          </a:bodyPr>
          <a:lstStyle/>
          <a:p>
            <a:pPr marL="0" indent="0" algn="ctr">
              <a:buNone/>
            </a:pPr>
            <a:r>
              <a:rPr lang="en-GB" b="1" dirty="0">
                <a:solidFill>
                  <a:schemeClr val="accent4"/>
                </a:solidFill>
              </a:rPr>
              <a:t>Audit Authority</a:t>
            </a:r>
          </a:p>
          <a:p>
            <a:r>
              <a:rPr lang="en-GB" sz="1600" dirty="0">
                <a:solidFill>
                  <a:schemeClr val="tx2"/>
                </a:solidFill>
              </a:rPr>
              <a:t>Limit resource use</a:t>
            </a:r>
          </a:p>
          <a:p>
            <a:r>
              <a:rPr lang="en-GB" sz="1600" dirty="0">
                <a:solidFill>
                  <a:schemeClr val="tx2"/>
                </a:solidFill>
              </a:rPr>
              <a:t>Better operational audits</a:t>
            </a:r>
          </a:p>
        </p:txBody>
      </p:sp>
      <p:sp>
        <p:nvSpPr>
          <p:cNvPr id="5" name="Title 4"/>
          <p:cNvSpPr>
            <a:spLocks noGrp="1"/>
          </p:cNvSpPr>
          <p:nvPr>
            <p:ph type="title"/>
          </p:nvPr>
        </p:nvSpPr>
        <p:spPr/>
        <p:txBody>
          <a:bodyPr/>
          <a:lstStyle/>
          <a:p>
            <a:r>
              <a:rPr lang="en-GB" dirty="0"/>
              <a:t>Practicalities</a:t>
            </a:r>
          </a:p>
        </p:txBody>
      </p:sp>
      <p:sp>
        <p:nvSpPr>
          <p:cNvPr id="6" name="Slide Number Placeholder 5">
            <a:extLst>
              <a:ext uri="{FF2B5EF4-FFF2-40B4-BE49-F238E27FC236}">
                <a16:creationId xmlns:a16="http://schemas.microsoft.com/office/drawing/2014/main" id="{B513A64F-FD08-9B7F-B15A-2756791F8EAB}"/>
              </a:ext>
            </a:extLst>
          </p:cNvPr>
          <p:cNvSpPr>
            <a:spLocks noGrp="1"/>
          </p:cNvSpPr>
          <p:nvPr>
            <p:ph type="sldNum" sz="quarter" idx="12"/>
          </p:nvPr>
        </p:nvSpPr>
        <p:spPr/>
        <p:txBody>
          <a:bodyPr/>
          <a:lstStyle/>
          <a:p>
            <a:fld id="{F46C79FD-C571-418B-AB0F-5EE936C85276}" type="slidenum">
              <a:rPr lang="en-GB" smtClean="0"/>
              <a:t>38</a:t>
            </a:fld>
            <a:endParaRPr lang="en-GB"/>
          </a:p>
        </p:txBody>
      </p:sp>
      <p:pic>
        <p:nvPicPr>
          <p:cNvPr id="10" name="Picture 9">
            <a:extLst>
              <a:ext uri="{FF2B5EF4-FFF2-40B4-BE49-F238E27FC236}">
                <a16:creationId xmlns:a16="http://schemas.microsoft.com/office/drawing/2014/main" id="{8D1EEDFC-DAAA-8937-1419-86878E2AC429}"/>
              </a:ext>
            </a:extLst>
          </p:cNvPr>
          <p:cNvPicPr>
            <a:picLocks noChangeAspect="1"/>
          </p:cNvPicPr>
          <p:nvPr/>
        </p:nvPicPr>
        <p:blipFill>
          <a:blip r:embed="rId2"/>
          <a:stretch>
            <a:fillRect/>
          </a:stretch>
        </p:blipFill>
        <p:spPr>
          <a:xfrm>
            <a:off x="2647352" y="1373788"/>
            <a:ext cx="1275425" cy="1275425"/>
          </a:xfrm>
          <a:prstGeom prst="rect">
            <a:avLst/>
          </a:prstGeom>
        </p:spPr>
      </p:pic>
      <p:pic>
        <p:nvPicPr>
          <p:cNvPr id="12" name="Picture 11">
            <a:extLst>
              <a:ext uri="{FF2B5EF4-FFF2-40B4-BE49-F238E27FC236}">
                <a16:creationId xmlns:a16="http://schemas.microsoft.com/office/drawing/2014/main" id="{D24B9E85-8155-7454-4385-C2C0A1E9C865}"/>
              </a:ext>
            </a:extLst>
          </p:cNvPr>
          <p:cNvPicPr>
            <a:picLocks noChangeAspect="1"/>
          </p:cNvPicPr>
          <p:nvPr/>
        </p:nvPicPr>
        <p:blipFill>
          <a:blip r:embed="rId3"/>
          <a:stretch>
            <a:fillRect/>
          </a:stretch>
        </p:blipFill>
        <p:spPr>
          <a:xfrm>
            <a:off x="5458288" y="1373788"/>
            <a:ext cx="1275425" cy="1275425"/>
          </a:xfrm>
          <a:prstGeom prst="rect">
            <a:avLst/>
          </a:prstGeom>
        </p:spPr>
      </p:pic>
      <p:pic>
        <p:nvPicPr>
          <p:cNvPr id="14" name="Picture 13">
            <a:extLst>
              <a:ext uri="{FF2B5EF4-FFF2-40B4-BE49-F238E27FC236}">
                <a16:creationId xmlns:a16="http://schemas.microsoft.com/office/drawing/2014/main" id="{950C09D8-BF4B-E23B-D7D9-7ACDF19C60D6}"/>
              </a:ext>
            </a:extLst>
          </p:cNvPr>
          <p:cNvPicPr>
            <a:picLocks noChangeAspect="1"/>
          </p:cNvPicPr>
          <p:nvPr/>
        </p:nvPicPr>
        <p:blipFill>
          <a:blip r:embed="rId4"/>
          <a:stretch>
            <a:fillRect/>
          </a:stretch>
        </p:blipFill>
        <p:spPr>
          <a:xfrm>
            <a:off x="8291628" y="1373788"/>
            <a:ext cx="1275425" cy="1275425"/>
          </a:xfrm>
          <a:prstGeom prst="rect">
            <a:avLst/>
          </a:prstGeom>
        </p:spPr>
      </p:pic>
      <p:sp>
        <p:nvSpPr>
          <p:cNvPr id="8" name="Content Placeholder 7">
            <a:extLst>
              <a:ext uri="{FF2B5EF4-FFF2-40B4-BE49-F238E27FC236}">
                <a16:creationId xmlns:a16="http://schemas.microsoft.com/office/drawing/2014/main" id="{1D0A0356-42B1-AF17-993F-9C5F58E51101}"/>
              </a:ext>
            </a:extLst>
          </p:cNvPr>
          <p:cNvSpPr>
            <a:spLocks noGrp="1"/>
          </p:cNvSpPr>
          <p:nvPr>
            <p:ph sz="half" idx="1"/>
          </p:nvPr>
        </p:nvSpPr>
        <p:spPr>
          <a:xfrm>
            <a:off x="2025630" y="2855436"/>
            <a:ext cx="2518867" cy="3763134"/>
          </a:xfrm>
        </p:spPr>
        <p:txBody>
          <a:bodyPr/>
          <a:lstStyle/>
          <a:p>
            <a:pPr marL="0" indent="0" algn="ctr">
              <a:buNone/>
            </a:pPr>
            <a:r>
              <a:rPr lang="da-DK" b="1" dirty="0">
                <a:solidFill>
                  <a:schemeClr val="accent4"/>
                </a:solidFill>
              </a:rPr>
              <a:t>EPA in DK!</a:t>
            </a:r>
          </a:p>
          <a:p>
            <a:pPr marL="0" indent="0" algn="ctr">
              <a:buNone/>
            </a:pPr>
            <a:r>
              <a:rPr lang="da-DK" sz="1600" dirty="0">
                <a:solidFill>
                  <a:schemeClr val="tx2"/>
                </a:solidFill>
              </a:rPr>
              <a:t>ESF</a:t>
            </a:r>
            <a:r>
              <a:rPr lang="da-DK" sz="1600">
                <a:solidFill>
                  <a:schemeClr val="tx2"/>
                </a:solidFill>
              </a:rPr>
              <a:t>+/ERDF</a:t>
            </a:r>
            <a:endParaRPr lang="da-DK" sz="1600" dirty="0">
              <a:solidFill>
                <a:schemeClr val="tx2"/>
              </a:solidFill>
            </a:endParaRPr>
          </a:p>
          <a:p>
            <a:pPr algn="ctr">
              <a:buFont typeface="Wingdings" panose="05000000000000000000" pitchFamily="2" charset="2"/>
              <a:buChar char="ü"/>
            </a:pPr>
            <a:r>
              <a:rPr lang="da-DK" sz="1600" dirty="0">
                <a:solidFill>
                  <a:schemeClr val="tx2"/>
                </a:solidFill>
              </a:rPr>
              <a:t>A) National procedures</a:t>
            </a:r>
          </a:p>
          <a:p>
            <a:pPr algn="ctr">
              <a:buFont typeface="Wingdings" panose="05000000000000000000" pitchFamily="2" charset="2"/>
              <a:buChar char="ü"/>
            </a:pPr>
            <a:r>
              <a:rPr lang="da-DK" sz="1600" dirty="0">
                <a:solidFill>
                  <a:schemeClr val="tx2"/>
                </a:solidFill>
              </a:rPr>
              <a:t>B) Limit audit </a:t>
            </a:r>
            <a:r>
              <a:rPr lang="da-DK" sz="1600" dirty="0" err="1">
                <a:solidFill>
                  <a:schemeClr val="tx2"/>
                </a:solidFill>
              </a:rPr>
              <a:t>work</a:t>
            </a:r>
            <a:endParaRPr lang="da-DK" sz="1600" dirty="0">
              <a:solidFill>
                <a:schemeClr val="tx2"/>
              </a:solidFill>
            </a:endParaRPr>
          </a:p>
        </p:txBody>
      </p:sp>
    </p:spTree>
    <p:extLst>
      <p:ext uri="{BB962C8B-B14F-4D97-AF65-F5344CB8AC3E}">
        <p14:creationId xmlns:p14="http://schemas.microsoft.com/office/powerpoint/2010/main" val="2318936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a:t>Changes to management verifications  </a:t>
            </a:r>
            <a:br>
              <a:rPr lang="en-GB" dirty="0"/>
            </a:br>
            <a:endParaRPr lang="en-GB" dirty="0"/>
          </a:p>
        </p:txBody>
      </p:sp>
      <p:sp>
        <p:nvSpPr>
          <p:cNvPr id="7" name="Slide Number Placeholder 6">
            <a:extLst>
              <a:ext uri="{FF2B5EF4-FFF2-40B4-BE49-F238E27FC236}">
                <a16:creationId xmlns:a16="http://schemas.microsoft.com/office/drawing/2014/main" id="{D9823332-1284-529C-4D48-27E36B3BA2E4}"/>
              </a:ext>
            </a:extLst>
          </p:cNvPr>
          <p:cNvSpPr>
            <a:spLocks noGrp="1"/>
          </p:cNvSpPr>
          <p:nvPr>
            <p:ph type="sldNum" sz="quarter" idx="12"/>
          </p:nvPr>
        </p:nvSpPr>
        <p:spPr/>
        <p:txBody>
          <a:bodyPr/>
          <a:lstStyle/>
          <a:p>
            <a:r>
              <a:rPr lang="en-GB" dirty="0"/>
              <a:t>4</a:t>
            </a:r>
          </a:p>
        </p:txBody>
      </p:sp>
      <p:pic>
        <p:nvPicPr>
          <p:cNvPr id="1026" name="Picture 2">
            <a:extLst>
              <a:ext uri="{FF2B5EF4-FFF2-40B4-BE49-F238E27FC236}">
                <a16:creationId xmlns:a16="http://schemas.microsoft.com/office/drawing/2014/main" id="{F1AE2FB7-DF4E-01A3-EB79-96855BFD00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5854993" y="1872324"/>
            <a:ext cx="4732745" cy="3410987"/>
          </a:xfrm>
          <a:prstGeom prst="rect">
            <a:avLst/>
          </a:prstGeom>
          <a:noFill/>
          <a:ln>
            <a:noFill/>
            <a:prstDash val="lgDash"/>
          </a:ln>
          <a:extLst>
            <a:ext uri="{909E8E84-426E-40DD-AFC4-6F175D3DCCD1}">
              <a14:hiddenFill xmlns:a14="http://schemas.microsoft.com/office/drawing/2010/main">
                <a:solidFill>
                  <a:srgbClr val="FFFFFF"/>
                </a:solidFill>
              </a14:hiddenFill>
            </a:ext>
          </a:extLst>
        </p:spPr>
      </p:pic>
      <p:pic>
        <p:nvPicPr>
          <p:cNvPr id="4" name="Picture 8">
            <a:extLst>
              <a:ext uri="{FF2B5EF4-FFF2-40B4-BE49-F238E27FC236}">
                <a16:creationId xmlns:a16="http://schemas.microsoft.com/office/drawing/2014/main" id="{C2273F45-D918-62B1-9C36-A80AB9417BF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954289" y="1628776"/>
            <a:ext cx="3598864" cy="389808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Rounded Corners 4">
            <a:extLst>
              <a:ext uri="{FF2B5EF4-FFF2-40B4-BE49-F238E27FC236}">
                <a16:creationId xmlns:a16="http://schemas.microsoft.com/office/drawing/2014/main" id="{FC2E1CC4-23A2-0877-D90D-CFD32506D00A}"/>
              </a:ext>
            </a:extLst>
          </p:cNvPr>
          <p:cNvSpPr/>
          <p:nvPr/>
        </p:nvSpPr>
        <p:spPr>
          <a:xfrm>
            <a:off x="2935551" y="1056445"/>
            <a:ext cx="2485747" cy="572331"/>
          </a:xfrm>
          <a:prstGeom prst="round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a:solidFill>
                  <a:schemeClr val="accent4"/>
                </a:solidFill>
              </a:rPr>
              <a:t>2014-2020</a:t>
            </a:r>
          </a:p>
        </p:txBody>
      </p:sp>
      <p:sp>
        <p:nvSpPr>
          <p:cNvPr id="8" name="Rectangle: Rounded Corners 7">
            <a:extLst>
              <a:ext uri="{FF2B5EF4-FFF2-40B4-BE49-F238E27FC236}">
                <a16:creationId xmlns:a16="http://schemas.microsoft.com/office/drawing/2014/main" id="{D724064C-7D44-198F-5AE2-B07424447ADC}"/>
              </a:ext>
            </a:extLst>
          </p:cNvPr>
          <p:cNvSpPr/>
          <p:nvPr/>
        </p:nvSpPr>
        <p:spPr>
          <a:xfrm>
            <a:off x="7195406" y="1056444"/>
            <a:ext cx="2485747" cy="572331"/>
          </a:xfrm>
          <a:prstGeom prst="round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a:solidFill>
                  <a:schemeClr val="accent4"/>
                </a:solidFill>
              </a:rPr>
              <a:t>2021-2027</a:t>
            </a:r>
          </a:p>
        </p:txBody>
      </p:sp>
      <p:sp>
        <p:nvSpPr>
          <p:cNvPr id="9" name="Rectangle: Rounded Corners 8">
            <a:extLst>
              <a:ext uri="{FF2B5EF4-FFF2-40B4-BE49-F238E27FC236}">
                <a16:creationId xmlns:a16="http://schemas.microsoft.com/office/drawing/2014/main" id="{9BCE0E69-AE62-EF59-DAE0-9F96748754E5}"/>
              </a:ext>
            </a:extLst>
          </p:cNvPr>
          <p:cNvSpPr/>
          <p:nvPr/>
        </p:nvSpPr>
        <p:spPr>
          <a:xfrm>
            <a:off x="2420644" y="5364214"/>
            <a:ext cx="3598864" cy="365125"/>
          </a:xfrm>
          <a:prstGeom prst="round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err="1">
                <a:solidFill>
                  <a:schemeClr val="accent4"/>
                </a:solidFill>
              </a:rPr>
              <a:t>Aligned</a:t>
            </a:r>
            <a:r>
              <a:rPr lang="da-DK" dirty="0">
                <a:solidFill>
                  <a:schemeClr val="accent4"/>
                </a:solidFill>
              </a:rPr>
              <a:t> with national procedures</a:t>
            </a:r>
          </a:p>
        </p:txBody>
      </p:sp>
      <p:sp>
        <p:nvSpPr>
          <p:cNvPr id="10" name="Rectangle: Rounded Corners 9">
            <a:extLst>
              <a:ext uri="{FF2B5EF4-FFF2-40B4-BE49-F238E27FC236}">
                <a16:creationId xmlns:a16="http://schemas.microsoft.com/office/drawing/2014/main" id="{4F16AA5E-0AE8-2EB9-DA84-7B38358968AF}"/>
              </a:ext>
            </a:extLst>
          </p:cNvPr>
          <p:cNvSpPr/>
          <p:nvPr/>
        </p:nvSpPr>
        <p:spPr>
          <a:xfrm>
            <a:off x="6638847" y="5364214"/>
            <a:ext cx="3598864" cy="365125"/>
          </a:xfrm>
          <a:prstGeom prst="round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err="1">
                <a:solidFill>
                  <a:schemeClr val="accent4"/>
                </a:solidFill>
              </a:rPr>
              <a:t>Only</a:t>
            </a:r>
            <a:r>
              <a:rPr lang="da-DK" dirty="0">
                <a:solidFill>
                  <a:schemeClr val="accent4"/>
                </a:solidFill>
              </a:rPr>
              <a:t> national procedures</a:t>
            </a:r>
          </a:p>
        </p:txBody>
      </p:sp>
    </p:spTree>
    <p:extLst>
      <p:ext uri="{BB962C8B-B14F-4D97-AF65-F5344CB8AC3E}">
        <p14:creationId xmlns:p14="http://schemas.microsoft.com/office/powerpoint/2010/main" val="3028081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spcAft>
                <a:spcPts val="1800"/>
              </a:spcAft>
              <a:buClr>
                <a:schemeClr val="tx2"/>
              </a:buClr>
            </a:pPr>
            <a:r>
              <a:rPr lang="en-IE" dirty="0"/>
              <a:t>Risk based management verifications. </a:t>
            </a:r>
            <a:br>
              <a:rPr lang="en-IE" dirty="0"/>
            </a:br>
            <a:r>
              <a:rPr lang="en-IE" dirty="0"/>
              <a:t>Legal framework</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5607" y="1464327"/>
            <a:ext cx="2666826" cy="2666826"/>
          </a:xfrm>
          <a:prstGeom prst="rect">
            <a:avLst/>
          </a:prstGeom>
        </p:spPr>
      </p:pic>
      <p:sp>
        <p:nvSpPr>
          <p:cNvPr id="5" name="TextBox 4"/>
          <p:cNvSpPr txBox="1"/>
          <p:nvPr/>
        </p:nvSpPr>
        <p:spPr>
          <a:xfrm>
            <a:off x="7204152" y="1464327"/>
            <a:ext cx="4722830" cy="2308324"/>
          </a:xfrm>
          <a:prstGeom prst="rect">
            <a:avLst/>
          </a:prstGeom>
          <a:noFill/>
        </p:spPr>
        <p:txBody>
          <a:bodyPr wrap="square" rtlCol="0">
            <a:spAutoFit/>
          </a:bodyPr>
          <a:lstStyle/>
          <a:p>
            <a:pPr algn="just"/>
            <a:r>
              <a:rPr lang="en-GB" sz="2400" b="1" dirty="0"/>
              <a:t>Recital 62</a:t>
            </a:r>
          </a:p>
          <a:p>
            <a:pPr algn="just"/>
            <a:r>
              <a:rPr lang="en-US" sz="2400" dirty="0"/>
              <a:t>appropriate balance between the effective and efficient implementation of the Funds and the related administrative costs and burdens</a:t>
            </a:r>
          </a:p>
        </p:txBody>
      </p:sp>
      <p:sp>
        <p:nvSpPr>
          <p:cNvPr id="6" name="TextBox 5"/>
          <p:cNvSpPr txBox="1"/>
          <p:nvPr/>
        </p:nvSpPr>
        <p:spPr>
          <a:xfrm>
            <a:off x="369552" y="4459373"/>
            <a:ext cx="6234689" cy="1200329"/>
          </a:xfrm>
          <a:prstGeom prst="rect">
            <a:avLst/>
          </a:prstGeom>
          <a:noFill/>
        </p:spPr>
        <p:txBody>
          <a:bodyPr wrap="square" rtlCol="0">
            <a:spAutoFit/>
          </a:bodyPr>
          <a:lstStyle/>
          <a:p>
            <a:pPr lvl="0" algn="just"/>
            <a:r>
              <a:rPr lang="en-US" sz="2400" b="1" dirty="0"/>
              <a:t>Art. 74(2)</a:t>
            </a:r>
          </a:p>
          <a:p>
            <a:pPr lvl="0" algn="just"/>
            <a:r>
              <a:rPr lang="en-US" sz="2400" dirty="0"/>
              <a:t>carried out before submission of the accounts</a:t>
            </a:r>
            <a:r>
              <a:rPr lang="en-US" dirty="0"/>
              <a:t>.</a:t>
            </a:r>
            <a:endParaRPr lang="en-US" dirty="0">
              <a:latin typeface="Calibri" panose="020F0502020204030204" pitchFamily="34" charset="0"/>
            </a:endParaRPr>
          </a:p>
        </p:txBody>
      </p:sp>
      <p:sp>
        <p:nvSpPr>
          <p:cNvPr id="7" name="TextBox 6"/>
          <p:cNvSpPr txBox="1"/>
          <p:nvPr/>
        </p:nvSpPr>
        <p:spPr>
          <a:xfrm>
            <a:off x="369552" y="2793931"/>
            <a:ext cx="4129089" cy="1200329"/>
          </a:xfrm>
          <a:prstGeom prst="rect">
            <a:avLst/>
          </a:prstGeom>
          <a:noFill/>
        </p:spPr>
        <p:txBody>
          <a:bodyPr wrap="square" rtlCol="0">
            <a:spAutoFit/>
          </a:bodyPr>
          <a:lstStyle/>
          <a:p>
            <a:pPr algn="just"/>
            <a:r>
              <a:rPr lang="en-US" sz="2400" b="1" dirty="0"/>
              <a:t>Art. 74(2)</a:t>
            </a:r>
          </a:p>
          <a:p>
            <a:pPr algn="just"/>
            <a:r>
              <a:rPr lang="en-US" sz="2400" dirty="0"/>
              <a:t>risks identified ex ante and in writing</a:t>
            </a:r>
            <a:endParaRPr lang="en-GB" dirty="0"/>
          </a:p>
        </p:txBody>
      </p:sp>
      <p:cxnSp>
        <p:nvCxnSpPr>
          <p:cNvPr id="8" name="Straight Connector 7"/>
          <p:cNvCxnSpPr/>
          <p:nvPr/>
        </p:nvCxnSpPr>
        <p:spPr bwMode="auto">
          <a:xfrm>
            <a:off x="2434096" y="2793931"/>
            <a:ext cx="1872208" cy="0"/>
          </a:xfrm>
          <a:prstGeom prst="line">
            <a:avLst/>
          </a:prstGeom>
          <a:noFill/>
          <a:ln w="19050" cap="flat" cmpd="sng" algn="ctr">
            <a:solidFill>
              <a:schemeClr val="accent3"/>
            </a:solidFill>
            <a:prstDash val="solid"/>
            <a:round/>
            <a:headEnd type="none"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p:cNvCxnSpPr/>
          <p:nvPr/>
        </p:nvCxnSpPr>
        <p:spPr bwMode="auto">
          <a:xfrm flipH="1">
            <a:off x="7423910" y="1419782"/>
            <a:ext cx="2736304" cy="0"/>
          </a:xfrm>
          <a:prstGeom prst="line">
            <a:avLst/>
          </a:prstGeom>
          <a:noFill/>
          <a:ln w="19050" cap="flat" cmpd="sng" algn="ctr">
            <a:solidFill>
              <a:schemeClr val="accent2"/>
            </a:solidFill>
            <a:prstDash val="solid"/>
            <a:round/>
            <a:headEnd type="none"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p:cNvCxnSpPr/>
          <p:nvPr/>
        </p:nvCxnSpPr>
        <p:spPr bwMode="auto">
          <a:xfrm flipH="1">
            <a:off x="2227374" y="4322479"/>
            <a:ext cx="3672408" cy="1"/>
          </a:xfrm>
          <a:prstGeom prst="line">
            <a:avLst/>
          </a:prstGeom>
          <a:noFill/>
          <a:ln w="19050" cap="flat" cmpd="sng" algn="ctr">
            <a:solidFill>
              <a:schemeClr val="accent5"/>
            </a:solidFill>
            <a:prstDash val="solid"/>
            <a:round/>
            <a:headEnd type="none"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2366457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6426990" y="3025108"/>
            <a:ext cx="2606653" cy="3097331"/>
          </a:xfrm>
        </p:spPr>
        <p:txBody>
          <a:bodyPr/>
          <a:lstStyle/>
          <a:p>
            <a:pPr marL="0" indent="0" algn="ctr">
              <a:buNone/>
            </a:pPr>
            <a:r>
              <a:rPr lang="en-GB" b="1" dirty="0">
                <a:solidFill>
                  <a:schemeClr val="accent4"/>
                </a:solidFill>
              </a:rPr>
              <a:t>Audits of operations</a:t>
            </a:r>
          </a:p>
          <a:p>
            <a:pPr marL="0" indent="0" algn="ctr">
              <a:buNone/>
            </a:pPr>
            <a:r>
              <a:rPr lang="en-GB" sz="1400" dirty="0">
                <a:solidFill>
                  <a:schemeClr val="tx2"/>
                </a:solidFill>
              </a:rPr>
              <a:t>Statistical sample </a:t>
            </a:r>
            <a:r>
              <a:rPr lang="en-GB" sz="1400" u="sng" dirty="0">
                <a:solidFill>
                  <a:schemeClr val="tx2"/>
                </a:solidFill>
              </a:rPr>
              <a:t>(30)</a:t>
            </a:r>
          </a:p>
          <a:p>
            <a:pPr marL="0" indent="0" algn="ctr">
              <a:buNone/>
            </a:pPr>
            <a:r>
              <a:rPr lang="en-GB" sz="1400" dirty="0">
                <a:solidFill>
                  <a:schemeClr val="tx2"/>
                </a:solidFill>
              </a:rPr>
              <a:t>Statistical sub-sample </a:t>
            </a:r>
          </a:p>
          <a:p>
            <a:pPr marL="0" indent="0" algn="ctr">
              <a:buNone/>
            </a:pPr>
            <a:r>
              <a:rPr lang="en-GB" sz="1400" dirty="0">
                <a:solidFill>
                  <a:schemeClr val="tx2"/>
                </a:solidFill>
              </a:rPr>
              <a:t>data-driven risk assessments</a:t>
            </a:r>
          </a:p>
        </p:txBody>
      </p:sp>
      <p:sp>
        <p:nvSpPr>
          <p:cNvPr id="6" name="Title 5"/>
          <p:cNvSpPr>
            <a:spLocks noGrp="1"/>
          </p:cNvSpPr>
          <p:nvPr>
            <p:ph type="title"/>
          </p:nvPr>
        </p:nvSpPr>
        <p:spPr/>
        <p:txBody>
          <a:bodyPr/>
          <a:lstStyle/>
          <a:p>
            <a:r>
              <a:rPr lang="en-GB"/>
              <a:t>Audit planning</a:t>
            </a:r>
          </a:p>
        </p:txBody>
      </p:sp>
      <p:sp>
        <p:nvSpPr>
          <p:cNvPr id="7" name="Slide Number Placeholder 6">
            <a:extLst>
              <a:ext uri="{FF2B5EF4-FFF2-40B4-BE49-F238E27FC236}">
                <a16:creationId xmlns:a16="http://schemas.microsoft.com/office/drawing/2014/main" id="{D9823332-1284-529C-4D48-27E36B3BA2E4}"/>
              </a:ext>
            </a:extLst>
          </p:cNvPr>
          <p:cNvSpPr>
            <a:spLocks noGrp="1"/>
          </p:cNvSpPr>
          <p:nvPr>
            <p:ph type="sldNum" sz="quarter" idx="12"/>
          </p:nvPr>
        </p:nvSpPr>
        <p:spPr>
          <a:xfrm>
            <a:off x="2143772" y="6131288"/>
            <a:ext cx="2057400" cy="365125"/>
          </a:xfrm>
        </p:spPr>
        <p:txBody>
          <a:bodyPr/>
          <a:lstStyle/>
          <a:p>
            <a:r>
              <a:rPr lang="en-GB" dirty="0"/>
              <a:t>5</a:t>
            </a:r>
          </a:p>
        </p:txBody>
      </p:sp>
      <p:sp>
        <p:nvSpPr>
          <p:cNvPr id="13" name="Content Placeholder 2">
            <a:extLst>
              <a:ext uri="{FF2B5EF4-FFF2-40B4-BE49-F238E27FC236}">
                <a16:creationId xmlns:a16="http://schemas.microsoft.com/office/drawing/2014/main" id="{DFEDEAD6-44C9-83C6-8286-18BF115626EA}"/>
              </a:ext>
            </a:extLst>
          </p:cNvPr>
          <p:cNvSpPr txBox="1">
            <a:spLocks/>
          </p:cNvSpPr>
          <p:nvPr/>
        </p:nvSpPr>
        <p:spPr>
          <a:xfrm>
            <a:off x="3607689" y="3025109"/>
            <a:ext cx="2606653" cy="3097331"/>
          </a:xfrm>
          <a:prstGeom prst="rect">
            <a:avLst/>
          </a:prstGeom>
        </p:spPr>
        <p:txBody>
          <a:bodyPr vert="horz" wrap="square" lIns="91440" tIns="45720" rIns="91440" bIns="45720" rtlCol="0">
            <a:noAutofit/>
          </a:bodyPr>
          <a:lstStyle>
            <a:lvl1pPr marL="171450" indent="-171450" algn="l" defTabSz="685800" rtl="0" eaLnBrk="1" latinLnBrk="0" hangingPunct="1">
              <a:lnSpc>
                <a:spcPct val="100000"/>
              </a:lnSpc>
              <a:spcBef>
                <a:spcPts val="0"/>
              </a:spcBef>
              <a:spcAft>
                <a:spcPts val="1350"/>
              </a:spcAft>
              <a:buClr>
                <a:schemeClr val="tx2"/>
              </a:buClr>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GB" b="1" dirty="0">
                <a:solidFill>
                  <a:schemeClr val="accent4"/>
                </a:solidFill>
              </a:rPr>
              <a:t>System audits</a:t>
            </a:r>
          </a:p>
          <a:p>
            <a:pPr marL="0" indent="0" algn="ctr">
              <a:buNone/>
            </a:pPr>
            <a:r>
              <a:rPr lang="en-GB" sz="1400" dirty="0">
                <a:solidFill>
                  <a:schemeClr val="tx2"/>
                </a:solidFill>
              </a:rPr>
              <a:t>None </a:t>
            </a:r>
            <a:r>
              <a:rPr lang="en-GB" sz="1400" u="sng" dirty="0">
                <a:solidFill>
                  <a:schemeClr val="tx2"/>
                </a:solidFill>
              </a:rPr>
              <a:t>required</a:t>
            </a:r>
          </a:p>
          <a:p>
            <a:pPr marL="0" indent="0" algn="ctr">
              <a:buNone/>
            </a:pPr>
            <a:r>
              <a:rPr lang="en-GB" sz="1400" dirty="0">
                <a:solidFill>
                  <a:schemeClr val="tx2"/>
                </a:solidFill>
              </a:rPr>
              <a:t>Alleviates resource constraint</a:t>
            </a:r>
          </a:p>
          <a:p>
            <a:pPr marL="0" indent="0" algn="ctr">
              <a:buNone/>
            </a:pPr>
            <a:r>
              <a:rPr lang="en-GB" sz="1400" dirty="0">
                <a:solidFill>
                  <a:schemeClr val="tx2"/>
                </a:solidFill>
              </a:rPr>
              <a:t>Considering: KR2, KR4, KR10</a:t>
            </a:r>
          </a:p>
          <a:p>
            <a:pPr marL="0" indent="0" algn="ctr">
              <a:buNone/>
            </a:pPr>
            <a:endParaRPr lang="en-GB" sz="1400" dirty="0">
              <a:solidFill>
                <a:schemeClr val="tx2"/>
              </a:solidFill>
            </a:endParaRPr>
          </a:p>
        </p:txBody>
      </p:sp>
      <p:pic>
        <p:nvPicPr>
          <p:cNvPr id="4" name="Picture 3">
            <a:extLst>
              <a:ext uri="{FF2B5EF4-FFF2-40B4-BE49-F238E27FC236}">
                <a16:creationId xmlns:a16="http://schemas.microsoft.com/office/drawing/2014/main" id="{2F1E4353-FF3D-5928-1C0C-DBCEB5923E9D}"/>
              </a:ext>
            </a:extLst>
          </p:cNvPr>
          <p:cNvPicPr>
            <a:picLocks noChangeAspect="1"/>
          </p:cNvPicPr>
          <p:nvPr/>
        </p:nvPicPr>
        <p:blipFill>
          <a:blip r:embed="rId2"/>
          <a:stretch>
            <a:fillRect/>
          </a:stretch>
        </p:blipFill>
        <p:spPr>
          <a:xfrm>
            <a:off x="4169477" y="1546796"/>
            <a:ext cx="1419686" cy="1419686"/>
          </a:xfrm>
          <a:prstGeom prst="rect">
            <a:avLst/>
          </a:prstGeom>
        </p:spPr>
      </p:pic>
      <p:pic>
        <p:nvPicPr>
          <p:cNvPr id="8" name="Picture 7">
            <a:extLst>
              <a:ext uri="{FF2B5EF4-FFF2-40B4-BE49-F238E27FC236}">
                <a16:creationId xmlns:a16="http://schemas.microsoft.com/office/drawing/2014/main" id="{77F4C334-6B75-B55F-B512-4375E31E97EE}"/>
              </a:ext>
            </a:extLst>
          </p:cNvPr>
          <p:cNvPicPr>
            <a:picLocks noChangeAspect="1"/>
          </p:cNvPicPr>
          <p:nvPr/>
        </p:nvPicPr>
        <p:blipFill>
          <a:blip r:embed="rId3"/>
          <a:stretch>
            <a:fillRect/>
          </a:stretch>
        </p:blipFill>
        <p:spPr>
          <a:xfrm>
            <a:off x="7007797" y="1546797"/>
            <a:ext cx="1419687" cy="1419687"/>
          </a:xfrm>
          <a:prstGeom prst="rect">
            <a:avLst/>
          </a:prstGeom>
        </p:spPr>
      </p:pic>
      <p:sp>
        <p:nvSpPr>
          <p:cNvPr id="2" name="Rectangle 1">
            <a:extLst>
              <a:ext uri="{FF2B5EF4-FFF2-40B4-BE49-F238E27FC236}">
                <a16:creationId xmlns:a16="http://schemas.microsoft.com/office/drawing/2014/main" id="{C1D4B823-4112-B673-7ABC-11B468E48B26}"/>
              </a:ext>
            </a:extLst>
          </p:cNvPr>
          <p:cNvSpPr/>
          <p:nvPr/>
        </p:nvSpPr>
        <p:spPr>
          <a:xfrm>
            <a:off x="6504373" y="4216791"/>
            <a:ext cx="2414726" cy="461639"/>
          </a:xfrm>
          <a:prstGeom prst="rect">
            <a:avLst/>
          </a:prstGeom>
          <a:noFill/>
          <a:ln>
            <a:solidFill>
              <a:schemeClr val="accent4"/>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 name="Rectangle: Rounded Corners 4">
            <a:extLst>
              <a:ext uri="{FF2B5EF4-FFF2-40B4-BE49-F238E27FC236}">
                <a16:creationId xmlns:a16="http://schemas.microsoft.com/office/drawing/2014/main" id="{17D26ABC-E8EB-347A-A80A-EE8E1050DC5A}"/>
              </a:ext>
            </a:extLst>
          </p:cNvPr>
          <p:cNvSpPr/>
          <p:nvPr/>
        </p:nvSpPr>
        <p:spPr>
          <a:xfrm>
            <a:off x="3582337" y="5209047"/>
            <a:ext cx="5663954" cy="850004"/>
          </a:xfrm>
          <a:prstGeom prst="round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dirty="0">
                <a:solidFill>
                  <a:schemeClr val="accent4"/>
                </a:solidFill>
              </a:rPr>
              <a:t>How do </a:t>
            </a:r>
            <a:r>
              <a:rPr lang="da-DK" sz="2800" dirty="0" err="1">
                <a:solidFill>
                  <a:schemeClr val="accent4"/>
                </a:solidFill>
              </a:rPr>
              <a:t>we</a:t>
            </a:r>
            <a:r>
              <a:rPr lang="da-DK" sz="2800" dirty="0">
                <a:solidFill>
                  <a:schemeClr val="accent4"/>
                </a:solidFill>
              </a:rPr>
              <a:t> </a:t>
            </a:r>
            <a:r>
              <a:rPr lang="da-DK" sz="2800" dirty="0" err="1">
                <a:solidFill>
                  <a:schemeClr val="accent4"/>
                </a:solidFill>
              </a:rPr>
              <a:t>create</a:t>
            </a:r>
            <a:r>
              <a:rPr lang="da-DK" sz="2800" dirty="0">
                <a:solidFill>
                  <a:schemeClr val="accent4"/>
                </a:solidFill>
              </a:rPr>
              <a:t> assurance </a:t>
            </a:r>
            <a:r>
              <a:rPr lang="da-DK" sz="2800" dirty="0" err="1">
                <a:solidFill>
                  <a:schemeClr val="accent4"/>
                </a:solidFill>
              </a:rPr>
              <a:t>without</a:t>
            </a:r>
            <a:r>
              <a:rPr lang="da-DK" sz="2800" dirty="0">
                <a:solidFill>
                  <a:schemeClr val="accent4"/>
                </a:solidFill>
              </a:rPr>
              <a:t> system audits?</a:t>
            </a:r>
          </a:p>
        </p:txBody>
      </p:sp>
      <p:sp>
        <p:nvSpPr>
          <p:cNvPr id="9" name="Arrow: Up 8">
            <a:extLst>
              <a:ext uri="{FF2B5EF4-FFF2-40B4-BE49-F238E27FC236}">
                <a16:creationId xmlns:a16="http://schemas.microsoft.com/office/drawing/2014/main" id="{D3EFBBAB-2983-96AF-A42E-E16B09135857}"/>
              </a:ext>
            </a:extLst>
          </p:cNvPr>
          <p:cNvSpPr/>
          <p:nvPr/>
        </p:nvSpPr>
        <p:spPr>
          <a:xfrm>
            <a:off x="7480918" y="4776186"/>
            <a:ext cx="443883" cy="346230"/>
          </a:xfrm>
          <a:prstGeom prst="up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1481246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E94567D-C17B-D126-B5E7-EA8840472670}"/>
              </a:ext>
            </a:extLst>
          </p:cNvPr>
          <p:cNvSpPr>
            <a:spLocks noGrp="1"/>
          </p:cNvSpPr>
          <p:nvPr>
            <p:ph type="sldNum" sz="quarter" idx="12"/>
          </p:nvPr>
        </p:nvSpPr>
        <p:spPr/>
        <p:txBody>
          <a:bodyPr/>
          <a:lstStyle/>
          <a:p>
            <a:fld id="{F46C79FD-C571-418B-AB0F-5EE936C85276}" type="slidenum">
              <a:rPr lang="en-GB" smtClean="0"/>
              <a:t>41</a:t>
            </a:fld>
            <a:endParaRPr lang="en-GB"/>
          </a:p>
        </p:txBody>
      </p:sp>
      <p:sp>
        <p:nvSpPr>
          <p:cNvPr id="7" name="Title 6">
            <a:extLst>
              <a:ext uri="{FF2B5EF4-FFF2-40B4-BE49-F238E27FC236}">
                <a16:creationId xmlns:a16="http://schemas.microsoft.com/office/drawing/2014/main" id="{7410DB59-B6D3-CF96-F646-D437610EE779}"/>
              </a:ext>
            </a:extLst>
          </p:cNvPr>
          <p:cNvSpPr>
            <a:spLocks noGrp="1"/>
          </p:cNvSpPr>
          <p:nvPr>
            <p:ph type="title"/>
          </p:nvPr>
        </p:nvSpPr>
        <p:spPr/>
        <p:txBody>
          <a:bodyPr/>
          <a:lstStyle/>
          <a:p>
            <a:r>
              <a:rPr lang="da-DK" dirty="0"/>
              <a:t>Data-driven </a:t>
            </a:r>
            <a:r>
              <a:rPr lang="da-DK" dirty="0" err="1"/>
              <a:t>risk</a:t>
            </a:r>
            <a:r>
              <a:rPr lang="da-DK" dirty="0"/>
              <a:t> </a:t>
            </a:r>
            <a:r>
              <a:rPr lang="da-DK" dirty="0" err="1"/>
              <a:t>assessments</a:t>
            </a:r>
            <a:endParaRPr lang="da-DK" dirty="0"/>
          </a:p>
        </p:txBody>
      </p:sp>
      <p:graphicFrame>
        <p:nvGraphicFramePr>
          <p:cNvPr id="30" name="Diagram 29">
            <a:extLst>
              <a:ext uri="{FF2B5EF4-FFF2-40B4-BE49-F238E27FC236}">
                <a16:creationId xmlns:a16="http://schemas.microsoft.com/office/drawing/2014/main" id="{C18B9189-2B4C-55F4-8FD1-5095022E5220}"/>
              </a:ext>
            </a:extLst>
          </p:cNvPr>
          <p:cNvGraphicFramePr/>
          <p:nvPr/>
        </p:nvGraphicFramePr>
        <p:xfrm>
          <a:off x="2340747" y="2287810"/>
          <a:ext cx="7362549" cy="27103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3" name="Rectangle: Rounded Corners 32">
            <a:extLst>
              <a:ext uri="{FF2B5EF4-FFF2-40B4-BE49-F238E27FC236}">
                <a16:creationId xmlns:a16="http://schemas.microsoft.com/office/drawing/2014/main" id="{20FE5667-CE58-9E76-4F72-BA4AE7DAC782}"/>
              </a:ext>
            </a:extLst>
          </p:cNvPr>
          <p:cNvSpPr/>
          <p:nvPr/>
        </p:nvSpPr>
        <p:spPr>
          <a:xfrm>
            <a:off x="2252043" y="2876365"/>
            <a:ext cx="3657527" cy="1535837"/>
          </a:xfrm>
          <a:prstGeom prst="roundRect">
            <a:avLst/>
          </a:prstGeom>
          <a:noFill/>
          <a:ln w="38100">
            <a:solidFill>
              <a:schemeClr val="accent4"/>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4" name="Rectangle: Rounded Corners 33">
            <a:extLst>
              <a:ext uri="{FF2B5EF4-FFF2-40B4-BE49-F238E27FC236}">
                <a16:creationId xmlns:a16="http://schemas.microsoft.com/office/drawing/2014/main" id="{C6C5FAA8-8E4F-87C5-6948-8776D1B09DC2}"/>
              </a:ext>
            </a:extLst>
          </p:cNvPr>
          <p:cNvSpPr/>
          <p:nvPr/>
        </p:nvSpPr>
        <p:spPr>
          <a:xfrm>
            <a:off x="2340747" y="1846556"/>
            <a:ext cx="7362549" cy="78235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a:solidFill>
                  <a:schemeClr val="tx2"/>
                </a:solidFill>
              </a:rPr>
              <a:t>Operational audit </a:t>
            </a:r>
            <a:r>
              <a:rPr lang="da-DK" dirty="0" err="1">
                <a:solidFill>
                  <a:schemeClr val="tx2"/>
                </a:solidFill>
              </a:rPr>
              <a:t>process</a:t>
            </a:r>
            <a:endParaRPr lang="da-DK" dirty="0">
              <a:solidFill>
                <a:schemeClr val="tx2"/>
              </a:solidFill>
            </a:endParaRPr>
          </a:p>
        </p:txBody>
      </p:sp>
      <p:sp>
        <p:nvSpPr>
          <p:cNvPr id="35" name="Arrow: Up 34">
            <a:extLst>
              <a:ext uri="{FF2B5EF4-FFF2-40B4-BE49-F238E27FC236}">
                <a16:creationId xmlns:a16="http://schemas.microsoft.com/office/drawing/2014/main" id="{BE3C6610-510C-7A27-EB6E-3D00425B984B}"/>
              </a:ext>
            </a:extLst>
          </p:cNvPr>
          <p:cNvSpPr/>
          <p:nvPr/>
        </p:nvSpPr>
        <p:spPr>
          <a:xfrm>
            <a:off x="3627936" y="4580878"/>
            <a:ext cx="670819" cy="825623"/>
          </a:xfrm>
          <a:prstGeom prst="up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6" name="Rectangle: Rounded Corners 35">
            <a:extLst>
              <a:ext uri="{FF2B5EF4-FFF2-40B4-BE49-F238E27FC236}">
                <a16:creationId xmlns:a16="http://schemas.microsoft.com/office/drawing/2014/main" id="{9DA6C83B-9066-32B7-15BA-C78F46A944A0}"/>
              </a:ext>
            </a:extLst>
          </p:cNvPr>
          <p:cNvSpPr/>
          <p:nvPr/>
        </p:nvSpPr>
        <p:spPr>
          <a:xfrm>
            <a:off x="3121981" y="5486401"/>
            <a:ext cx="1669002" cy="72478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err="1">
                <a:solidFill>
                  <a:schemeClr val="tx2"/>
                </a:solidFill>
              </a:rPr>
              <a:t>Requires</a:t>
            </a:r>
            <a:r>
              <a:rPr lang="da-DK" dirty="0">
                <a:solidFill>
                  <a:schemeClr val="tx2"/>
                </a:solidFill>
              </a:rPr>
              <a:t> data!</a:t>
            </a:r>
          </a:p>
        </p:txBody>
      </p:sp>
    </p:spTree>
    <p:extLst>
      <p:ext uri="{BB962C8B-B14F-4D97-AF65-F5344CB8AC3E}">
        <p14:creationId xmlns:p14="http://schemas.microsoft.com/office/powerpoint/2010/main" val="4077606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animBg="1"/>
      <p:bldP spid="3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a:t>Risk assessment for operational audits</a:t>
            </a:r>
          </a:p>
        </p:txBody>
      </p:sp>
      <p:sp>
        <p:nvSpPr>
          <p:cNvPr id="7" name="Slide Number Placeholder 6">
            <a:extLst>
              <a:ext uri="{FF2B5EF4-FFF2-40B4-BE49-F238E27FC236}">
                <a16:creationId xmlns:a16="http://schemas.microsoft.com/office/drawing/2014/main" id="{D9823332-1284-529C-4D48-27E36B3BA2E4}"/>
              </a:ext>
            </a:extLst>
          </p:cNvPr>
          <p:cNvSpPr>
            <a:spLocks noGrp="1"/>
          </p:cNvSpPr>
          <p:nvPr>
            <p:ph type="sldNum" sz="quarter" idx="12"/>
          </p:nvPr>
        </p:nvSpPr>
        <p:spPr/>
        <p:txBody>
          <a:bodyPr/>
          <a:lstStyle/>
          <a:p>
            <a:r>
              <a:rPr lang="en-GB" dirty="0"/>
              <a:t>7</a:t>
            </a:r>
          </a:p>
        </p:txBody>
      </p:sp>
      <p:pic>
        <p:nvPicPr>
          <p:cNvPr id="2058" name="Picture 10">
            <a:extLst>
              <a:ext uri="{FF2B5EF4-FFF2-40B4-BE49-F238E27FC236}">
                <a16:creationId xmlns:a16="http://schemas.microsoft.com/office/drawing/2014/main" id="{149A2294-01B8-AFFF-6A5B-F0220919FE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2679" y="1456702"/>
            <a:ext cx="5745818" cy="354206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19BEAAFD-8A2B-1249-B6A1-7D4831076445}"/>
              </a:ext>
            </a:extLst>
          </p:cNvPr>
          <p:cNvPicPr>
            <a:picLocks noChangeAspect="1"/>
          </p:cNvPicPr>
          <p:nvPr/>
        </p:nvPicPr>
        <p:blipFill>
          <a:blip r:embed="rId3"/>
          <a:stretch>
            <a:fillRect/>
          </a:stretch>
        </p:blipFill>
        <p:spPr>
          <a:xfrm>
            <a:off x="4483225" y="1456702"/>
            <a:ext cx="665085" cy="665085"/>
          </a:xfrm>
          <a:prstGeom prst="rect">
            <a:avLst/>
          </a:prstGeom>
        </p:spPr>
      </p:pic>
      <p:pic>
        <p:nvPicPr>
          <p:cNvPr id="14" name="Picture 13">
            <a:extLst>
              <a:ext uri="{FF2B5EF4-FFF2-40B4-BE49-F238E27FC236}">
                <a16:creationId xmlns:a16="http://schemas.microsoft.com/office/drawing/2014/main" id="{A91F2071-1382-D3BF-EFD4-41ACB4F2ACDD}"/>
              </a:ext>
            </a:extLst>
          </p:cNvPr>
          <p:cNvPicPr>
            <a:picLocks noChangeAspect="1"/>
          </p:cNvPicPr>
          <p:nvPr/>
        </p:nvPicPr>
        <p:blipFill>
          <a:blip r:embed="rId3"/>
          <a:stretch>
            <a:fillRect/>
          </a:stretch>
        </p:blipFill>
        <p:spPr>
          <a:xfrm>
            <a:off x="6108855" y="1456702"/>
            <a:ext cx="665085" cy="665085"/>
          </a:xfrm>
          <a:prstGeom prst="rect">
            <a:avLst/>
          </a:prstGeom>
        </p:spPr>
      </p:pic>
      <p:pic>
        <p:nvPicPr>
          <p:cNvPr id="16" name="Picture 15">
            <a:extLst>
              <a:ext uri="{FF2B5EF4-FFF2-40B4-BE49-F238E27FC236}">
                <a16:creationId xmlns:a16="http://schemas.microsoft.com/office/drawing/2014/main" id="{D40883B9-8DDE-DC9C-C187-C8A04A8B9F2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615155" y="3062793"/>
            <a:ext cx="523043" cy="523043"/>
          </a:xfrm>
          <a:prstGeom prst="rect">
            <a:avLst/>
          </a:prstGeom>
        </p:spPr>
      </p:pic>
      <p:pic>
        <p:nvPicPr>
          <p:cNvPr id="18" name="Picture 17">
            <a:extLst>
              <a:ext uri="{FF2B5EF4-FFF2-40B4-BE49-F238E27FC236}">
                <a16:creationId xmlns:a16="http://schemas.microsoft.com/office/drawing/2014/main" id="{38DF9DCF-1C88-DEB3-C25F-24A0194DA27E}"/>
              </a:ext>
            </a:extLst>
          </p:cNvPr>
          <p:cNvPicPr>
            <a:picLocks noChangeAspect="1"/>
          </p:cNvPicPr>
          <p:nvPr/>
        </p:nvPicPr>
        <p:blipFill>
          <a:blip r:embed="rId5"/>
          <a:stretch>
            <a:fillRect/>
          </a:stretch>
        </p:blipFill>
        <p:spPr>
          <a:xfrm>
            <a:off x="7253056" y="2416536"/>
            <a:ext cx="540798" cy="540798"/>
          </a:xfrm>
          <a:prstGeom prst="rect">
            <a:avLst/>
          </a:prstGeom>
        </p:spPr>
      </p:pic>
      <p:pic>
        <p:nvPicPr>
          <p:cNvPr id="26" name="Picture 25">
            <a:extLst>
              <a:ext uri="{FF2B5EF4-FFF2-40B4-BE49-F238E27FC236}">
                <a16:creationId xmlns:a16="http://schemas.microsoft.com/office/drawing/2014/main" id="{B03DD1D1-24AE-CF15-6F5D-CD79A4639F92}"/>
              </a:ext>
            </a:extLst>
          </p:cNvPr>
          <p:cNvPicPr>
            <a:picLocks noChangeAspect="1"/>
          </p:cNvPicPr>
          <p:nvPr/>
        </p:nvPicPr>
        <p:blipFill>
          <a:blip r:embed="rId6"/>
          <a:stretch>
            <a:fillRect/>
          </a:stretch>
        </p:blipFill>
        <p:spPr>
          <a:xfrm>
            <a:off x="7057748" y="4262660"/>
            <a:ext cx="736107" cy="736107"/>
          </a:xfrm>
          <a:prstGeom prst="rect">
            <a:avLst/>
          </a:prstGeom>
        </p:spPr>
      </p:pic>
      <p:pic>
        <p:nvPicPr>
          <p:cNvPr id="28" name="Picture 27">
            <a:extLst>
              <a:ext uri="{FF2B5EF4-FFF2-40B4-BE49-F238E27FC236}">
                <a16:creationId xmlns:a16="http://schemas.microsoft.com/office/drawing/2014/main" id="{6AA06EC7-7E5A-5717-138C-163B25077A96}"/>
              </a:ext>
            </a:extLst>
          </p:cNvPr>
          <p:cNvPicPr>
            <a:picLocks noChangeAspect="1"/>
          </p:cNvPicPr>
          <p:nvPr/>
        </p:nvPicPr>
        <p:blipFill>
          <a:blip r:embed="rId7"/>
          <a:stretch>
            <a:fillRect/>
          </a:stretch>
        </p:blipFill>
        <p:spPr>
          <a:xfrm>
            <a:off x="3619130" y="2285590"/>
            <a:ext cx="671744" cy="671744"/>
          </a:xfrm>
          <a:prstGeom prst="rect">
            <a:avLst/>
          </a:prstGeom>
        </p:spPr>
      </p:pic>
      <p:pic>
        <p:nvPicPr>
          <p:cNvPr id="34" name="Picture 33">
            <a:extLst>
              <a:ext uri="{FF2B5EF4-FFF2-40B4-BE49-F238E27FC236}">
                <a16:creationId xmlns:a16="http://schemas.microsoft.com/office/drawing/2014/main" id="{C8168B98-E975-8967-532F-E4A3C3D88A17}"/>
              </a:ext>
            </a:extLst>
          </p:cNvPr>
          <p:cNvPicPr>
            <a:picLocks noChangeAspect="1"/>
          </p:cNvPicPr>
          <p:nvPr/>
        </p:nvPicPr>
        <p:blipFill>
          <a:blip r:embed="rId8"/>
          <a:stretch>
            <a:fillRect/>
          </a:stretch>
        </p:blipFill>
        <p:spPr>
          <a:xfrm>
            <a:off x="3534052" y="3526553"/>
            <a:ext cx="736107" cy="736107"/>
          </a:xfrm>
          <a:prstGeom prst="rect">
            <a:avLst/>
          </a:prstGeom>
        </p:spPr>
      </p:pic>
      <p:sp>
        <p:nvSpPr>
          <p:cNvPr id="2" name="Rectangle: Rounded Corners 1">
            <a:extLst>
              <a:ext uri="{FF2B5EF4-FFF2-40B4-BE49-F238E27FC236}">
                <a16:creationId xmlns:a16="http://schemas.microsoft.com/office/drawing/2014/main" id="{E58707B6-0481-1D9C-E19A-6F76E7CD3941}"/>
              </a:ext>
            </a:extLst>
          </p:cNvPr>
          <p:cNvSpPr/>
          <p:nvPr/>
        </p:nvSpPr>
        <p:spPr>
          <a:xfrm>
            <a:off x="4648941" y="4998766"/>
            <a:ext cx="2408807" cy="92264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dirty="0">
                <a:solidFill>
                  <a:schemeClr val="tx2"/>
                </a:solidFill>
              </a:rPr>
              <a:t>How </a:t>
            </a:r>
            <a:r>
              <a:rPr lang="da-DK" dirty="0" err="1">
                <a:solidFill>
                  <a:schemeClr val="tx2"/>
                </a:solidFill>
              </a:rPr>
              <a:t>does</a:t>
            </a:r>
            <a:r>
              <a:rPr lang="da-DK" dirty="0">
                <a:solidFill>
                  <a:schemeClr val="tx2"/>
                </a:solidFill>
              </a:rPr>
              <a:t> </a:t>
            </a:r>
            <a:r>
              <a:rPr lang="da-DK" dirty="0" err="1">
                <a:solidFill>
                  <a:schemeClr val="tx2"/>
                </a:solidFill>
              </a:rPr>
              <a:t>one</a:t>
            </a:r>
            <a:r>
              <a:rPr lang="da-DK" dirty="0">
                <a:solidFill>
                  <a:schemeClr val="tx2"/>
                </a:solidFill>
              </a:rPr>
              <a:t> analyse so </a:t>
            </a:r>
            <a:r>
              <a:rPr lang="da-DK" dirty="0" err="1">
                <a:solidFill>
                  <a:schemeClr val="tx2"/>
                </a:solidFill>
              </a:rPr>
              <a:t>much</a:t>
            </a:r>
            <a:r>
              <a:rPr lang="da-DK" dirty="0">
                <a:solidFill>
                  <a:schemeClr val="tx2"/>
                </a:solidFill>
              </a:rPr>
              <a:t> data?</a:t>
            </a:r>
          </a:p>
        </p:txBody>
      </p:sp>
      <p:sp>
        <p:nvSpPr>
          <p:cNvPr id="3" name="Arrow: Up 2">
            <a:extLst>
              <a:ext uri="{FF2B5EF4-FFF2-40B4-BE49-F238E27FC236}">
                <a16:creationId xmlns:a16="http://schemas.microsoft.com/office/drawing/2014/main" id="{55EF263E-356D-CB52-5861-29E8771C5177}"/>
              </a:ext>
            </a:extLst>
          </p:cNvPr>
          <p:cNvSpPr/>
          <p:nvPr/>
        </p:nvSpPr>
        <p:spPr>
          <a:xfrm>
            <a:off x="5583105" y="4358400"/>
            <a:ext cx="444623" cy="544624"/>
          </a:xfrm>
          <a:prstGeom prst="up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257870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a:extLst>
              <a:ext uri="{FF2B5EF4-FFF2-40B4-BE49-F238E27FC236}">
                <a16:creationId xmlns:a16="http://schemas.microsoft.com/office/drawing/2014/main" id="{63A4032B-B1D4-B607-2CE3-2978D68EAC8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5886"/>
          <a:stretch/>
        </p:blipFill>
        <p:spPr bwMode="auto">
          <a:xfrm>
            <a:off x="3534051" y="1269116"/>
            <a:ext cx="5393927" cy="5588884"/>
          </a:xfrm>
          <a:prstGeom prst="rect">
            <a:avLst/>
          </a:prstGeom>
          <a:noFill/>
          <a:extLst>
            <a:ext uri="{909E8E84-426E-40DD-AFC4-6F175D3DCCD1}">
              <a14:hiddenFill xmlns:a14="http://schemas.microsoft.com/office/drawing/2010/main">
                <a:solidFill>
                  <a:srgbClr val="FFFFFF"/>
                </a:solidFill>
              </a14:hiddenFill>
            </a:ext>
          </a:extLst>
        </p:spPr>
      </p:pic>
      <p:sp>
        <p:nvSpPr>
          <p:cNvPr id="6" name="Title 5"/>
          <p:cNvSpPr>
            <a:spLocks noGrp="1"/>
          </p:cNvSpPr>
          <p:nvPr>
            <p:ph type="title"/>
          </p:nvPr>
        </p:nvSpPr>
        <p:spPr/>
        <p:txBody>
          <a:bodyPr/>
          <a:lstStyle/>
          <a:p>
            <a:r>
              <a:rPr lang="en-GB" dirty="0"/>
              <a:t>Risk assessment for operational audits</a:t>
            </a:r>
          </a:p>
        </p:txBody>
      </p:sp>
      <p:sp>
        <p:nvSpPr>
          <p:cNvPr id="7" name="Slide Number Placeholder 6">
            <a:extLst>
              <a:ext uri="{FF2B5EF4-FFF2-40B4-BE49-F238E27FC236}">
                <a16:creationId xmlns:a16="http://schemas.microsoft.com/office/drawing/2014/main" id="{D9823332-1284-529C-4D48-27E36B3BA2E4}"/>
              </a:ext>
            </a:extLst>
          </p:cNvPr>
          <p:cNvSpPr>
            <a:spLocks noGrp="1"/>
          </p:cNvSpPr>
          <p:nvPr>
            <p:ph type="sldNum" sz="quarter" idx="12"/>
          </p:nvPr>
        </p:nvSpPr>
        <p:spPr/>
        <p:txBody>
          <a:bodyPr/>
          <a:lstStyle/>
          <a:p>
            <a:r>
              <a:rPr lang="en-GB" dirty="0"/>
              <a:t>8</a:t>
            </a:r>
          </a:p>
        </p:txBody>
      </p:sp>
      <p:pic>
        <p:nvPicPr>
          <p:cNvPr id="13" name="Picture 12">
            <a:extLst>
              <a:ext uri="{FF2B5EF4-FFF2-40B4-BE49-F238E27FC236}">
                <a16:creationId xmlns:a16="http://schemas.microsoft.com/office/drawing/2014/main" id="{19BEAAFD-8A2B-1249-B6A1-7D4831076445}"/>
              </a:ext>
            </a:extLst>
          </p:cNvPr>
          <p:cNvPicPr>
            <a:picLocks noChangeAspect="1"/>
          </p:cNvPicPr>
          <p:nvPr/>
        </p:nvPicPr>
        <p:blipFill>
          <a:blip r:embed="rId3"/>
          <a:stretch>
            <a:fillRect/>
          </a:stretch>
        </p:blipFill>
        <p:spPr>
          <a:xfrm>
            <a:off x="4483225" y="1456702"/>
            <a:ext cx="665085" cy="665085"/>
          </a:xfrm>
          <a:prstGeom prst="rect">
            <a:avLst/>
          </a:prstGeom>
        </p:spPr>
      </p:pic>
      <p:pic>
        <p:nvPicPr>
          <p:cNvPr id="14" name="Picture 13">
            <a:extLst>
              <a:ext uri="{FF2B5EF4-FFF2-40B4-BE49-F238E27FC236}">
                <a16:creationId xmlns:a16="http://schemas.microsoft.com/office/drawing/2014/main" id="{A91F2071-1382-D3BF-EFD4-41ACB4F2ACDD}"/>
              </a:ext>
            </a:extLst>
          </p:cNvPr>
          <p:cNvPicPr>
            <a:picLocks noChangeAspect="1"/>
          </p:cNvPicPr>
          <p:nvPr/>
        </p:nvPicPr>
        <p:blipFill>
          <a:blip r:embed="rId3"/>
          <a:stretch>
            <a:fillRect/>
          </a:stretch>
        </p:blipFill>
        <p:spPr>
          <a:xfrm>
            <a:off x="6108855" y="1456702"/>
            <a:ext cx="665085" cy="665085"/>
          </a:xfrm>
          <a:prstGeom prst="rect">
            <a:avLst/>
          </a:prstGeom>
        </p:spPr>
      </p:pic>
      <p:pic>
        <p:nvPicPr>
          <p:cNvPr id="16" name="Picture 15">
            <a:extLst>
              <a:ext uri="{FF2B5EF4-FFF2-40B4-BE49-F238E27FC236}">
                <a16:creationId xmlns:a16="http://schemas.microsoft.com/office/drawing/2014/main" id="{D40883B9-8DDE-DC9C-C187-C8A04A8B9F2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650667" y="2965137"/>
            <a:ext cx="523043" cy="523043"/>
          </a:xfrm>
          <a:prstGeom prst="rect">
            <a:avLst/>
          </a:prstGeom>
        </p:spPr>
      </p:pic>
      <p:pic>
        <p:nvPicPr>
          <p:cNvPr id="18" name="Picture 17">
            <a:extLst>
              <a:ext uri="{FF2B5EF4-FFF2-40B4-BE49-F238E27FC236}">
                <a16:creationId xmlns:a16="http://schemas.microsoft.com/office/drawing/2014/main" id="{38DF9DCF-1C88-DEB3-C25F-24A0194DA27E}"/>
              </a:ext>
            </a:extLst>
          </p:cNvPr>
          <p:cNvPicPr>
            <a:picLocks noChangeAspect="1"/>
          </p:cNvPicPr>
          <p:nvPr/>
        </p:nvPicPr>
        <p:blipFill>
          <a:blip r:embed="rId5"/>
          <a:stretch>
            <a:fillRect/>
          </a:stretch>
        </p:blipFill>
        <p:spPr>
          <a:xfrm>
            <a:off x="7253056" y="2416536"/>
            <a:ext cx="540798" cy="540798"/>
          </a:xfrm>
          <a:prstGeom prst="rect">
            <a:avLst/>
          </a:prstGeom>
        </p:spPr>
      </p:pic>
      <p:pic>
        <p:nvPicPr>
          <p:cNvPr id="26" name="Picture 25">
            <a:extLst>
              <a:ext uri="{FF2B5EF4-FFF2-40B4-BE49-F238E27FC236}">
                <a16:creationId xmlns:a16="http://schemas.microsoft.com/office/drawing/2014/main" id="{B03DD1D1-24AE-CF15-6F5D-CD79A4639F92}"/>
              </a:ext>
            </a:extLst>
          </p:cNvPr>
          <p:cNvPicPr>
            <a:picLocks noChangeAspect="1"/>
          </p:cNvPicPr>
          <p:nvPr/>
        </p:nvPicPr>
        <p:blipFill>
          <a:blip r:embed="rId6"/>
          <a:stretch>
            <a:fillRect/>
          </a:stretch>
        </p:blipFill>
        <p:spPr>
          <a:xfrm>
            <a:off x="7057748" y="4262660"/>
            <a:ext cx="736107" cy="736107"/>
          </a:xfrm>
          <a:prstGeom prst="rect">
            <a:avLst/>
          </a:prstGeom>
        </p:spPr>
      </p:pic>
      <p:pic>
        <p:nvPicPr>
          <p:cNvPr id="28" name="Picture 27">
            <a:extLst>
              <a:ext uri="{FF2B5EF4-FFF2-40B4-BE49-F238E27FC236}">
                <a16:creationId xmlns:a16="http://schemas.microsoft.com/office/drawing/2014/main" id="{6AA06EC7-7E5A-5717-138C-163B25077A96}"/>
              </a:ext>
            </a:extLst>
          </p:cNvPr>
          <p:cNvPicPr>
            <a:picLocks noChangeAspect="1"/>
          </p:cNvPicPr>
          <p:nvPr/>
        </p:nvPicPr>
        <p:blipFill>
          <a:blip r:embed="rId7"/>
          <a:stretch>
            <a:fillRect/>
          </a:stretch>
        </p:blipFill>
        <p:spPr>
          <a:xfrm>
            <a:off x="3619130" y="2285590"/>
            <a:ext cx="671744" cy="671744"/>
          </a:xfrm>
          <a:prstGeom prst="rect">
            <a:avLst/>
          </a:prstGeom>
        </p:spPr>
      </p:pic>
      <p:pic>
        <p:nvPicPr>
          <p:cNvPr id="34" name="Picture 33">
            <a:extLst>
              <a:ext uri="{FF2B5EF4-FFF2-40B4-BE49-F238E27FC236}">
                <a16:creationId xmlns:a16="http://schemas.microsoft.com/office/drawing/2014/main" id="{C8168B98-E975-8967-532F-E4A3C3D88A17}"/>
              </a:ext>
            </a:extLst>
          </p:cNvPr>
          <p:cNvPicPr>
            <a:picLocks noChangeAspect="1"/>
          </p:cNvPicPr>
          <p:nvPr/>
        </p:nvPicPr>
        <p:blipFill>
          <a:blip r:embed="rId8"/>
          <a:stretch>
            <a:fillRect/>
          </a:stretch>
        </p:blipFill>
        <p:spPr>
          <a:xfrm>
            <a:off x="3534052" y="3526553"/>
            <a:ext cx="736107" cy="736107"/>
          </a:xfrm>
          <a:prstGeom prst="rect">
            <a:avLst/>
          </a:prstGeom>
        </p:spPr>
      </p:pic>
    </p:spTree>
    <p:extLst>
      <p:ext uri="{BB962C8B-B14F-4D97-AF65-F5344CB8AC3E}">
        <p14:creationId xmlns:p14="http://schemas.microsoft.com/office/powerpoint/2010/main" val="5638790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1878024" y="2505075"/>
            <a:ext cx="2606653" cy="3097331"/>
          </a:xfrm>
        </p:spPr>
        <p:txBody>
          <a:bodyPr/>
          <a:lstStyle/>
          <a:p>
            <a:pPr marL="0" indent="0" algn="ctr">
              <a:buNone/>
            </a:pPr>
            <a:r>
              <a:rPr lang="en-GB" b="1">
                <a:solidFill>
                  <a:schemeClr val="tx2"/>
                </a:solidFill>
              </a:rPr>
              <a:t>Visualisation</a:t>
            </a:r>
          </a:p>
        </p:txBody>
      </p:sp>
      <p:sp>
        <p:nvSpPr>
          <p:cNvPr id="6" name="Title 5"/>
          <p:cNvSpPr>
            <a:spLocks noGrp="1"/>
          </p:cNvSpPr>
          <p:nvPr>
            <p:ph type="title"/>
          </p:nvPr>
        </p:nvSpPr>
        <p:spPr/>
        <p:txBody>
          <a:bodyPr/>
          <a:lstStyle/>
          <a:p>
            <a:r>
              <a:rPr lang="en-GB" dirty="0"/>
              <a:t>Using Tableau to identify red flags</a:t>
            </a:r>
          </a:p>
        </p:txBody>
      </p:sp>
      <p:sp>
        <p:nvSpPr>
          <p:cNvPr id="7" name="Slide Number Placeholder 6">
            <a:extLst>
              <a:ext uri="{FF2B5EF4-FFF2-40B4-BE49-F238E27FC236}">
                <a16:creationId xmlns:a16="http://schemas.microsoft.com/office/drawing/2014/main" id="{D9823332-1284-529C-4D48-27E36B3BA2E4}"/>
              </a:ext>
            </a:extLst>
          </p:cNvPr>
          <p:cNvSpPr>
            <a:spLocks noGrp="1"/>
          </p:cNvSpPr>
          <p:nvPr>
            <p:ph type="sldNum" sz="quarter" idx="12"/>
          </p:nvPr>
        </p:nvSpPr>
        <p:spPr/>
        <p:txBody>
          <a:bodyPr/>
          <a:lstStyle/>
          <a:p>
            <a:r>
              <a:rPr lang="en-GB" dirty="0"/>
              <a:t>9</a:t>
            </a:r>
          </a:p>
        </p:txBody>
      </p:sp>
      <p:pic>
        <p:nvPicPr>
          <p:cNvPr id="5" name="Picture 4">
            <a:extLst>
              <a:ext uri="{FF2B5EF4-FFF2-40B4-BE49-F238E27FC236}">
                <a16:creationId xmlns:a16="http://schemas.microsoft.com/office/drawing/2014/main" id="{F9F90E03-C91F-EB20-4635-BEC74AF97DCB}"/>
              </a:ext>
            </a:extLst>
          </p:cNvPr>
          <p:cNvPicPr>
            <a:picLocks noChangeAspect="1"/>
          </p:cNvPicPr>
          <p:nvPr/>
        </p:nvPicPr>
        <p:blipFill>
          <a:blip r:embed="rId2"/>
          <a:stretch>
            <a:fillRect/>
          </a:stretch>
        </p:blipFill>
        <p:spPr>
          <a:xfrm>
            <a:off x="1878023" y="3145043"/>
            <a:ext cx="3581244" cy="2822332"/>
          </a:xfrm>
          <a:prstGeom prst="rect">
            <a:avLst/>
          </a:prstGeom>
          <a:ln>
            <a:solidFill>
              <a:schemeClr val="accent4"/>
            </a:solidFill>
          </a:ln>
        </p:spPr>
      </p:pic>
    </p:spTree>
    <p:extLst>
      <p:ext uri="{BB962C8B-B14F-4D97-AF65-F5344CB8AC3E}">
        <p14:creationId xmlns:p14="http://schemas.microsoft.com/office/powerpoint/2010/main" val="33852740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1878024" y="2505075"/>
            <a:ext cx="2606653" cy="3097331"/>
          </a:xfrm>
        </p:spPr>
        <p:txBody>
          <a:bodyPr/>
          <a:lstStyle/>
          <a:p>
            <a:pPr marL="0" indent="0" algn="ctr">
              <a:buNone/>
            </a:pPr>
            <a:r>
              <a:rPr lang="en-GB" b="1">
                <a:solidFill>
                  <a:schemeClr val="tx2"/>
                </a:solidFill>
              </a:rPr>
              <a:t>Visualisation</a:t>
            </a:r>
          </a:p>
        </p:txBody>
      </p:sp>
      <p:sp>
        <p:nvSpPr>
          <p:cNvPr id="6" name="Title 5"/>
          <p:cNvSpPr>
            <a:spLocks noGrp="1"/>
          </p:cNvSpPr>
          <p:nvPr>
            <p:ph type="title"/>
          </p:nvPr>
        </p:nvSpPr>
        <p:spPr/>
        <p:txBody>
          <a:bodyPr/>
          <a:lstStyle/>
          <a:p>
            <a:r>
              <a:rPr lang="en-GB" dirty="0"/>
              <a:t>Using Tableau to identify red flags</a:t>
            </a:r>
          </a:p>
        </p:txBody>
      </p:sp>
      <p:sp>
        <p:nvSpPr>
          <p:cNvPr id="7" name="Slide Number Placeholder 6">
            <a:extLst>
              <a:ext uri="{FF2B5EF4-FFF2-40B4-BE49-F238E27FC236}">
                <a16:creationId xmlns:a16="http://schemas.microsoft.com/office/drawing/2014/main" id="{D9823332-1284-529C-4D48-27E36B3BA2E4}"/>
              </a:ext>
            </a:extLst>
          </p:cNvPr>
          <p:cNvSpPr>
            <a:spLocks noGrp="1"/>
          </p:cNvSpPr>
          <p:nvPr>
            <p:ph type="sldNum" sz="quarter" idx="12"/>
          </p:nvPr>
        </p:nvSpPr>
        <p:spPr/>
        <p:txBody>
          <a:bodyPr/>
          <a:lstStyle/>
          <a:p>
            <a:r>
              <a:rPr lang="en-GB" dirty="0"/>
              <a:t>9</a:t>
            </a:r>
          </a:p>
        </p:txBody>
      </p:sp>
      <p:sp>
        <p:nvSpPr>
          <p:cNvPr id="13" name="Content Placeholder 2">
            <a:extLst>
              <a:ext uri="{FF2B5EF4-FFF2-40B4-BE49-F238E27FC236}">
                <a16:creationId xmlns:a16="http://schemas.microsoft.com/office/drawing/2014/main" id="{DFEDEAD6-44C9-83C6-8286-18BF115626EA}"/>
              </a:ext>
            </a:extLst>
          </p:cNvPr>
          <p:cNvSpPr txBox="1">
            <a:spLocks/>
          </p:cNvSpPr>
          <p:nvPr/>
        </p:nvSpPr>
        <p:spPr>
          <a:xfrm>
            <a:off x="4728792" y="2505076"/>
            <a:ext cx="2606653" cy="3097331"/>
          </a:xfrm>
          <a:prstGeom prst="rect">
            <a:avLst/>
          </a:prstGeom>
        </p:spPr>
        <p:txBody>
          <a:bodyPr vert="horz" wrap="square" lIns="91440" tIns="45720" rIns="91440" bIns="45720" rtlCol="0">
            <a:noAutofit/>
          </a:bodyPr>
          <a:lstStyle>
            <a:lvl1pPr marL="171450" indent="-171450" algn="l" defTabSz="685800" rtl="0" eaLnBrk="1" latinLnBrk="0" hangingPunct="1">
              <a:lnSpc>
                <a:spcPct val="100000"/>
              </a:lnSpc>
              <a:spcBef>
                <a:spcPts val="0"/>
              </a:spcBef>
              <a:spcAft>
                <a:spcPts val="1350"/>
              </a:spcAft>
              <a:buClr>
                <a:schemeClr val="tx2"/>
              </a:buClr>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GB" b="1">
                <a:solidFill>
                  <a:schemeClr val="tx2"/>
                </a:solidFill>
              </a:rPr>
              <a:t>Interpretation</a:t>
            </a:r>
          </a:p>
        </p:txBody>
      </p:sp>
      <p:pic>
        <p:nvPicPr>
          <p:cNvPr id="5" name="Picture 4">
            <a:extLst>
              <a:ext uri="{FF2B5EF4-FFF2-40B4-BE49-F238E27FC236}">
                <a16:creationId xmlns:a16="http://schemas.microsoft.com/office/drawing/2014/main" id="{F9F90E03-C91F-EB20-4635-BEC74AF97DCB}"/>
              </a:ext>
            </a:extLst>
          </p:cNvPr>
          <p:cNvPicPr>
            <a:picLocks noChangeAspect="1"/>
          </p:cNvPicPr>
          <p:nvPr/>
        </p:nvPicPr>
        <p:blipFill>
          <a:blip r:embed="rId2"/>
          <a:stretch>
            <a:fillRect/>
          </a:stretch>
        </p:blipFill>
        <p:spPr>
          <a:xfrm>
            <a:off x="1878023" y="3145043"/>
            <a:ext cx="3581244" cy="2822332"/>
          </a:xfrm>
          <a:prstGeom prst="rect">
            <a:avLst/>
          </a:prstGeom>
        </p:spPr>
      </p:pic>
      <p:pic>
        <p:nvPicPr>
          <p:cNvPr id="9" name="Picture 8">
            <a:extLst>
              <a:ext uri="{FF2B5EF4-FFF2-40B4-BE49-F238E27FC236}">
                <a16:creationId xmlns:a16="http://schemas.microsoft.com/office/drawing/2014/main" id="{DDA15320-30CC-93F8-C612-63123313A6C2}"/>
              </a:ext>
            </a:extLst>
          </p:cNvPr>
          <p:cNvPicPr>
            <a:picLocks noChangeAspect="1"/>
          </p:cNvPicPr>
          <p:nvPr/>
        </p:nvPicPr>
        <p:blipFill>
          <a:blip r:embed="rId3"/>
          <a:stretch>
            <a:fillRect/>
          </a:stretch>
        </p:blipFill>
        <p:spPr>
          <a:xfrm>
            <a:off x="3035636" y="3541649"/>
            <a:ext cx="6005437" cy="1693163"/>
          </a:xfrm>
          <a:prstGeom prst="rect">
            <a:avLst/>
          </a:prstGeom>
          <a:ln>
            <a:solidFill>
              <a:schemeClr val="accent4"/>
            </a:solidFill>
          </a:ln>
        </p:spPr>
      </p:pic>
    </p:spTree>
    <p:extLst>
      <p:ext uri="{BB962C8B-B14F-4D97-AF65-F5344CB8AC3E}">
        <p14:creationId xmlns:p14="http://schemas.microsoft.com/office/powerpoint/2010/main" val="14215137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1878024" y="2505075"/>
            <a:ext cx="2606653" cy="3097331"/>
          </a:xfrm>
        </p:spPr>
        <p:txBody>
          <a:bodyPr/>
          <a:lstStyle/>
          <a:p>
            <a:pPr marL="0" indent="0" algn="ctr">
              <a:buNone/>
            </a:pPr>
            <a:r>
              <a:rPr lang="en-GB" b="1">
                <a:solidFill>
                  <a:schemeClr val="tx2"/>
                </a:solidFill>
              </a:rPr>
              <a:t>Visualisation</a:t>
            </a:r>
          </a:p>
        </p:txBody>
      </p:sp>
      <p:sp>
        <p:nvSpPr>
          <p:cNvPr id="6" name="Title 5"/>
          <p:cNvSpPr>
            <a:spLocks noGrp="1"/>
          </p:cNvSpPr>
          <p:nvPr>
            <p:ph type="title"/>
          </p:nvPr>
        </p:nvSpPr>
        <p:spPr/>
        <p:txBody>
          <a:bodyPr/>
          <a:lstStyle/>
          <a:p>
            <a:r>
              <a:rPr lang="en-GB" dirty="0"/>
              <a:t>Using Tableau to identify red flags</a:t>
            </a:r>
          </a:p>
        </p:txBody>
      </p:sp>
      <p:sp>
        <p:nvSpPr>
          <p:cNvPr id="7" name="Slide Number Placeholder 6">
            <a:extLst>
              <a:ext uri="{FF2B5EF4-FFF2-40B4-BE49-F238E27FC236}">
                <a16:creationId xmlns:a16="http://schemas.microsoft.com/office/drawing/2014/main" id="{D9823332-1284-529C-4D48-27E36B3BA2E4}"/>
              </a:ext>
            </a:extLst>
          </p:cNvPr>
          <p:cNvSpPr>
            <a:spLocks noGrp="1"/>
          </p:cNvSpPr>
          <p:nvPr>
            <p:ph type="sldNum" sz="quarter" idx="12"/>
          </p:nvPr>
        </p:nvSpPr>
        <p:spPr/>
        <p:txBody>
          <a:bodyPr/>
          <a:lstStyle/>
          <a:p>
            <a:r>
              <a:rPr lang="en-GB" dirty="0"/>
              <a:t>9</a:t>
            </a:r>
          </a:p>
        </p:txBody>
      </p:sp>
      <p:sp>
        <p:nvSpPr>
          <p:cNvPr id="12" name="Content Placeholder 2">
            <a:extLst>
              <a:ext uri="{FF2B5EF4-FFF2-40B4-BE49-F238E27FC236}">
                <a16:creationId xmlns:a16="http://schemas.microsoft.com/office/drawing/2014/main" id="{8B5AAFEA-1F7D-47B9-C4E1-AF7F6815BC58}"/>
              </a:ext>
            </a:extLst>
          </p:cNvPr>
          <p:cNvSpPr txBox="1">
            <a:spLocks/>
          </p:cNvSpPr>
          <p:nvPr/>
        </p:nvSpPr>
        <p:spPr>
          <a:xfrm>
            <a:off x="7431506" y="2514456"/>
            <a:ext cx="2606653" cy="3097331"/>
          </a:xfrm>
          <a:prstGeom prst="rect">
            <a:avLst/>
          </a:prstGeom>
        </p:spPr>
        <p:txBody>
          <a:bodyPr vert="horz" wrap="square" lIns="91440" tIns="45720" rIns="91440" bIns="45720" rtlCol="0">
            <a:noAutofit/>
          </a:bodyPr>
          <a:lstStyle>
            <a:lvl1pPr marL="171450" indent="-171450" algn="l" defTabSz="685800" rtl="0" eaLnBrk="1" latinLnBrk="0" hangingPunct="1">
              <a:lnSpc>
                <a:spcPct val="100000"/>
              </a:lnSpc>
              <a:spcBef>
                <a:spcPts val="0"/>
              </a:spcBef>
              <a:spcAft>
                <a:spcPts val="1350"/>
              </a:spcAft>
              <a:buClr>
                <a:schemeClr val="tx2"/>
              </a:buClr>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GB" b="1">
                <a:solidFill>
                  <a:schemeClr val="tx2"/>
                </a:solidFill>
              </a:rPr>
              <a:t>Analysis</a:t>
            </a:r>
          </a:p>
          <a:p>
            <a:pPr marL="0" indent="0" algn="ctr">
              <a:buNone/>
            </a:pPr>
            <a:endParaRPr lang="en-GB" b="1">
              <a:solidFill>
                <a:schemeClr val="tx2"/>
              </a:solidFill>
            </a:endParaRPr>
          </a:p>
        </p:txBody>
      </p:sp>
      <p:sp>
        <p:nvSpPr>
          <p:cNvPr id="13" name="Content Placeholder 2">
            <a:extLst>
              <a:ext uri="{FF2B5EF4-FFF2-40B4-BE49-F238E27FC236}">
                <a16:creationId xmlns:a16="http://schemas.microsoft.com/office/drawing/2014/main" id="{DFEDEAD6-44C9-83C6-8286-18BF115626EA}"/>
              </a:ext>
            </a:extLst>
          </p:cNvPr>
          <p:cNvSpPr txBox="1">
            <a:spLocks/>
          </p:cNvSpPr>
          <p:nvPr/>
        </p:nvSpPr>
        <p:spPr>
          <a:xfrm>
            <a:off x="4728792" y="2505076"/>
            <a:ext cx="2606653" cy="3097331"/>
          </a:xfrm>
          <a:prstGeom prst="rect">
            <a:avLst/>
          </a:prstGeom>
        </p:spPr>
        <p:txBody>
          <a:bodyPr vert="horz" wrap="square" lIns="91440" tIns="45720" rIns="91440" bIns="45720" rtlCol="0">
            <a:noAutofit/>
          </a:bodyPr>
          <a:lstStyle>
            <a:lvl1pPr marL="171450" indent="-171450" algn="l" defTabSz="685800" rtl="0" eaLnBrk="1" latinLnBrk="0" hangingPunct="1">
              <a:lnSpc>
                <a:spcPct val="100000"/>
              </a:lnSpc>
              <a:spcBef>
                <a:spcPts val="0"/>
              </a:spcBef>
              <a:spcAft>
                <a:spcPts val="1350"/>
              </a:spcAft>
              <a:buClr>
                <a:schemeClr val="tx2"/>
              </a:buClr>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GB" b="1">
                <a:solidFill>
                  <a:schemeClr val="tx2"/>
                </a:solidFill>
              </a:rPr>
              <a:t>Interpretation</a:t>
            </a:r>
          </a:p>
        </p:txBody>
      </p:sp>
      <p:pic>
        <p:nvPicPr>
          <p:cNvPr id="5" name="Picture 4">
            <a:extLst>
              <a:ext uri="{FF2B5EF4-FFF2-40B4-BE49-F238E27FC236}">
                <a16:creationId xmlns:a16="http://schemas.microsoft.com/office/drawing/2014/main" id="{F9F90E03-C91F-EB20-4635-BEC74AF97DCB}"/>
              </a:ext>
            </a:extLst>
          </p:cNvPr>
          <p:cNvPicPr>
            <a:picLocks noChangeAspect="1"/>
          </p:cNvPicPr>
          <p:nvPr/>
        </p:nvPicPr>
        <p:blipFill>
          <a:blip r:embed="rId2"/>
          <a:stretch>
            <a:fillRect/>
          </a:stretch>
        </p:blipFill>
        <p:spPr>
          <a:xfrm>
            <a:off x="1878023" y="3145043"/>
            <a:ext cx="3581244" cy="2822332"/>
          </a:xfrm>
          <a:prstGeom prst="rect">
            <a:avLst/>
          </a:prstGeom>
        </p:spPr>
      </p:pic>
      <p:pic>
        <p:nvPicPr>
          <p:cNvPr id="9" name="Picture 8">
            <a:extLst>
              <a:ext uri="{FF2B5EF4-FFF2-40B4-BE49-F238E27FC236}">
                <a16:creationId xmlns:a16="http://schemas.microsoft.com/office/drawing/2014/main" id="{DDA15320-30CC-93F8-C612-63123313A6C2}"/>
              </a:ext>
            </a:extLst>
          </p:cNvPr>
          <p:cNvPicPr>
            <a:picLocks noChangeAspect="1"/>
          </p:cNvPicPr>
          <p:nvPr/>
        </p:nvPicPr>
        <p:blipFill>
          <a:blip r:embed="rId3"/>
          <a:stretch>
            <a:fillRect/>
          </a:stretch>
        </p:blipFill>
        <p:spPr>
          <a:xfrm>
            <a:off x="3035636" y="3541649"/>
            <a:ext cx="6005437" cy="1693163"/>
          </a:xfrm>
          <a:prstGeom prst="rect">
            <a:avLst/>
          </a:prstGeom>
        </p:spPr>
      </p:pic>
      <p:pic>
        <p:nvPicPr>
          <p:cNvPr id="8" name="Picture 7">
            <a:extLst>
              <a:ext uri="{FF2B5EF4-FFF2-40B4-BE49-F238E27FC236}">
                <a16:creationId xmlns:a16="http://schemas.microsoft.com/office/drawing/2014/main" id="{47F41CAA-9CE1-A894-A8EA-E5C90621B64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27379" y="2932523"/>
            <a:ext cx="3760486" cy="2569876"/>
          </a:xfrm>
          <a:prstGeom prst="rect">
            <a:avLst/>
          </a:prstGeom>
          <a:ln>
            <a:solidFill>
              <a:schemeClr val="accent4"/>
            </a:solidFill>
          </a:ln>
        </p:spPr>
      </p:pic>
    </p:spTree>
    <p:extLst>
      <p:ext uri="{BB962C8B-B14F-4D97-AF65-F5344CB8AC3E}">
        <p14:creationId xmlns:p14="http://schemas.microsoft.com/office/powerpoint/2010/main" val="41630537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7BF609B-5B62-A491-C5E2-D69D1565938D}"/>
              </a:ext>
            </a:extLst>
          </p:cNvPr>
          <p:cNvSpPr>
            <a:spLocks noGrp="1"/>
          </p:cNvSpPr>
          <p:nvPr>
            <p:ph type="sldNum" sz="quarter" idx="12"/>
          </p:nvPr>
        </p:nvSpPr>
        <p:spPr/>
        <p:txBody>
          <a:bodyPr/>
          <a:lstStyle/>
          <a:p>
            <a:r>
              <a:rPr lang="en-GB" dirty="0"/>
              <a:t>10</a:t>
            </a:r>
          </a:p>
        </p:txBody>
      </p:sp>
      <p:sp>
        <p:nvSpPr>
          <p:cNvPr id="7" name="Title 6">
            <a:extLst>
              <a:ext uri="{FF2B5EF4-FFF2-40B4-BE49-F238E27FC236}">
                <a16:creationId xmlns:a16="http://schemas.microsoft.com/office/drawing/2014/main" id="{960DB518-1269-45B8-675B-70C67A56E2B6}"/>
              </a:ext>
            </a:extLst>
          </p:cNvPr>
          <p:cNvSpPr>
            <a:spLocks noGrp="1"/>
          </p:cNvSpPr>
          <p:nvPr>
            <p:ph type="title"/>
          </p:nvPr>
        </p:nvSpPr>
        <p:spPr/>
        <p:txBody>
          <a:bodyPr/>
          <a:lstStyle/>
          <a:p>
            <a:r>
              <a:rPr lang="da-DK" dirty="0" err="1"/>
              <a:t>Irregularities</a:t>
            </a:r>
            <a:r>
              <a:rPr lang="da-DK" dirty="0"/>
              <a:t> </a:t>
            </a:r>
            <a:r>
              <a:rPr lang="da-DK" dirty="0" err="1"/>
              <a:t>identified</a:t>
            </a:r>
            <a:r>
              <a:rPr lang="da-DK" dirty="0"/>
              <a:t> with </a:t>
            </a:r>
            <a:r>
              <a:rPr lang="da-DK" dirty="0" err="1"/>
              <a:t>our</a:t>
            </a:r>
            <a:r>
              <a:rPr lang="da-DK" dirty="0"/>
              <a:t> data-driven analyses and </a:t>
            </a:r>
            <a:r>
              <a:rPr lang="da-DK" dirty="0" err="1"/>
              <a:t>assessments</a:t>
            </a:r>
            <a:r>
              <a:rPr lang="da-DK" dirty="0"/>
              <a:t> </a:t>
            </a:r>
          </a:p>
        </p:txBody>
      </p:sp>
      <p:pic>
        <p:nvPicPr>
          <p:cNvPr id="9" name="Picture 8">
            <a:extLst>
              <a:ext uri="{FF2B5EF4-FFF2-40B4-BE49-F238E27FC236}">
                <a16:creationId xmlns:a16="http://schemas.microsoft.com/office/drawing/2014/main" id="{394FB69E-774C-49D7-6DDB-C8BB2D74C12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710869" y="2095130"/>
            <a:ext cx="949171" cy="949171"/>
          </a:xfrm>
          <a:prstGeom prst="rect">
            <a:avLst/>
          </a:prstGeom>
        </p:spPr>
      </p:pic>
      <p:sp>
        <p:nvSpPr>
          <p:cNvPr id="10" name="TextBox 9">
            <a:extLst>
              <a:ext uri="{FF2B5EF4-FFF2-40B4-BE49-F238E27FC236}">
                <a16:creationId xmlns:a16="http://schemas.microsoft.com/office/drawing/2014/main" id="{BEC0336C-DE50-1955-B55F-0EE9EE7EBB50}"/>
              </a:ext>
            </a:extLst>
          </p:cNvPr>
          <p:cNvSpPr txBox="1"/>
          <p:nvPr/>
        </p:nvSpPr>
        <p:spPr>
          <a:xfrm>
            <a:off x="4835374" y="2393712"/>
            <a:ext cx="3435659" cy="369332"/>
          </a:xfrm>
          <a:prstGeom prst="rect">
            <a:avLst/>
          </a:prstGeom>
          <a:noFill/>
        </p:spPr>
        <p:txBody>
          <a:bodyPr wrap="square" rtlCol="0">
            <a:spAutoFit/>
          </a:bodyPr>
          <a:lstStyle/>
          <a:p>
            <a:r>
              <a:rPr lang="da-DK" b="1" dirty="0">
                <a:solidFill>
                  <a:schemeClr val="accent4"/>
                </a:solidFill>
              </a:rPr>
              <a:t>COVID-19 double </a:t>
            </a:r>
            <a:r>
              <a:rPr lang="da-DK" b="1" dirty="0" err="1">
                <a:solidFill>
                  <a:schemeClr val="accent4"/>
                </a:solidFill>
              </a:rPr>
              <a:t>funding</a:t>
            </a:r>
            <a:r>
              <a:rPr lang="da-DK" b="1" dirty="0">
                <a:solidFill>
                  <a:schemeClr val="accent4"/>
                </a:solidFill>
              </a:rPr>
              <a:t> </a:t>
            </a:r>
          </a:p>
        </p:txBody>
      </p:sp>
      <p:pic>
        <p:nvPicPr>
          <p:cNvPr id="11" name="Picture 10">
            <a:extLst>
              <a:ext uri="{FF2B5EF4-FFF2-40B4-BE49-F238E27FC236}">
                <a16:creationId xmlns:a16="http://schemas.microsoft.com/office/drawing/2014/main" id="{175519FF-4F92-E1B7-FCEF-CE3AAFFA90C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839396" y="3313329"/>
            <a:ext cx="949171" cy="949171"/>
          </a:xfrm>
          <a:prstGeom prst="rect">
            <a:avLst/>
          </a:prstGeom>
        </p:spPr>
      </p:pic>
      <p:sp>
        <p:nvSpPr>
          <p:cNvPr id="12" name="TextBox 11">
            <a:extLst>
              <a:ext uri="{FF2B5EF4-FFF2-40B4-BE49-F238E27FC236}">
                <a16:creationId xmlns:a16="http://schemas.microsoft.com/office/drawing/2014/main" id="{171CC4FC-1E85-84D4-0609-5F5B91B0CC9A}"/>
              </a:ext>
            </a:extLst>
          </p:cNvPr>
          <p:cNvSpPr txBox="1"/>
          <p:nvPr/>
        </p:nvSpPr>
        <p:spPr>
          <a:xfrm>
            <a:off x="3710869" y="3603247"/>
            <a:ext cx="3435659" cy="369332"/>
          </a:xfrm>
          <a:prstGeom prst="rect">
            <a:avLst/>
          </a:prstGeom>
          <a:noFill/>
        </p:spPr>
        <p:txBody>
          <a:bodyPr wrap="square" rtlCol="0">
            <a:spAutoFit/>
          </a:bodyPr>
          <a:lstStyle/>
          <a:p>
            <a:r>
              <a:rPr lang="da-DK" b="1" dirty="0" err="1">
                <a:solidFill>
                  <a:schemeClr val="accent4"/>
                </a:solidFill>
              </a:rPr>
              <a:t>Beneficial</a:t>
            </a:r>
            <a:r>
              <a:rPr lang="da-DK" b="1" dirty="0">
                <a:solidFill>
                  <a:schemeClr val="accent4"/>
                </a:solidFill>
              </a:rPr>
              <a:t> </a:t>
            </a:r>
            <a:r>
              <a:rPr lang="da-DK" b="1" dirty="0" err="1">
                <a:solidFill>
                  <a:schemeClr val="accent4"/>
                </a:solidFill>
              </a:rPr>
              <a:t>ownership</a:t>
            </a:r>
            <a:r>
              <a:rPr lang="da-DK" b="1" dirty="0">
                <a:solidFill>
                  <a:schemeClr val="accent4"/>
                </a:solidFill>
              </a:rPr>
              <a:t> &amp; </a:t>
            </a:r>
            <a:r>
              <a:rPr lang="da-DK" b="1" dirty="0" err="1">
                <a:solidFill>
                  <a:schemeClr val="accent4"/>
                </a:solidFill>
              </a:rPr>
              <a:t>CoI</a:t>
            </a:r>
            <a:endParaRPr lang="da-DK" b="1" dirty="0">
              <a:solidFill>
                <a:schemeClr val="accent4"/>
              </a:solidFill>
            </a:endParaRPr>
          </a:p>
        </p:txBody>
      </p:sp>
      <p:pic>
        <p:nvPicPr>
          <p:cNvPr id="13" name="Picture 12">
            <a:extLst>
              <a:ext uri="{FF2B5EF4-FFF2-40B4-BE49-F238E27FC236}">
                <a16:creationId xmlns:a16="http://schemas.microsoft.com/office/drawing/2014/main" id="{A042A5E8-4AEC-9E07-F909-5ED0767371A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710869" y="4258169"/>
            <a:ext cx="949171" cy="949171"/>
          </a:xfrm>
          <a:prstGeom prst="rect">
            <a:avLst/>
          </a:prstGeom>
        </p:spPr>
      </p:pic>
      <p:sp>
        <p:nvSpPr>
          <p:cNvPr id="14" name="TextBox 13">
            <a:extLst>
              <a:ext uri="{FF2B5EF4-FFF2-40B4-BE49-F238E27FC236}">
                <a16:creationId xmlns:a16="http://schemas.microsoft.com/office/drawing/2014/main" id="{DAF6188F-3527-EC13-D9BB-835DFC59E374}"/>
              </a:ext>
            </a:extLst>
          </p:cNvPr>
          <p:cNvSpPr txBox="1"/>
          <p:nvPr/>
        </p:nvSpPr>
        <p:spPr>
          <a:xfrm>
            <a:off x="4835374" y="4556751"/>
            <a:ext cx="3435659" cy="369332"/>
          </a:xfrm>
          <a:prstGeom prst="rect">
            <a:avLst/>
          </a:prstGeom>
          <a:noFill/>
        </p:spPr>
        <p:txBody>
          <a:bodyPr wrap="square" rtlCol="0">
            <a:spAutoFit/>
          </a:bodyPr>
          <a:lstStyle/>
          <a:p>
            <a:r>
              <a:rPr lang="da-DK" b="1" dirty="0" err="1">
                <a:solidFill>
                  <a:schemeClr val="accent4"/>
                </a:solidFill>
              </a:rPr>
              <a:t>Entities</a:t>
            </a:r>
            <a:r>
              <a:rPr lang="da-DK" b="1" dirty="0">
                <a:solidFill>
                  <a:schemeClr val="accent4"/>
                </a:solidFill>
              </a:rPr>
              <a:t> in </a:t>
            </a:r>
            <a:r>
              <a:rPr lang="da-DK" b="1" dirty="0" err="1">
                <a:solidFill>
                  <a:schemeClr val="accent4"/>
                </a:solidFill>
              </a:rPr>
              <a:t>financial</a:t>
            </a:r>
            <a:r>
              <a:rPr lang="da-DK" b="1" dirty="0">
                <a:solidFill>
                  <a:schemeClr val="accent4"/>
                </a:solidFill>
              </a:rPr>
              <a:t> </a:t>
            </a:r>
            <a:r>
              <a:rPr lang="da-DK" b="1" dirty="0" err="1">
                <a:solidFill>
                  <a:schemeClr val="accent4"/>
                </a:solidFill>
              </a:rPr>
              <a:t>distress</a:t>
            </a:r>
            <a:endParaRPr lang="da-DK" b="1" dirty="0">
              <a:solidFill>
                <a:schemeClr val="accent4"/>
              </a:solidFill>
            </a:endParaRPr>
          </a:p>
        </p:txBody>
      </p:sp>
      <p:pic>
        <p:nvPicPr>
          <p:cNvPr id="15" name="Picture 14">
            <a:extLst>
              <a:ext uri="{FF2B5EF4-FFF2-40B4-BE49-F238E27FC236}">
                <a16:creationId xmlns:a16="http://schemas.microsoft.com/office/drawing/2014/main" id="{0E7BDA70-3765-EE5C-87BD-6CA9BFA718F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6839396" y="5476368"/>
            <a:ext cx="949171" cy="949171"/>
          </a:xfrm>
          <a:prstGeom prst="rect">
            <a:avLst/>
          </a:prstGeom>
        </p:spPr>
      </p:pic>
      <p:sp>
        <p:nvSpPr>
          <p:cNvPr id="16" name="TextBox 15">
            <a:extLst>
              <a:ext uri="{FF2B5EF4-FFF2-40B4-BE49-F238E27FC236}">
                <a16:creationId xmlns:a16="http://schemas.microsoft.com/office/drawing/2014/main" id="{DC7FBFFC-B377-6038-4B78-73835FC84287}"/>
              </a:ext>
            </a:extLst>
          </p:cNvPr>
          <p:cNvSpPr txBox="1"/>
          <p:nvPr/>
        </p:nvSpPr>
        <p:spPr>
          <a:xfrm>
            <a:off x="3710869" y="5766286"/>
            <a:ext cx="3435659" cy="369332"/>
          </a:xfrm>
          <a:prstGeom prst="rect">
            <a:avLst/>
          </a:prstGeom>
          <a:noFill/>
        </p:spPr>
        <p:txBody>
          <a:bodyPr wrap="square" rtlCol="0">
            <a:spAutoFit/>
          </a:bodyPr>
          <a:lstStyle/>
          <a:p>
            <a:r>
              <a:rPr lang="da-DK" b="1" dirty="0" err="1">
                <a:solidFill>
                  <a:schemeClr val="accent4"/>
                </a:solidFill>
              </a:rPr>
              <a:t>Irregular</a:t>
            </a:r>
            <a:r>
              <a:rPr lang="da-DK" b="1" dirty="0">
                <a:solidFill>
                  <a:schemeClr val="accent4"/>
                </a:solidFill>
              </a:rPr>
              <a:t> </a:t>
            </a:r>
            <a:r>
              <a:rPr lang="da-DK" b="1" dirty="0" err="1">
                <a:solidFill>
                  <a:schemeClr val="accent4"/>
                </a:solidFill>
              </a:rPr>
              <a:t>procurement</a:t>
            </a:r>
            <a:r>
              <a:rPr lang="da-DK" b="1" dirty="0">
                <a:solidFill>
                  <a:schemeClr val="accent4"/>
                </a:solidFill>
              </a:rPr>
              <a:t> </a:t>
            </a:r>
          </a:p>
        </p:txBody>
      </p:sp>
    </p:spTree>
    <p:extLst>
      <p:ext uri="{BB962C8B-B14F-4D97-AF65-F5344CB8AC3E}">
        <p14:creationId xmlns:p14="http://schemas.microsoft.com/office/powerpoint/2010/main" val="35457793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4" descr="ChatGPT, OpenAI Logo Icon 21495996 PNG">
            <a:extLst>
              <a:ext uri="{FF2B5EF4-FFF2-40B4-BE49-F238E27FC236}">
                <a16:creationId xmlns:a16="http://schemas.microsoft.com/office/drawing/2014/main" id="{0396F25F-0D31-3D08-AD31-D9D1FCCBD530}"/>
              </a:ext>
            </a:extLst>
          </p:cNvPr>
          <p:cNvPicPr>
            <a:picLocks noGrp="1" noChangeAspect="1" noChangeArrowheads="1"/>
          </p:cNvPicPr>
          <p:nvPr>
            <p:ph type="pic" sz="quarter" idx="14"/>
          </p:nvPr>
        </p:nvPicPr>
        <p:blipFill>
          <a:blip r:embed="rId2" cstate="print">
            <a:extLst>
              <a:ext uri="{28A0092B-C50C-407E-A947-70E740481C1C}">
                <a14:useLocalDpi xmlns:a14="http://schemas.microsoft.com/office/drawing/2010/main" val="0"/>
              </a:ext>
            </a:extLst>
          </a:blip>
          <a:srcRect t="10993" b="10993"/>
          <a:stretch>
            <a:fillRect/>
          </a:stretch>
        </p:blipFill>
        <p:spPr bwMode="auto">
          <a:xfrm>
            <a:off x="3800634" y="3778132"/>
            <a:ext cx="2262907" cy="2008015"/>
          </a:xfrm>
          <a:prstGeom prst="rect">
            <a:avLst/>
          </a:prstGeom>
          <a:noFill/>
          <a:extLst>
            <a:ext uri="{909E8E84-426E-40DD-AFC4-6F175D3DCCD1}">
              <a14:hiddenFill xmlns:a14="http://schemas.microsoft.com/office/drawing/2010/main">
                <a:solidFill>
                  <a:srgbClr val="FFFFFF"/>
                </a:solidFill>
              </a14:hiddenFill>
            </a:ext>
          </a:extLst>
        </p:spPr>
      </p:pic>
      <p:sp>
        <p:nvSpPr>
          <p:cNvPr id="9" name="Title 8"/>
          <p:cNvSpPr>
            <a:spLocks noGrp="1"/>
          </p:cNvSpPr>
          <p:nvPr>
            <p:ph type="title"/>
          </p:nvPr>
        </p:nvSpPr>
        <p:spPr/>
        <p:txBody>
          <a:bodyPr/>
          <a:lstStyle/>
          <a:p>
            <a:r>
              <a:rPr lang="en-GB" dirty="0"/>
              <a:t>Next steps in improving data-based audits of operations under EPA</a:t>
            </a:r>
          </a:p>
        </p:txBody>
      </p:sp>
      <p:sp>
        <p:nvSpPr>
          <p:cNvPr id="13" name="Text Placeholder 12"/>
          <p:cNvSpPr>
            <a:spLocks noGrp="1"/>
          </p:cNvSpPr>
          <p:nvPr>
            <p:ph type="body" sz="quarter" idx="16"/>
          </p:nvPr>
        </p:nvSpPr>
        <p:spPr>
          <a:xfrm>
            <a:off x="7948329" y="3968880"/>
            <a:ext cx="1890000" cy="1638158"/>
          </a:xfrm>
        </p:spPr>
        <p:txBody>
          <a:bodyPr anchor="ctr"/>
          <a:lstStyle/>
          <a:p>
            <a:pPr algn="ctr"/>
            <a:r>
              <a:rPr lang="en-GB" b="1" dirty="0">
                <a:solidFill>
                  <a:schemeClr val="accent4"/>
                </a:solidFill>
              </a:rPr>
              <a:t>Others?</a:t>
            </a:r>
          </a:p>
        </p:txBody>
      </p:sp>
      <p:sp>
        <p:nvSpPr>
          <p:cNvPr id="16" name="Text Placeholder 15"/>
          <p:cNvSpPr>
            <a:spLocks noGrp="1"/>
          </p:cNvSpPr>
          <p:nvPr>
            <p:ph type="body" sz="quarter" idx="20"/>
          </p:nvPr>
        </p:nvSpPr>
        <p:spPr>
          <a:xfrm>
            <a:off x="2236350" y="3960377"/>
            <a:ext cx="1890000" cy="1643525"/>
          </a:xfrm>
        </p:spPr>
        <p:txBody>
          <a:bodyPr anchor="ctr"/>
          <a:lstStyle/>
          <a:p>
            <a:pPr algn="ctr"/>
            <a:r>
              <a:rPr lang="en-GB" b="1" dirty="0">
                <a:solidFill>
                  <a:schemeClr val="accent4"/>
                </a:solidFill>
              </a:rPr>
              <a:t>Generative AI*</a:t>
            </a:r>
          </a:p>
        </p:txBody>
      </p:sp>
      <p:sp>
        <p:nvSpPr>
          <p:cNvPr id="17" name="Text Placeholder 16"/>
          <p:cNvSpPr>
            <a:spLocks noGrp="1"/>
          </p:cNvSpPr>
          <p:nvPr>
            <p:ph type="body" sz="quarter" idx="21"/>
          </p:nvPr>
        </p:nvSpPr>
        <p:spPr>
          <a:xfrm>
            <a:off x="7971651" y="2159958"/>
            <a:ext cx="1890000" cy="1638159"/>
          </a:xfrm>
        </p:spPr>
        <p:txBody>
          <a:bodyPr anchor="ctr"/>
          <a:lstStyle/>
          <a:p>
            <a:pPr algn="ctr"/>
            <a:r>
              <a:rPr lang="en-GB" b="1">
                <a:solidFill>
                  <a:schemeClr val="accent4"/>
                </a:solidFill>
              </a:rPr>
              <a:t>International data</a:t>
            </a:r>
          </a:p>
        </p:txBody>
      </p:sp>
      <p:sp>
        <p:nvSpPr>
          <p:cNvPr id="2" name="Slide Number Placeholder 1">
            <a:extLst>
              <a:ext uri="{FF2B5EF4-FFF2-40B4-BE49-F238E27FC236}">
                <a16:creationId xmlns:a16="http://schemas.microsoft.com/office/drawing/2014/main" id="{A690C59B-DD74-B675-B98B-0D571FA41677}"/>
              </a:ext>
            </a:extLst>
          </p:cNvPr>
          <p:cNvSpPr>
            <a:spLocks noGrp="1"/>
          </p:cNvSpPr>
          <p:nvPr>
            <p:ph type="sldNum" sz="quarter" idx="12"/>
          </p:nvPr>
        </p:nvSpPr>
        <p:spPr/>
        <p:txBody>
          <a:bodyPr/>
          <a:lstStyle/>
          <a:p>
            <a:r>
              <a:rPr lang="en-GB" dirty="0"/>
              <a:t>11</a:t>
            </a:r>
          </a:p>
        </p:txBody>
      </p:sp>
      <p:pic>
        <p:nvPicPr>
          <p:cNvPr id="1028" name="Picture 4" descr="Nationalbankdirektør Altinget: Kommunal">
            <a:extLst>
              <a:ext uri="{FF2B5EF4-FFF2-40B4-BE49-F238E27FC236}">
                <a16:creationId xmlns:a16="http://schemas.microsoft.com/office/drawing/2014/main" id="{42E95FE5-A801-3CFB-4EA4-D842EA1B073D}"/>
              </a:ext>
            </a:extLst>
          </p:cNvPr>
          <p:cNvPicPr>
            <a:picLocks noGrp="1" noChangeAspect="1" noChangeArrowheads="1"/>
          </p:cNvPicPr>
          <p:nvPr>
            <p:ph type="pic" sz="quarter" idx="19"/>
          </p:nvPr>
        </p:nvPicPr>
        <p:blipFill>
          <a:blip r:embed="rId3">
            <a:extLst>
              <a:ext uri="{28A0092B-C50C-407E-A947-70E740481C1C}">
                <a14:useLocalDpi xmlns:a14="http://schemas.microsoft.com/office/drawing/2010/main" val="0"/>
              </a:ext>
            </a:extLst>
          </a:blip>
          <a:srcRect t="3050" b="3050"/>
          <a:stretch>
            <a:fillRect/>
          </a:stretch>
        </p:blipFill>
        <p:spPr bwMode="auto">
          <a:xfrm>
            <a:off x="4008992" y="2159957"/>
            <a:ext cx="1846193" cy="163815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0A56A6C-1375-9829-2470-B6A004813BBB}"/>
              </a:ext>
            </a:extLst>
          </p:cNvPr>
          <p:cNvSpPr txBox="1"/>
          <p:nvPr/>
        </p:nvSpPr>
        <p:spPr>
          <a:xfrm>
            <a:off x="2022123" y="6496412"/>
            <a:ext cx="5017303" cy="230832"/>
          </a:xfrm>
          <a:prstGeom prst="rect">
            <a:avLst/>
          </a:prstGeom>
          <a:noFill/>
        </p:spPr>
        <p:txBody>
          <a:bodyPr wrap="square" rtlCol="0">
            <a:spAutoFit/>
          </a:bodyPr>
          <a:lstStyle/>
          <a:p>
            <a:r>
              <a:rPr lang="da-DK" sz="900" i="1">
                <a:solidFill>
                  <a:schemeClr val="tx2"/>
                </a:solidFill>
              </a:rPr>
              <a:t>*Data </a:t>
            </a:r>
            <a:r>
              <a:rPr lang="da-DK" sz="900" i="1" err="1">
                <a:solidFill>
                  <a:schemeClr val="tx2"/>
                </a:solidFill>
              </a:rPr>
              <a:t>ownership</a:t>
            </a:r>
            <a:r>
              <a:rPr lang="da-DK" sz="900" i="1">
                <a:solidFill>
                  <a:schemeClr val="tx2"/>
                </a:solidFill>
              </a:rPr>
              <a:t> </a:t>
            </a:r>
            <a:r>
              <a:rPr lang="da-DK" sz="900" i="1" err="1">
                <a:solidFill>
                  <a:schemeClr val="tx2"/>
                </a:solidFill>
              </a:rPr>
              <a:t>considerations</a:t>
            </a:r>
            <a:r>
              <a:rPr lang="da-DK" sz="900" i="1">
                <a:solidFill>
                  <a:schemeClr val="tx2"/>
                </a:solidFill>
              </a:rPr>
              <a:t> </a:t>
            </a:r>
            <a:r>
              <a:rPr lang="da-DK" sz="900" i="1" err="1">
                <a:solidFill>
                  <a:schemeClr val="tx2"/>
                </a:solidFill>
              </a:rPr>
              <a:t>are</a:t>
            </a:r>
            <a:r>
              <a:rPr lang="da-DK" sz="900" i="1">
                <a:solidFill>
                  <a:schemeClr val="tx2"/>
                </a:solidFill>
              </a:rPr>
              <a:t> </a:t>
            </a:r>
            <a:r>
              <a:rPr lang="da-DK" sz="900" i="1" err="1">
                <a:solidFill>
                  <a:schemeClr val="tx2"/>
                </a:solidFill>
              </a:rPr>
              <a:t>ongoing</a:t>
            </a:r>
            <a:r>
              <a:rPr lang="da-DK" sz="900" i="1">
                <a:solidFill>
                  <a:schemeClr val="tx2"/>
                </a:solidFill>
              </a:rPr>
              <a:t> in Denmark </a:t>
            </a:r>
            <a:r>
              <a:rPr lang="da-DK" sz="900" i="1" err="1">
                <a:solidFill>
                  <a:schemeClr val="tx2"/>
                </a:solidFill>
              </a:rPr>
              <a:t>hence</a:t>
            </a:r>
            <a:r>
              <a:rPr lang="da-DK" sz="900" i="1">
                <a:solidFill>
                  <a:schemeClr val="tx2"/>
                </a:solidFill>
              </a:rPr>
              <a:t> not </a:t>
            </a:r>
            <a:r>
              <a:rPr lang="da-DK" sz="900" i="1" err="1">
                <a:solidFill>
                  <a:schemeClr val="tx2"/>
                </a:solidFill>
              </a:rPr>
              <a:t>fully</a:t>
            </a:r>
            <a:r>
              <a:rPr lang="da-DK" sz="900" i="1">
                <a:solidFill>
                  <a:schemeClr val="tx2"/>
                </a:solidFill>
              </a:rPr>
              <a:t> </a:t>
            </a:r>
            <a:r>
              <a:rPr lang="da-DK" sz="900" i="1" err="1">
                <a:solidFill>
                  <a:schemeClr val="tx2"/>
                </a:solidFill>
              </a:rPr>
              <a:t>embraced</a:t>
            </a:r>
            <a:r>
              <a:rPr lang="da-DK" sz="900" i="1">
                <a:solidFill>
                  <a:schemeClr val="tx2"/>
                </a:solidFill>
              </a:rPr>
              <a:t> </a:t>
            </a:r>
            <a:r>
              <a:rPr lang="da-DK" sz="900" i="1" err="1">
                <a:solidFill>
                  <a:schemeClr val="tx2"/>
                </a:solidFill>
              </a:rPr>
              <a:t>yet</a:t>
            </a:r>
            <a:endParaRPr lang="da-DK" sz="900" i="1">
              <a:solidFill>
                <a:schemeClr val="tx2"/>
              </a:solidFill>
            </a:endParaRPr>
          </a:p>
        </p:txBody>
      </p:sp>
      <p:sp>
        <p:nvSpPr>
          <p:cNvPr id="7" name="Text Placeholder 12">
            <a:extLst>
              <a:ext uri="{FF2B5EF4-FFF2-40B4-BE49-F238E27FC236}">
                <a16:creationId xmlns:a16="http://schemas.microsoft.com/office/drawing/2014/main" id="{49A52552-DFD2-7027-B952-32BB2D39C8B6}"/>
              </a:ext>
            </a:extLst>
          </p:cNvPr>
          <p:cNvSpPr txBox="1">
            <a:spLocks/>
          </p:cNvSpPr>
          <p:nvPr/>
        </p:nvSpPr>
        <p:spPr>
          <a:xfrm>
            <a:off x="2236350" y="2159957"/>
            <a:ext cx="1890000" cy="1638158"/>
          </a:xfrm>
          <a:prstGeom prst="rect">
            <a:avLst/>
          </a:prstGeom>
          <a:noFill/>
        </p:spPr>
        <p:txBody>
          <a:bodyPr vert="horz" lIns="91440" tIns="90000" rIns="91440" bIns="45720" rtlCol="0" anchor="ctr">
            <a:noAutofit/>
          </a:bodyPr>
          <a:lstStyle>
            <a:lvl1pPr marL="0" indent="0" algn="l" defTabSz="685800" rtl="0" eaLnBrk="1" latinLnBrk="0" hangingPunct="1">
              <a:lnSpc>
                <a:spcPct val="100000"/>
              </a:lnSpc>
              <a:spcBef>
                <a:spcPts val="0"/>
              </a:spcBef>
              <a:spcAft>
                <a:spcPts val="1350"/>
              </a:spcAft>
              <a:buClr>
                <a:schemeClr val="tx2"/>
              </a:buClr>
              <a:buFont typeface="Arial" panose="020B0604020202020204" pitchFamily="34" charset="0"/>
              <a:buNone/>
              <a:defRPr sz="15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GB" b="1" dirty="0">
                <a:solidFill>
                  <a:schemeClr val="accent4"/>
                </a:solidFill>
              </a:rPr>
              <a:t>National data</a:t>
            </a:r>
          </a:p>
        </p:txBody>
      </p:sp>
      <p:pic>
        <p:nvPicPr>
          <p:cNvPr id="18" name="Picture 17">
            <a:extLst>
              <a:ext uri="{FF2B5EF4-FFF2-40B4-BE49-F238E27FC236}">
                <a16:creationId xmlns:a16="http://schemas.microsoft.com/office/drawing/2014/main" id="{A4AF87A2-A1C6-881B-A818-BD5EC90C0001}"/>
              </a:ext>
            </a:extLst>
          </p:cNvPr>
          <p:cNvPicPr>
            <a:picLocks noChangeAspect="1"/>
          </p:cNvPicPr>
          <p:nvPr/>
        </p:nvPicPr>
        <p:blipFill>
          <a:blip r:embed="rId4"/>
          <a:stretch>
            <a:fillRect/>
          </a:stretch>
        </p:blipFill>
        <p:spPr>
          <a:xfrm>
            <a:off x="6166295" y="4034651"/>
            <a:ext cx="1494975" cy="1494975"/>
          </a:xfrm>
          <a:prstGeom prst="rect">
            <a:avLst/>
          </a:prstGeom>
        </p:spPr>
      </p:pic>
      <p:pic>
        <p:nvPicPr>
          <p:cNvPr id="21" name="Picture 20">
            <a:extLst>
              <a:ext uri="{FF2B5EF4-FFF2-40B4-BE49-F238E27FC236}">
                <a16:creationId xmlns:a16="http://schemas.microsoft.com/office/drawing/2014/main" id="{F9959175-2B4B-D174-35BD-1CE6DD3E1E55}"/>
              </a:ext>
            </a:extLst>
          </p:cNvPr>
          <p:cNvPicPr>
            <a:picLocks noChangeAspect="1"/>
          </p:cNvPicPr>
          <p:nvPr/>
        </p:nvPicPr>
        <p:blipFill>
          <a:blip r:embed="rId5"/>
          <a:stretch>
            <a:fillRect/>
          </a:stretch>
        </p:blipFill>
        <p:spPr>
          <a:xfrm>
            <a:off x="5990685" y="2055940"/>
            <a:ext cx="1846193" cy="1846193"/>
          </a:xfrm>
          <a:prstGeom prst="rect">
            <a:avLst/>
          </a:prstGeom>
        </p:spPr>
      </p:pic>
    </p:spTree>
    <p:extLst>
      <p:ext uri="{BB962C8B-B14F-4D97-AF65-F5344CB8AC3E}">
        <p14:creationId xmlns:p14="http://schemas.microsoft.com/office/powerpoint/2010/main" val="40040987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a:t>Summing up</a:t>
            </a:r>
          </a:p>
        </p:txBody>
      </p:sp>
      <p:sp>
        <p:nvSpPr>
          <p:cNvPr id="8" name="Text Placeholder 7"/>
          <p:cNvSpPr>
            <a:spLocks noGrp="1"/>
          </p:cNvSpPr>
          <p:nvPr>
            <p:ph type="body" sz="quarter" idx="16"/>
          </p:nvPr>
        </p:nvSpPr>
        <p:spPr>
          <a:xfrm>
            <a:off x="2429081" y="4494638"/>
            <a:ext cx="2002169" cy="1524235"/>
          </a:xfrm>
        </p:spPr>
        <p:txBody>
          <a:bodyPr/>
          <a:lstStyle/>
          <a:p>
            <a:r>
              <a:rPr lang="en-GB" sz="1400" dirty="0">
                <a:solidFill>
                  <a:schemeClr val="tx2"/>
                </a:solidFill>
              </a:rPr>
              <a:t>Modified management verifications</a:t>
            </a:r>
          </a:p>
        </p:txBody>
      </p:sp>
      <p:sp>
        <p:nvSpPr>
          <p:cNvPr id="9" name="Text Placeholder 8"/>
          <p:cNvSpPr>
            <a:spLocks noGrp="1"/>
          </p:cNvSpPr>
          <p:nvPr>
            <p:ph type="body" sz="quarter" idx="17"/>
          </p:nvPr>
        </p:nvSpPr>
        <p:spPr>
          <a:xfrm>
            <a:off x="5028104" y="4494638"/>
            <a:ext cx="2002169" cy="1524235"/>
          </a:xfrm>
        </p:spPr>
        <p:txBody>
          <a:bodyPr/>
          <a:lstStyle/>
          <a:p>
            <a:r>
              <a:rPr lang="en-GB" sz="1400" dirty="0">
                <a:solidFill>
                  <a:schemeClr val="tx2"/>
                </a:solidFill>
              </a:rPr>
              <a:t>Efficient audit work with greater assurance</a:t>
            </a:r>
          </a:p>
        </p:txBody>
      </p:sp>
      <p:sp>
        <p:nvSpPr>
          <p:cNvPr id="10" name="Text Placeholder 9"/>
          <p:cNvSpPr>
            <a:spLocks noGrp="1"/>
          </p:cNvSpPr>
          <p:nvPr>
            <p:ph type="body" sz="quarter" idx="18"/>
          </p:nvPr>
        </p:nvSpPr>
        <p:spPr>
          <a:xfrm>
            <a:off x="7627128" y="4494638"/>
            <a:ext cx="2002169" cy="1524235"/>
          </a:xfrm>
        </p:spPr>
        <p:txBody>
          <a:bodyPr/>
          <a:lstStyle/>
          <a:p>
            <a:r>
              <a:rPr lang="en-GB" sz="1400" dirty="0">
                <a:solidFill>
                  <a:schemeClr val="tx2"/>
                </a:solidFill>
              </a:rPr>
              <a:t>New control tools and opportunities</a:t>
            </a:r>
          </a:p>
        </p:txBody>
      </p:sp>
      <p:sp>
        <p:nvSpPr>
          <p:cNvPr id="2" name="Slide Number Placeholder 1">
            <a:extLst>
              <a:ext uri="{FF2B5EF4-FFF2-40B4-BE49-F238E27FC236}">
                <a16:creationId xmlns:a16="http://schemas.microsoft.com/office/drawing/2014/main" id="{5E7002B8-4F01-4068-01A7-C42ADEC4DEBF}"/>
              </a:ext>
            </a:extLst>
          </p:cNvPr>
          <p:cNvSpPr>
            <a:spLocks noGrp="1"/>
          </p:cNvSpPr>
          <p:nvPr>
            <p:ph type="sldNum" sz="quarter" idx="12"/>
          </p:nvPr>
        </p:nvSpPr>
        <p:spPr/>
        <p:txBody>
          <a:bodyPr/>
          <a:lstStyle/>
          <a:p>
            <a:r>
              <a:rPr lang="en-GB" dirty="0"/>
              <a:t>12</a:t>
            </a:r>
          </a:p>
        </p:txBody>
      </p:sp>
      <p:pic>
        <p:nvPicPr>
          <p:cNvPr id="2056" name="Picture 8">
            <a:extLst>
              <a:ext uri="{FF2B5EF4-FFF2-40B4-BE49-F238E27FC236}">
                <a16:creationId xmlns:a16="http://schemas.microsoft.com/office/drawing/2014/main" id="{610FCB50-3391-C073-ABF2-925AAA159394}"/>
              </a:ext>
            </a:extLst>
          </p:cNvPr>
          <p:cNvPicPr>
            <a:picLocks noGrp="1" noChangeAspect="1" noChangeArrowheads="1"/>
          </p:cNvPicPr>
          <p:nvPr>
            <p:ph type="pic" sz="quarter" idx="14"/>
          </p:nvPr>
        </p:nvPicPr>
        <p:blipFill>
          <a:blip r:embed="rId2">
            <a:extLst>
              <a:ext uri="{28A0092B-C50C-407E-A947-70E740481C1C}">
                <a14:useLocalDpi xmlns:a14="http://schemas.microsoft.com/office/drawing/2010/main" val="0"/>
              </a:ext>
            </a:extLst>
          </a:blip>
          <a:srcRect t="5634" b="5634"/>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a:extLst>
              <a:ext uri="{FF2B5EF4-FFF2-40B4-BE49-F238E27FC236}">
                <a16:creationId xmlns:a16="http://schemas.microsoft.com/office/drawing/2014/main" id="{681E84DD-0F6C-3CA3-6229-028B6ECC6BC7}"/>
              </a:ext>
            </a:extLst>
          </p:cNvPr>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rcRect t="5634" b="5634"/>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a:extLst>
              <a:ext uri="{FF2B5EF4-FFF2-40B4-BE49-F238E27FC236}">
                <a16:creationId xmlns:a16="http://schemas.microsoft.com/office/drawing/2014/main" id="{6A377122-86FC-6E99-9100-BBCC9EF8E350}"/>
              </a:ext>
            </a:extLst>
          </p:cNvPr>
          <p:cNvPicPr>
            <a:picLocks noGrp="1" noChangeAspect="1" noChangeArrowheads="1"/>
          </p:cNvPicPr>
          <p:nvPr>
            <p:ph type="pic" sz="quarter" idx="15"/>
          </p:nvPr>
        </p:nvPicPr>
        <p:blipFill>
          <a:blip r:embed="rId4">
            <a:extLst>
              <a:ext uri="{28A0092B-C50C-407E-A947-70E740481C1C}">
                <a14:useLocalDpi xmlns:a14="http://schemas.microsoft.com/office/drawing/2010/main" val="0"/>
              </a:ext>
            </a:extLst>
          </a:blip>
          <a:srcRect t="5634" b="5634"/>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24559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Administrative verifications </a:t>
            </a:r>
            <a:endParaRPr lang="en-GB" dirty="0"/>
          </a:p>
        </p:txBody>
      </p:sp>
      <p:graphicFrame>
        <p:nvGraphicFramePr>
          <p:cNvPr id="9" name="Diagram 8"/>
          <p:cNvGraphicFramePr/>
          <p:nvPr/>
        </p:nvGraphicFramePr>
        <p:xfrm>
          <a:off x="2771203" y="16060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9"/>
          <p:cNvSpPr txBox="1"/>
          <p:nvPr/>
        </p:nvSpPr>
        <p:spPr>
          <a:xfrm>
            <a:off x="2131515" y="2288575"/>
            <a:ext cx="3791641" cy="923330"/>
          </a:xfrm>
          <a:prstGeom prst="rect">
            <a:avLst/>
          </a:prstGeom>
          <a:noFill/>
        </p:spPr>
        <p:txBody>
          <a:bodyPr wrap="square" rtlCol="0">
            <a:spAutoFit/>
          </a:bodyPr>
          <a:lstStyle/>
          <a:p>
            <a:pPr algn="just"/>
            <a:r>
              <a:rPr lang="en-US" sz="1800" b="1" dirty="0">
                <a:latin typeface="Calibri" panose="020F0502020204030204" pitchFamily="34" charset="0"/>
              </a:rPr>
              <a:t>Selection of </a:t>
            </a:r>
          </a:p>
          <a:p>
            <a:pPr algn="just"/>
            <a:r>
              <a:rPr lang="en-US" sz="1800" b="1" dirty="0">
                <a:highlight>
                  <a:srgbClr val="FFFF00"/>
                </a:highlight>
                <a:latin typeface="Calibri" panose="020F0502020204030204" pitchFamily="34" charset="0"/>
              </a:rPr>
              <a:t>payment claims</a:t>
            </a:r>
            <a:endParaRPr lang="en-GB" sz="1800" dirty="0">
              <a:highlight>
                <a:srgbClr val="FFFF00"/>
              </a:highlight>
              <a:latin typeface="Calibri" panose="020F0502020204030204" pitchFamily="34" charset="0"/>
            </a:endParaRPr>
          </a:p>
          <a:p>
            <a:endParaRPr lang="en-GB" dirty="0"/>
          </a:p>
        </p:txBody>
      </p:sp>
      <p:cxnSp>
        <p:nvCxnSpPr>
          <p:cNvPr id="11" name="Straight Connector 10"/>
          <p:cNvCxnSpPr/>
          <p:nvPr/>
        </p:nvCxnSpPr>
        <p:spPr bwMode="auto">
          <a:xfrm>
            <a:off x="1979115" y="2182064"/>
            <a:ext cx="3312368" cy="0"/>
          </a:xfrm>
          <a:prstGeom prst="line">
            <a:avLst/>
          </a:prstGeom>
          <a:noFill/>
          <a:ln w="19050" cap="flat" cmpd="sng" algn="ctr">
            <a:solidFill>
              <a:schemeClr val="tx2"/>
            </a:solidFill>
            <a:prstDash val="solid"/>
            <a:round/>
            <a:headEnd type="none"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Box 11"/>
          <p:cNvSpPr txBox="1"/>
          <p:nvPr/>
        </p:nvSpPr>
        <p:spPr>
          <a:xfrm>
            <a:off x="7087564" y="3694232"/>
            <a:ext cx="3935339" cy="923330"/>
          </a:xfrm>
          <a:prstGeom prst="rect">
            <a:avLst/>
          </a:prstGeom>
          <a:noFill/>
        </p:spPr>
        <p:txBody>
          <a:bodyPr wrap="square" rtlCol="0">
            <a:spAutoFit/>
          </a:bodyPr>
          <a:lstStyle/>
          <a:p>
            <a:pPr algn="just"/>
            <a:r>
              <a:rPr lang="en-US" b="1" dirty="0">
                <a:latin typeface="Calibri" panose="020F0502020204030204" pitchFamily="34" charset="0"/>
                <a:cs typeface="Calibri" panose="020F0502020204030204" pitchFamily="34" charset="0"/>
              </a:rPr>
              <a:t>Selection of </a:t>
            </a:r>
          </a:p>
          <a:p>
            <a:pPr algn="just"/>
            <a:r>
              <a:rPr lang="en-US" b="1" dirty="0">
                <a:solidFill>
                  <a:srgbClr val="FF0000"/>
                </a:solidFill>
                <a:highlight>
                  <a:srgbClr val="FFFF00"/>
                </a:highlight>
                <a:latin typeface="Calibri" panose="020F0502020204030204" pitchFamily="34" charset="0"/>
                <a:cs typeface="Calibri" panose="020F0502020204030204" pitchFamily="34" charset="0"/>
              </a:rPr>
              <a:t>type of costs </a:t>
            </a:r>
            <a:r>
              <a:rPr lang="en-US" b="1" dirty="0">
                <a:highlight>
                  <a:srgbClr val="FFFF00"/>
                </a:highlight>
                <a:latin typeface="Calibri" panose="020F0502020204030204" pitchFamily="34" charset="0"/>
                <a:cs typeface="Calibri" panose="020F0502020204030204" pitchFamily="34" charset="0"/>
              </a:rPr>
              <a:t>inside of payment claims </a:t>
            </a:r>
            <a:endParaRPr lang="en-US" sz="1800" dirty="0">
              <a:highlight>
                <a:srgbClr val="FFFF00"/>
              </a:highlight>
              <a:latin typeface="Calibri" panose="020F0502020204030204" pitchFamily="34" charset="0"/>
            </a:endParaRPr>
          </a:p>
          <a:p>
            <a:endParaRPr lang="en-GB" b="1" dirty="0"/>
          </a:p>
        </p:txBody>
      </p:sp>
      <p:cxnSp>
        <p:nvCxnSpPr>
          <p:cNvPr id="13" name="Straight Connector 12"/>
          <p:cNvCxnSpPr/>
          <p:nvPr/>
        </p:nvCxnSpPr>
        <p:spPr bwMode="auto">
          <a:xfrm flipH="1">
            <a:off x="6227587" y="3685352"/>
            <a:ext cx="4032448" cy="0"/>
          </a:xfrm>
          <a:prstGeom prst="line">
            <a:avLst/>
          </a:prstGeom>
          <a:noFill/>
          <a:ln w="19050" cap="flat" cmpd="sng" algn="ctr">
            <a:solidFill>
              <a:schemeClr val="accent2"/>
            </a:solidFill>
            <a:prstDash val="solid"/>
            <a:round/>
            <a:headEnd type="none"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TextBox 13"/>
          <p:cNvSpPr txBox="1"/>
          <p:nvPr/>
        </p:nvSpPr>
        <p:spPr>
          <a:xfrm>
            <a:off x="2059506" y="5311507"/>
            <a:ext cx="3414367" cy="923330"/>
          </a:xfrm>
          <a:prstGeom prst="rect">
            <a:avLst/>
          </a:prstGeom>
          <a:noFill/>
        </p:spPr>
        <p:txBody>
          <a:bodyPr wrap="square" rtlCol="0">
            <a:spAutoFit/>
          </a:bodyPr>
          <a:lstStyle/>
          <a:p>
            <a:pPr lvl="0"/>
            <a:r>
              <a:rPr lang="en-US" b="1" dirty="0">
                <a:latin typeface="Calibri" panose="020F0502020204030204" pitchFamily="34" charset="0"/>
                <a:cs typeface="Calibri" panose="020F0502020204030204" pitchFamily="34" charset="0"/>
              </a:rPr>
              <a:t>Selection of </a:t>
            </a:r>
          </a:p>
          <a:p>
            <a:pPr lvl="0"/>
            <a:r>
              <a:rPr lang="en-US" b="1" dirty="0">
                <a:solidFill>
                  <a:srgbClr val="FF0000"/>
                </a:solidFill>
                <a:highlight>
                  <a:srgbClr val="FFFF00"/>
                </a:highlight>
                <a:latin typeface="Calibri" panose="020F0502020204030204" pitchFamily="34" charset="0"/>
                <a:cs typeface="Calibri" panose="020F0502020204030204" pitchFamily="34" charset="0"/>
              </a:rPr>
              <a:t>items</a:t>
            </a:r>
            <a:r>
              <a:rPr lang="en-US" b="1" dirty="0">
                <a:highlight>
                  <a:srgbClr val="FFFF00"/>
                </a:highlight>
                <a:latin typeface="Calibri" panose="020F0502020204030204" pitchFamily="34" charset="0"/>
                <a:cs typeface="Calibri" panose="020F0502020204030204" pitchFamily="34" charset="0"/>
              </a:rPr>
              <a:t> inside of payment claims </a:t>
            </a:r>
            <a:endParaRPr lang="en-US" dirty="0">
              <a:highlight>
                <a:srgbClr val="FFFF00"/>
              </a:highlight>
              <a:latin typeface="Calibri" panose="020F0502020204030204" pitchFamily="34" charset="0"/>
            </a:endParaRPr>
          </a:p>
          <a:p>
            <a:endParaRPr lang="en-GB" dirty="0"/>
          </a:p>
        </p:txBody>
      </p:sp>
      <p:cxnSp>
        <p:nvCxnSpPr>
          <p:cNvPr id="15" name="Straight Connector 14"/>
          <p:cNvCxnSpPr/>
          <p:nvPr/>
        </p:nvCxnSpPr>
        <p:spPr bwMode="auto">
          <a:xfrm>
            <a:off x="2131515" y="5311507"/>
            <a:ext cx="3159968" cy="0"/>
          </a:xfrm>
          <a:prstGeom prst="line">
            <a:avLst/>
          </a:prstGeom>
          <a:noFill/>
          <a:ln w="19050" cap="flat" cmpd="sng" algn="ctr">
            <a:solidFill>
              <a:schemeClr val="accent5"/>
            </a:solidFill>
            <a:prstDash val="solid"/>
            <a:round/>
            <a:headEnd type="none"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44826" y="3330341"/>
            <a:ext cx="726913" cy="726913"/>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782433" y="2186745"/>
            <a:ext cx="742741" cy="742741"/>
          </a:xfrm>
          <a:prstGeom prst="rect">
            <a:avLst/>
          </a:prstGeom>
        </p:spPr>
      </p:pic>
      <p:pic>
        <p:nvPicPr>
          <p:cNvPr id="19" name="Picture 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47448" y="4441219"/>
            <a:ext cx="780367" cy="780367"/>
          </a:xfrm>
          <a:prstGeom prst="rect">
            <a:avLst/>
          </a:prstGeom>
        </p:spPr>
      </p:pic>
    </p:spTree>
    <p:extLst>
      <p:ext uri="{BB962C8B-B14F-4D97-AF65-F5344CB8AC3E}">
        <p14:creationId xmlns:p14="http://schemas.microsoft.com/office/powerpoint/2010/main" val="100762496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E"/>
              <a:t>Thank you!</a:t>
            </a:r>
            <a:endParaRPr lang="en-GB"/>
          </a:p>
        </p:txBody>
      </p:sp>
      <p:sp>
        <p:nvSpPr>
          <p:cNvPr id="3" name="Subtitle 2"/>
          <p:cNvSpPr>
            <a:spLocks noGrp="1"/>
          </p:cNvSpPr>
          <p:nvPr>
            <p:ph type="subTitle" idx="1"/>
          </p:nvPr>
        </p:nvSpPr>
        <p:spPr>
          <a:xfrm>
            <a:off x="2093681" y="4342078"/>
            <a:ext cx="6705762" cy="1390139"/>
          </a:xfrm>
        </p:spPr>
        <p:txBody>
          <a:bodyPr wrap="square" anchor="b" anchorCtr="0"/>
          <a:lstStyle/>
          <a:p>
            <a:r>
              <a:rPr lang="en-US" sz="788" b="1"/>
              <a:t>© European Union 2020</a:t>
            </a:r>
          </a:p>
          <a:p>
            <a:r>
              <a:rPr lang="en-US" sz="788"/>
              <a:t>Unless otherwise noted the reuse of this presentation is </a:t>
            </a:r>
            <a:r>
              <a:rPr lang="en-US" sz="788" err="1"/>
              <a:t>authorised</a:t>
            </a:r>
            <a:r>
              <a:rPr lang="en-US" sz="788"/>
              <a:t> under the </a:t>
            </a:r>
            <a:r>
              <a:rPr lang="en-US" sz="788">
                <a:hlinkClick r:id="rId3"/>
              </a:rPr>
              <a:t>CC BY 4.0 </a:t>
            </a:r>
            <a:r>
              <a:rPr lang="en-US" sz="788"/>
              <a:t>license. For any use or reproduction of elements that are not owned by the EU, permission may need to be sought directly from the respective right holders.</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893" y="4500936"/>
            <a:ext cx="767622" cy="268573"/>
          </a:xfrm>
          <a:prstGeom prst="rect">
            <a:avLst/>
          </a:prstGeom>
        </p:spPr>
      </p:pic>
      <p:sp>
        <p:nvSpPr>
          <p:cNvPr id="4" name="Slide Number Placeholder 3">
            <a:extLst>
              <a:ext uri="{FF2B5EF4-FFF2-40B4-BE49-F238E27FC236}">
                <a16:creationId xmlns:a16="http://schemas.microsoft.com/office/drawing/2014/main" id="{132E456F-1B4E-9BC0-B9EE-D34335E5D07C}"/>
              </a:ext>
            </a:extLst>
          </p:cNvPr>
          <p:cNvSpPr>
            <a:spLocks noGrp="1"/>
          </p:cNvSpPr>
          <p:nvPr>
            <p:ph type="sldNum" sz="quarter" idx="12"/>
          </p:nvPr>
        </p:nvSpPr>
        <p:spPr/>
        <p:txBody>
          <a:bodyPr/>
          <a:lstStyle/>
          <a:p>
            <a:r>
              <a:rPr lang="en-GB" dirty="0"/>
              <a:t>13</a:t>
            </a:r>
          </a:p>
        </p:txBody>
      </p:sp>
    </p:spTree>
    <p:extLst>
      <p:ext uri="{BB962C8B-B14F-4D97-AF65-F5344CB8AC3E}">
        <p14:creationId xmlns:p14="http://schemas.microsoft.com/office/powerpoint/2010/main" val="42736193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DE196-9C7B-DEE7-E767-19C445F0E895}"/>
              </a:ext>
            </a:extLst>
          </p:cNvPr>
          <p:cNvSpPr>
            <a:spLocks noGrp="1"/>
          </p:cNvSpPr>
          <p:nvPr>
            <p:ph type="ctrTitle"/>
          </p:nvPr>
        </p:nvSpPr>
        <p:spPr>
          <a:xfrm>
            <a:off x="1200138" y="2119347"/>
            <a:ext cx="10065224" cy="2149523"/>
          </a:xfrm>
        </p:spPr>
        <p:txBody>
          <a:bodyPr/>
          <a:lstStyle/>
          <a:p>
            <a:r>
              <a:rPr lang="en-GB" b="1" dirty="0">
                <a:latin typeface="+mn-lt"/>
                <a:cs typeface="Times New Roman" panose="02020603050405020304" pitchFamily="18" charset="0"/>
              </a:rPr>
              <a:t>Debates </a:t>
            </a:r>
            <a:endParaRPr lang="en-IE" dirty="0"/>
          </a:p>
        </p:txBody>
      </p:sp>
      <p:pic>
        <p:nvPicPr>
          <p:cNvPr id="5" name="Picture Placeholder 4">
            <a:extLst>
              <a:ext uri="{FF2B5EF4-FFF2-40B4-BE49-F238E27FC236}">
                <a16:creationId xmlns:a16="http://schemas.microsoft.com/office/drawing/2014/main" id="{3A145AB0-47AF-2F7A-F9B2-FFAB4593AC8C}"/>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t="25944"/>
          <a:stretch/>
        </p:blipFill>
        <p:spPr>
          <a:xfrm>
            <a:off x="0" y="3379233"/>
            <a:ext cx="12252355" cy="3502891"/>
          </a:xfrm>
        </p:spPr>
      </p:pic>
      <p:sp>
        <p:nvSpPr>
          <p:cNvPr id="7" name="Subtitle 6">
            <a:extLst>
              <a:ext uri="{FF2B5EF4-FFF2-40B4-BE49-F238E27FC236}">
                <a16:creationId xmlns:a16="http://schemas.microsoft.com/office/drawing/2014/main" id="{065E5B57-EA03-47DF-318E-3A565C4A44A1}"/>
              </a:ext>
            </a:extLst>
          </p:cNvPr>
          <p:cNvSpPr>
            <a:spLocks noGrp="1"/>
          </p:cNvSpPr>
          <p:nvPr>
            <p:ph type="subTitle" idx="1"/>
          </p:nvPr>
        </p:nvSpPr>
        <p:spPr/>
        <p:txBody>
          <a:bodyPr/>
          <a:lstStyle/>
          <a:p>
            <a:endParaRPr lang="en-IE"/>
          </a:p>
        </p:txBody>
      </p:sp>
      <p:sp>
        <p:nvSpPr>
          <p:cNvPr id="9" name="Text Placeholder 8">
            <a:extLst>
              <a:ext uri="{FF2B5EF4-FFF2-40B4-BE49-F238E27FC236}">
                <a16:creationId xmlns:a16="http://schemas.microsoft.com/office/drawing/2014/main" id="{4DBCF08D-FF87-666E-E3E1-C8213611C9C5}"/>
              </a:ext>
            </a:extLst>
          </p:cNvPr>
          <p:cNvSpPr>
            <a:spLocks noGrp="1"/>
          </p:cNvSpPr>
          <p:nvPr>
            <p:ph type="body" sz="quarter" idx="13"/>
          </p:nvPr>
        </p:nvSpPr>
        <p:spPr/>
        <p:txBody>
          <a:bodyPr/>
          <a:lstStyle/>
          <a:p>
            <a:endParaRPr lang="en-IE"/>
          </a:p>
        </p:txBody>
      </p:sp>
      <p:pic>
        <p:nvPicPr>
          <p:cNvPr id="10" name="Picture Placeholder 4">
            <a:extLst>
              <a:ext uri="{FF2B5EF4-FFF2-40B4-BE49-F238E27FC236}">
                <a16:creationId xmlns:a16="http://schemas.microsoft.com/office/drawing/2014/main" id="{A32768E0-99BF-19E6-FB61-698C2B9CA45A}"/>
              </a:ext>
            </a:extLst>
          </p:cNvPr>
          <p:cNvPicPr>
            <a:picLocks noChangeAspect="1"/>
          </p:cNvPicPr>
          <p:nvPr/>
        </p:nvPicPr>
        <p:blipFill rotWithShape="1">
          <a:blip r:embed="rId2">
            <a:extLst>
              <a:ext uri="{28A0092B-C50C-407E-A947-70E740481C1C}">
                <a14:useLocalDpi xmlns:a14="http://schemas.microsoft.com/office/drawing/2010/main" val="0"/>
              </a:ext>
            </a:extLst>
          </a:blip>
          <a:srcRect t="25944"/>
          <a:stretch/>
        </p:blipFill>
        <p:spPr>
          <a:xfrm>
            <a:off x="-22215" y="3564357"/>
            <a:ext cx="12252355" cy="3502891"/>
          </a:xfrm>
          <a:prstGeom prst="rect">
            <a:avLst/>
          </a:prstGeom>
        </p:spPr>
      </p:pic>
    </p:spTree>
    <p:extLst>
      <p:ext uri="{BB962C8B-B14F-4D97-AF65-F5344CB8AC3E}">
        <p14:creationId xmlns:p14="http://schemas.microsoft.com/office/powerpoint/2010/main" val="41370305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E" dirty="0"/>
              <a:t>On-the-spot verifications </a:t>
            </a:r>
            <a:endParaRPr lang="en-GB"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8392" y="2181354"/>
            <a:ext cx="2666826" cy="2666826"/>
          </a:xfrm>
          <a:prstGeom prst="rect">
            <a:avLst/>
          </a:prstGeom>
        </p:spPr>
      </p:pic>
      <p:sp>
        <p:nvSpPr>
          <p:cNvPr id="5" name="TextBox 4"/>
          <p:cNvSpPr txBox="1"/>
          <p:nvPr/>
        </p:nvSpPr>
        <p:spPr>
          <a:xfrm>
            <a:off x="5687246" y="2447364"/>
            <a:ext cx="3600400" cy="646331"/>
          </a:xfrm>
          <a:prstGeom prst="rect">
            <a:avLst/>
          </a:prstGeom>
          <a:noFill/>
        </p:spPr>
        <p:txBody>
          <a:bodyPr wrap="square" rtlCol="0">
            <a:spAutoFit/>
          </a:bodyPr>
          <a:lstStyle/>
          <a:p>
            <a:pPr lvl="0"/>
            <a:r>
              <a:rPr lang="en-GB" sz="1800" b="1" dirty="0">
                <a:solidFill>
                  <a:schemeClr val="tx1"/>
                </a:solidFill>
                <a:latin typeface="Arial" panose="020B0604020202020204" pitchFamily="34" charset="0"/>
                <a:cs typeface="Arial" panose="020B0604020202020204" pitchFamily="34" charset="0"/>
              </a:rPr>
              <a:t>Delivery, publicity, indicators </a:t>
            </a:r>
          </a:p>
          <a:p>
            <a:endParaRPr lang="en-GB" dirty="0"/>
          </a:p>
        </p:txBody>
      </p:sp>
      <p:sp>
        <p:nvSpPr>
          <p:cNvPr id="6" name="TextBox 5"/>
          <p:cNvSpPr txBox="1"/>
          <p:nvPr/>
        </p:nvSpPr>
        <p:spPr>
          <a:xfrm>
            <a:off x="5579234" y="3898871"/>
            <a:ext cx="3600400" cy="923330"/>
          </a:xfrm>
          <a:prstGeom prst="rect">
            <a:avLst/>
          </a:prstGeom>
          <a:noFill/>
        </p:spPr>
        <p:txBody>
          <a:bodyPr wrap="square" rtlCol="0">
            <a:spAutoFit/>
          </a:bodyPr>
          <a:lstStyle/>
          <a:p>
            <a:pPr lvl="0"/>
            <a:r>
              <a:rPr lang="en-GB" sz="1800" b="1" dirty="0">
                <a:solidFill>
                  <a:schemeClr val="tx1"/>
                </a:solidFill>
                <a:latin typeface="Arial" panose="020B0604020202020204" pitchFamily="34" charset="0"/>
                <a:cs typeface="Arial" panose="020B0604020202020204" pitchFamily="34" charset="0"/>
              </a:rPr>
              <a:t>Selection of expenditures within the operation</a:t>
            </a:r>
          </a:p>
          <a:p>
            <a:endParaRPr lang="en-GB" dirty="0"/>
          </a:p>
        </p:txBody>
      </p:sp>
      <p:sp>
        <p:nvSpPr>
          <p:cNvPr id="7" name="TextBox 6"/>
          <p:cNvSpPr txBox="1"/>
          <p:nvPr/>
        </p:nvSpPr>
        <p:spPr>
          <a:xfrm>
            <a:off x="862710" y="2969702"/>
            <a:ext cx="2232248" cy="923330"/>
          </a:xfrm>
          <a:prstGeom prst="rect">
            <a:avLst/>
          </a:prstGeom>
          <a:noFill/>
        </p:spPr>
        <p:txBody>
          <a:bodyPr wrap="square" rtlCol="0">
            <a:spAutoFit/>
          </a:bodyPr>
          <a:lstStyle/>
          <a:p>
            <a:pPr lvl="0"/>
            <a:r>
              <a:rPr lang="en-GB" b="1" dirty="0">
                <a:latin typeface="Arial" panose="020B0604020202020204" pitchFamily="34" charset="0"/>
                <a:cs typeface="Arial" panose="020B0604020202020204" pitchFamily="34" charset="0"/>
              </a:rPr>
              <a:t>Selection of operations </a:t>
            </a:r>
          </a:p>
          <a:p>
            <a:endParaRPr lang="en-GB" dirty="0"/>
          </a:p>
        </p:txBody>
      </p:sp>
      <p:cxnSp>
        <p:nvCxnSpPr>
          <p:cNvPr id="8" name="Straight Connector 7"/>
          <p:cNvCxnSpPr/>
          <p:nvPr/>
        </p:nvCxnSpPr>
        <p:spPr bwMode="auto">
          <a:xfrm>
            <a:off x="970722" y="2969702"/>
            <a:ext cx="1872208" cy="0"/>
          </a:xfrm>
          <a:prstGeom prst="line">
            <a:avLst/>
          </a:prstGeom>
          <a:noFill/>
          <a:ln w="19050" cap="flat" cmpd="sng" algn="ctr">
            <a:solidFill>
              <a:schemeClr val="accent3"/>
            </a:solidFill>
            <a:prstDash val="solid"/>
            <a:round/>
            <a:headEnd type="none"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p:cNvCxnSpPr/>
          <p:nvPr/>
        </p:nvCxnSpPr>
        <p:spPr bwMode="auto">
          <a:xfrm flipH="1">
            <a:off x="5328780" y="2447364"/>
            <a:ext cx="2736304" cy="0"/>
          </a:xfrm>
          <a:prstGeom prst="line">
            <a:avLst/>
          </a:prstGeom>
          <a:noFill/>
          <a:ln w="19050" cap="flat" cmpd="sng" algn="ctr">
            <a:solidFill>
              <a:schemeClr val="accent2"/>
            </a:solidFill>
            <a:prstDash val="solid"/>
            <a:round/>
            <a:headEnd type="none"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p:cNvCxnSpPr/>
          <p:nvPr/>
        </p:nvCxnSpPr>
        <p:spPr bwMode="auto">
          <a:xfrm flipH="1">
            <a:off x="5435218" y="3840005"/>
            <a:ext cx="3672408" cy="1"/>
          </a:xfrm>
          <a:prstGeom prst="line">
            <a:avLst/>
          </a:prstGeom>
          <a:noFill/>
          <a:ln w="19050" cap="flat" cmpd="sng" algn="ctr">
            <a:solidFill>
              <a:schemeClr val="accent5"/>
            </a:solidFill>
            <a:prstDash val="solid"/>
            <a:round/>
            <a:headEnd type="none"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899989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When to perform MV?</a:t>
            </a:r>
            <a:endParaRPr lang="en-GB" dirty="0"/>
          </a:p>
        </p:txBody>
      </p:sp>
      <p:sp>
        <p:nvSpPr>
          <p:cNvPr id="3" name="Oval 2"/>
          <p:cNvSpPr/>
          <p:nvPr/>
        </p:nvSpPr>
        <p:spPr>
          <a:xfrm>
            <a:off x="1058693" y="1770266"/>
            <a:ext cx="2436070" cy="21828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400" b="1" dirty="0"/>
              <a:t>Claim</a:t>
            </a:r>
          </a:p>
          <a:p>
            <a:pPr algn="ctr"/>
            <a:r>
              <a:rPr lang="en-IE" sz="1600" dirty="0"/>
              <a:t>submitted</a:t>
            </a:r>
            <a:endParaRPr lang="en-GB" sz="1600" dirty="0"/>
          </a:p>
        </p:txBody>
      </p:sp>
      <p:sp>
        <p:nvSpPr>
          <p:cNvPr id="4" name="Oval 3"/>
          <p:cNvSpPr/>
          <p:nvPr/>
        </p:nvSpPr>
        <p:spPr>
          <a:xfrm>
            <a:off x="4871262" y="1427797"/>
            <a:ext cx="3242553" cy="29185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600" b="1" dirty="0"/>
              <a:t>EC</a:t>
            </a:r>
          </a:p>
          <a:p>
            <a:pPr algn="ctr"/>
            <a:r>
              <a:rPr lang="en-IE" sz="1600" dirty="0"/>
              <a:t>Declared in applications for payment </a:t>
            </a:r>
            <a:endParaRPr lang="en-GB" sz="1600" dirty="0"/>
          </a:p>
        </p:txBody>
      </p:sp>
      <p:sp>
        <p:nvSpPr>
          <p:cNvPr id="5" name="Oval 4"/>
          <p:cNvSpPr/>
          <p:nvPr/>
        </p:nvSpPr>
        <p:spPr>
          <a:xfrm>
            <a:off x="8013193" y="2567836"/>
            <a:ext cx="3610960" cy="35570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600" b="1" dirty="0"/>
              <a:t>Deadline</a:t>
            </a:r>
          </a:p>
          <a:p>
            <a:pPr algn="ctr"/>
            <a:r>
              <a:rPr lang="en-IE" dirty="0"/>
              <a:t>Accounts</a:t>
            </a:r>
            <a:endParaRPr lang="en-GB" dirty="0"/>
          </a:p>
        </p:txBody>
      </p:sp>
      <p:sp>
        <p:nvSpPr>
          <p:cNvPr id="6" name="Oval 5"/>
          <p:cNvSpPr/>
          <p:nvPr/>
        </p:nvSpPr>
        <p:spPr>
          <a:xfrm>
            <a:off x="2589446" y="3656307"/>
            <a:ext cx="2568521" cy="256852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400" b="1" dirty="0"/>
              <a:t>80</a:t>
            </a:r>
          </a:p>
          <a:p>
            <a:pPr algn="ctr"/>
            <a:r>
              <a:rPr lang="en-IE" sz="1600" dirty="0"/>
              <a:t>days for payment</a:t>
            </a:r>
            <a:endParaRPr lang="en-GB" sz="1600" dirty="0"/>
          </a:p>
        </p:txBody>
      </p:sp>
    </p:spTree>
    <p:extLst>
      <p:ext uri="{BB962C8B-B14F-4D97-AF65-F5344CB8AC3E}">
        <p14:creationId xmlns:p14="http://schemas.microsoft.com/office/powerpoint/2010/main" val="13353907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1197" y="236198"/>
            <a:ext cx="10515600" cy="782357"/>
          </a:xfrm>
        </p:spPr>
        <p:txBody>
          <a:bodyPr/>
          <a:lstStyle/>
          <a:p>
            <a:r>
              <a:rPr lang="en-IE" dirty="0"/>
              <a:t>Review. Adapt. </a:t>
            </a:r>
            <a:endParaRPr lang="en-GB" dirty="0"/>
          </a:p>
        </p:txBody>
      </p:sp>
      <p:grpSp>
        <p:nvGrpSpPr>
          <p:cNvPr id="3" name="Group 76"/>
          <p:cNvGrpSpPr>
            <a:grpSpLocks/>
          </p:cNvGrpSpPr>
          <p:nvPr/>
        </p:nvGrpSpPr>
        <p:grpSpPr bwMode="auto">
          <a:xfrm>
            <a:off x="3651940" y="1219200"/>
            <a:ext cx="4358586" cy="4177128"/>
            <a:chOff x="379413" y="2273299"/>
            <a:chExt cx="2709862" cy="2722564"/>
          </a:xfrm>
        </p:grpSpPr>
        <p:sp>
          <p:nvSpPr>
            <p:cNvPr id="4" name="AutoShape 29"/>
            <p:cNvSpPr>
              <a:spLocks noChangeArrowheads="1"/>
            </p:cNvSpPr>
            <p:nvPr/>
          </p:nvSpPr>
          <p:spPr bwMode="gray">
            <a:xfrm flipH="1" flipV="1">
              <a:off x="728663" y="2273299"/>
              <a:ext cx="1962149" cy="874713"/>
            </a:xfrm>
            <a:custGeom>
              <a:avLst/>
              <a:gdLst>
                <a:gd name="T0" fmla="*/ 2147483647 w 15607"/>
                <a:gd name="T1" fmla="*/ 0 h 6983"/>
                <a:gd name="T2" fmla="*/ 2147483647 w 15607"/>
                <a:gd name="T3" fmla="*/ 2147483647 h 6983"/>
                <a:gd name="T4" fmla="*/ 2147483647 w 15607"/>
                <a:gd name="T5" fmla="*/ 2147483647 h 6983"/>
                <a:gd name="T6" fmla="*/ 0 w 15607"/>
                <a:gd name="T7" fmla="*/ 2147483647 h 6983"/>
                <a:gd name="T8" fmla="*/ 2147483647 w 15607"/>
                <a:gd name="T9" fmla="*/ 2147483647 h 6983"/>
                <a:gd name="T10" fmla="*/ 2147483647 w 15607"/>
                <a:gd name="T11" fmla="*/ 2147483647 h 6983"/>
                <a:gd name="T12" fmla="*/ 2147483647 w 15607"/>
                <a:gd name="T13" fmla="*/ 0 h 6983"/>
                <a:gd name="T14" fmla="*/ 0 60000 65536"/>
                <a:gd name="T15" fmla="*/ 0 60000 65536"/>
                <a:gd name="T16" fmla="*/ 0 60000 65536"/>
                <a:gd name="T17" fmla="*/ 0 60000 65536"/>
                <a:gd name="T18" fmla="*/ 0 60000 65536"/>
                <a:gd name="T19" fmla="*/ 0 60000 65536"/>
                <a:gd name="T20" fmla="*/ 0 60000 65536"/>
                <a:gd name="T21" fmla="*/ 0 w 15607"/>
                <a:gd name="T22" fmla="*/ 0 h 6983"/>
                <a:gd name="T23" fmla="*/ 15607 w 15607"/>
                <a:gd name="T24" fmla="*/ 6983 h 69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607" h="6983">
                  <a:moveTo>
                    <a:pt x="11719" y="0"/>
                  </a:moveTo>
                  <a:cubicBezTo>
                    <a:pt x="10650" y="1080"/>
                    <a:pt x="9023" y="1790"/>
                    <a:pt x="7675" y="1810"/>
                  </a:cubicBezTo>
                  <a:cubicBezTo>
                    <a:pt x="6327" y="1830"/>
                    <a:pt x="4699" y="1202"/>
                    <a:pt x="3630" y="122"/>
                  </a:cubicBezTo>
                  <a:lnTo>
                    <a:pt x="0" y="3716"/>
                  </a:lnTo>
                  <a:cubicBezTo>
                    <a:pt x="2028" y="5765"/>
                    <a:pt x="5074" y="6983"/>
                    <a:pt x="7675" y="6918"/>
                  </a:cubicBezTo>
                  <a:cubicBezTo>
                    <a:pt x="10276" y="6853"/>
                    <a:pt x="13579" y="5372"/>
                    <a:pt x="15607" y="3323"/>
                  </a:cubicBezTo>
                  <a:lnTo>
                    <a:pt x="11719" y="0"/>
                  </a:lnTo>
                  <a:close/>
                </a:path>
              </a:pathLst>
            </a:custGeom>
            <a:solidFill>
              <a:schemeClr val="accent1"/>
            </a:solidFill>
            <a:ln w="12700">
              <a:solidFill>
                <a:schemeClr val="bg1"/>
              </a:solidFill>
              <a:miter lim="800000"/>
              <a:headEnd/>
              <a:tailEnd/>
            </a:ln>
          </p:spPr>
          <p:txBody>
            <a:bodyPr rot="10800000" wrap="none" anchor="ctr"/>
            <a:lstStyle/>
            <a:p>
              <a:endParaRPr lang="en-US">
                <a:solidFill>
                  <a:schemeClr val="bg1"/>
                </a:solidFill>
              </a:endParaRPr>
            </a:p>
          </p:txBody>
        </p:sp>
        <p:sp>
          <p:nvSpPr>
            <p:cNvPr id="5" name="AutoShape 30"/>
            <p:cNvSpPr>
              <a:spLocks noChangeArrowheads="1"/>
            </p:cNvSpPr>
            <p:nvPr/>
          </p:nvSpPr>
          <p:spPr bwMode="gray">
            <a:xfrm rot="5183122" flipH="1">
              <a:off x="383381" y="2286794"/>
              <a:ext cx="2703514" cy="2708275"/>
            </a:xfrm>
            <a:custGeom>
              <a:avLst/>
              <a:gdLst>
                <a:gd name="T0" fmla="*/ 88605 w 21600"/>
                <a:gd name="T1" fmla="*/ 177668 h 21600"/>
                <a:gd name="T2" fmla="*/ 136661 w 21600"/>
                <a:gd name="T3" fmla="*/ 136542 h 21600"/>
                <a:gd name="T4" fmla="*/ 88605 w 21600"/>
                <a:gd name="T5" fmla="*/ 135665 h 21600"/>
                <a:gd name="T6" fmla="*/ 40548 w 21600"/>
                <a:gd name="T7" fmla="*/ 136542 h 21600"/>
                <a:gd name="T8" fmla="*/ 0 60000 65536"/>
                <a:gd name="T9" fmla="*/ 0 60000 65536"/>
                <a:gd name="T10" fmla="*/ 0 60000 65536"/>
                <a:gd name="T11" fmla="*/ 0 60000 65536"/>
                <a:gd name="T12" fmla="*/ 0 w 21600"/>
                <a:gd name="T13" fmla="*/ 0 h 21600"/>
                <a:gd name="T14" fmla="*/ 21600 w 21600"/>
                <a:gd name="T15" fmla="*/ 18932 h 21600"/>
              </a:gdLst>
              <a:ahLst/>
              <a:cxnLst>
                <a:cxn ang="T8">
                  <a:pos x="T0" y="T1"/>
                </a:cxn>
                <a:cxn ang="T9">
                  <a:pos x="T2" y="T3"/>
                </a:cxn>
                <a:cxn ang="T10">
                  <a:pos x="T4" y="T5"/>
                </a:cxn>
                <a:cxn ang="T11">
                  <a:pos x="T6" y="T7"/>
                </a:cxn>
              </a:cxnLst>
              <a:rect l="T12" t="T13" r="T14" b="T15"/>
              <a:pathLst>
                <a:path w="21600" h="21600">
                  <a:moveTo>
                    <a:pt x="14844" y="14804"/>
                  </a:moveTo>
                  <a:cubicBezTo>
                    <a:pt x="13775" y="15884"/>
                    <a:pt x="12319" y="16491"/>
                    <a:pt x="10800" y="16492"/>
                  </a:cubicBezTo>
                  <a:cubicBezTo>
                    <a:pt x="9280" y="16492"/>
                    <a:pt x="7824" y="15884"/>
                    <a:pt x="6755" y="14804"/>
                  </a:cubicBezTo>
                  <a:lnTo>
                    <a:pt x="3125" y="18398"/>
                  </a:lnTo>
                  <a:cubicBezTo>
                    <a:pt x="5153" y="20447"/>
                    <a:pt x="7917" y="21600"/>
                    <a:pt x="10800" y="21600"/>
                  </a:cubicBezTo>
                  <a:cubicBezTo>
                    <a:pt x="13682" y="21599"/>
                    <a:pt x="16446" y="20447"/>
                    <a:pt x="18474" y="18398"/>
                  </a:cubicBezTo>
                  <a:close/>
                </a:path>
              </a:pathLst>
            </a:custGeom>
            <a:solidFill>
              <a:schemeClr val="accent4"/>
            </a:solidFill>
            <a:ln w="12700">
              <a:solidFill>
                <a:schemeClr val="bg1"/>
              </a:solidFill>
              <a:miter lim="800000"/>
              <a:headEnd/>
              <a:tailEnd/>
            </a:ln>
          </p:spPr>
          <p:txBody>
            <a:bodyPr rot="10800000" vert="eaVert" wrap="none" anchor="ctr"/>
            <a:lstStyle/>
            <a:p>
              <a:pPr algn="ctr">
                <a:defRPr/>
              </a:pPr>
              <a:endParaRPr lang="en-US" sz="1200" dirty="0">
                <a:solidFill>
                  <a:schemeClr val="bg1"/>
                </a:solidFill>
                <a:latin typeface="Arial" charset="0"/>
                <a:cs typeface="Arial" charset="0"/>
              </a:endParaRPr>
            </a:p>
          </p:txBody>
        </p:sp>
        <p:sp>
          <p:nvSpPr>
            <p:cNvPr id="6" name="AutoShape 31"/>
            <p:cNvSpPr>
              <a:spLocks noChangeArrowheads="1"/>
            </p:cNvSpPr>
            <p:nvPr/>
          </p:nvSpPr>
          <p:spPr bwMode="gray">
            <a:xfrm rot="5183122" flipV="1">
              <a:off x="383381" y="2286794"/>
              <a:ext cx="2703513" cy="27082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18932 h 21600"/>
              </a:gdLst>
              <a:ahLst/>
              <a:cxnLst>
                <a:cxn ang="T8">
                  <a:pos x="T0" y="T1"/>
                </a:cxn>
                <a:cxn ang="T9">
                  <a:pos x="T2" y="T3"/>
                </a:cxn>
                <a:cxn ang="T10">
                  <a:pos x="T4" y="T5"/>
                </a:cxn>
                <a:cxn ang="T11">
                  <a:pos x="T6" y="T7"/>
                </a:cxn>
              </a:cxnLst>
              <a:rect l="T12" t="T13" r="T14" b="T15"/>
              <a:pathLst>
                <a:path w="21600" h="21600">
                  <a:moveTo>
                    <a:pt x="14844" y="14804"/>
                  </a:moveTo>
                  <a:cubicBezTo>
                    <a:pt x="13775" y="15884"/>
                    <a:pt x="12319" y="16491"/>
                    <a:pt x="10800" y="16492"/>
                  </a:cubicBezTo>
                  <a:cubicBezTo>
                    <a:pt x="9280" y="16492"/>
                    <a:pt x="7824" y="15884"/>
                    <a:pt x="6755" y="14804"/>
                  </a:cubicBezTo>
                  <a:lnTo>
                    <a:pt x="3125" y="18398"/>
                  </a:lnTo>
                  <a:cubicBezTo>
                    <a:pt x="5153" y="20447"/>
                    <a:pt x="7917" y="21600"/>
                    <a:pt x="10800" y="21600"/>
                  </a:cubicBezTo>
                  <a:cubicBezTo>
                    <a:pt x="13682" y="21599"/>
                    <a:pt x="16446" y="20447"/>
                    <a:pt x="18474" y="18398"/>
                  </a:cubicBezTo>
                  <a:close/>
                </a:path>
              </a:pathLst>
            </a:custGeom>
            <a:solidFill>
              <a:schemeClr val="accent2"/>
            </a:solidFill>
            <a:ln w="12700">
              <a:solidFill>
                <a:schemeClr val="bg1"/>
              </a:solidFill>
              <a:miter lim="800000"/>
              <a:headEnd/>
              <a:tailEnd/>
            </a:ln>
          </p:spPr>
          <p:txBody>
            <a:bodyPr vert="eaVert" wrap="none" anchor="ctr"/>
            <a:lstStyle/>
            <a:p>
              <a:endParaRPr lang="en-US">
                <a:solidFill>
                  <a:schemeClr val="bg1"/>
                </a:solidFill>
              </a:endParaRPr>
            </a:p>
          </p:txBody>
        </p:sp>
        <p:sp>
          <p:nvSpPr>
            <p:cNvPr id="7" name="AutoShape 32"/>
            <p:cNvSpPr>
              <a:spLocks noChangeArrowheads="1"/>
            </p:cNvSpPr>
            <p:nvPr/>
          </p:nvSpPr>
          <p:spPr bwMode="gray">
            <a:xfrm rot="21349731">
              <a:off x="379413" y="2290762"/>
              <a:ext cx="2706687" cy="2705101"/>
            </a:xfrm>
            <a:custGeom>
              <a:avLst/>
              <a:gdLst>
                <a:gd name="T0" fmla="*/ 88709 w 21600"/>
                <a:gd name="T1" fmla="*/ 177460 h 21600"/>
                <a:gd name="T2" fmla="*/ 136822 w 21600"/>
                <a:gd name="T3" fmla="*/ 136382 h 21600"/>
                <a:gd name="T4" fmla="*/ 88709 w 21600"/>
                <a:gd name="T5" fmla="*/ 135505 h 21600"/>
                <a:gd name="T6" fmla="*/ 40595 w 21600"/>
                <a:gd name="T7" fmla="*/ 136382 h 21600"/>
                <a:gd name="T8" fmla="*/ 0 60000 65536"/>
                <a:gd name="T9" fmla="*/ 0 60000 65536"/>
                <a:gd name="T10" fmla="*/ 0 60000 65536"/>
                <a:gd name="T11" fmla="*/ 0 60000 65536"/>
                <a:gd name="T12" fmla="*/ 0 w 21600"/>
                <a:gd name="T13" fmla="*/ 0 h 21600"/>
                <a:gd name="T14" fmla="*/ 21600 w 21600"/>
                <a:gd name="T15" fmla="*/ 18932 h 21600"/>
              </a:gdLst>
              <a:ahLst/>
              <a:cxnLst>
                <a:cxn ang="T8">
                  <a:pos x="T0" y="T1"/>
                </a:cxn>
                <a:cxn ang="T9">
                  <a:pos x="T2" y="T3"/>
                </a:cxn>
                <a:cxn ang="T10">
                  <a:pos x="T4" y="T5"/>
                </a:cxn>
                <a:cxn ang="T11">
                  <a:pos x="T6" y="T7"/>
                </a:cxn>
              </a:cxnLst>
              <a:rect l="T12" t="T13" r="T14" b="T15"/>
              <a:pathLst>
                <a:path w="21600" h="21600">
                  <a:moveTo>
                    <a:pt x="14844" y="14804"/>
                  </a:moveTo>
                  <a:cubicBezTo>
                    <a:pt x="13775" y="15884"/>
                    <a:pt x="12319" y="16491"/>
                    <a:pt x="10800" y="16492"/>
                  </a:cubicBezTo>
                  <a:cubicBezTo>
                    <a:pt x="9280" y="16492"/>
                    <a:pt x="7824" y="15884"/>
                    <a:pt x="6755" y="14804"/>
                  </a:cubicBezTo>
                  <a:lnTo>
                    <a:pt x="3125" y="18398"/>
                  </a:lnTo>
                  <a:cubicBezTo>
                    <a:pt x="5153" y="20447"/>
                    <a:pt x="7917" y="21600"/>
                    <a:pt x="10800" y="21600"/>
                  </a:cubicBezTo>
                  <a:cubicBezTo>
                    <a:pt x="13682" y="21599"/>
                    <a:pt x="16446" y="20447"/>
                    <a:pt x="18474" y="18398"/>
                  </a:cubicBezTo>
                  <a:close/>
                </a:path>
              </a:pathLst>
            </a:custGeom>
            <a:solidFill>
              <a:schemeClr val="accent3"/>
            </a:solidFill>
            <a:ln w="12700">
              <a:solidFill>
                <a:schemeClr val="bg1"/>
              </a:solidFill>
              <a:miter lim="800000"/>
              <a:headEnd/>
              <a:tailEnd/>
            </a:ln>
          </p:spPr>
          <p:txBody>
            <a:bodyPr wrap="none" anchor="ctr"/>
            <a:lstStyle/>
            <a:p>
              <a:pPr algn="ctr">
                <a:defRPr/>
              </a:pPr>
              <a:endParaRPr lang="en-US" sz="1200">
                <a:solidFill>
                  <a:schemeClr val="bg1"/>
                </a:solidFill>
                <a:latin typeface="Arial" charset="0"/>
                <a:cs typeface="Arial" charset="0"/>
              </a:endParaRPr>
            </a:p>
          </p:txBody>
        </p:sp>
        <p:sp>
          <p:nvSpPr>
            <p:cNvPr id="8" name="Freeform 33"/>
            <p:cNvSpPr>
              <a:spLocks/>
            </p:cNvSpPr>
            <p:nvPr/>
          </p:nvSpPr>
          <p:spPr bwMode="gray">
            <a:xfrm rot="2466426">
              <a:off x="700088" y="2754312"/>
              <a:ext cx="673100" cy="244475"/>
            </a:xfrm>
            <a:custGeom>
              <a:avLst/>
              <a:gdLst>
                <a:gd name="T0" fmla="*/ 0 w 364"/>
                <a:gd name="T1" fmla="*/ 233884 h 140"/>
                <a:gd name="T2" fmla="*/ 354867 w 364"/>
                <a:gd name="T3" fmla="*/ 0 h 140"/>
                <a:gd name="T4" fmla="*/ 672768 w 364"/>
                <a:gd name="T5" fmla="*/ 244356 h 140"/>
                <a:gd name="T6" fmla="*/ 0 60000 65536"/>
                <a:gd name="T7" fmla="*/ 0 60000 65536"/>
                <a:gd name="T8" fmla="*/ 0 60000 65536"/>
                <a:gd name="T9" fmla="*/ 0 w 364"/>
                <a:gd name="T10" fmla="*/ 0 h 140"/>
                <a:gd name="T11" fmla="*/ 364 w 364"/>
                <a:gd name="T12" fmla="*/ 140 h 140"/>
              </a:gdLst>
              <a:ahLst/>
              <a:cxnLst>
                <a:cxn ang="T6">
                  <a:pos x="T0" y="T1"/>
                </a:cxn>
                <a:cxn ang="T7">
                  <a:pos x="T2" y="T3"/>
                </a:cxn>
                <a:cxn ang="T8">
                  <a:pos x="T4" y="T5"/>
                </a:cxn>
              </a:cxnLst>
              <a:rect l="T9" t="T10" r="T11" b="T12"/>
              <a:pathLst>
                <a:path w="364" h="140">
                  <a:moveTo>
                    <a:pt x="0" y="134"/>
                  </a:moveTo>
                  <a:lnTo>
                    <a:pt x="192" y="0"/>
                  </a:lnTo>
                  <a:lnTo>
                    <a:pt x="364" y="140"/>
                  </a:lnTo>
                </a:path>
              </a:pathLst>
            </a:custGeom>
            <a:solidFill>
              <a:schemeClr val="accent4"/>
            </a:solidFill>
            <a:ln w="12700">
              <a:solidFill>
                <a:schemeClr val="bg1"/>
              </a:solidFill>
              <a:round/>
              <a:headEnd/>
              <a:tailEnd/>
            </a:ln>
          </p:spPr>
          <p:txBody>
            <a:bodyPr wrap="none" anchor="ctr"/>
            <a:lstStyle/>
            <a:p>
              <a:pPr>
                <a:defRPr/>
              </a:pPr>
              <a:endParaRPr lang="en-US" sz="1200">
                <a:solidFill>
                  <a:schemeClr val="bg1"/>
                </a:solidFill>
                <a:latin typeface="Arial" charset="0"/>
                <a:cs typeface="Arial" charset="0"/>
              </a:endParaRPr>
            </a:p>
          </p:txBody>
        </p:sp>
        <p:sp>
          <p:nvSpPr>
            <p:cNvPr id="9" name="Freeform 34"/>
            <p:cNvSpPr>
              <a:spLocks/>
            </p:cNvSpPr>
            <p:nvPr/>
          </p:nvSpPr>
          <p:spPr bwMode="gray">
            <a:xfrm rot="2466426" flipV="1">
              <a:off x="2105025" y="4271963"/>
              <a:ext cx="674688" cy="244475"/>
            </a:xfrm>
            <a:custGeom>
              <a:avLst/>
              <a:gdLst>
                <a:gd name="T0" fmla="*/ 0 w 364"/>
                <a:gd name="T1" fmla="*/ 2147483647 h 140"/>
                <a:gd name="T2" fmla="*/ 2147483647 w 364"/>
                <a:gd name="T3" fmla="*/ 0 h 140"/>
                <a:gd name="T4" fmla="*/ 2147483647 w 364"/>
                <a:gd name="T5" fmla="*/ 2147483647 h 140"/>
                <a:gd name="T6" fmla="*/ 0 60000 65536"/>
                <a:gd name="T7" fmla="*/ 0 60000 65536"/>
                <a:gd name="T8" fmla="*/ 0 60000 65536"/>
                <a:gd name="T9" fmla="*/ 0 w 364"/>
                <a:gd name="T10" fmla="*/ 0 h 140"/>
                <a:gd name="T11" fmla="*/ 364 w 364"/>
                <a:gd name="T12" fmla="*/ 140 h 140"/>
              </a:gdLst>
              <a:ahLst/>
              <a:cxnLst>
                <a:cxn ang="T6">
                  <a:pos x="T0" y="T1"/>
                </a:cxn>
                <a:cxn ang="T7">
                  <a:pos x="T2" y="T3"/>
                </a:cxn>
                <a:cxn ang="T8">
                  <a:pos x="T4" y="T5"/>
                </a:cxn>
              </a:cxnLst>
              <a:rect l="T9" t="T10" r="T11" b="T12"/>
              <a:pathLst>
                <a:path w="364" h="140">
                  <a:moveTo>
                    <a:pt x="0" y="134"/>
                  </a:moveTo>
                  <a:lnTo>
                    <a:pt x="192" y="0"/>
                  </a:lnTo>
                  <a:lnTo>
                    <a:pt x="364" y="140"/>
                  </a:lnTo>
                </a:path>
              </a:pathLst>
            </a:custGeom>
            <a:solidFill>
              <a:schemeClr val="accent2"/>
            </a:solidFill>
            <a:ln w="12700">
              <a:solidFill>
                <a:schemeClr val="bg1"/>
              </a:solidFill>
              <a:round/>
              <a:headEnd/>
              <a:tailEnd/>
            </a:ln>
          </p:spPr>
          <p:txBody>
            <a:bodyPr wrap="none" anchor="ctr"/>
            <a:lstStyle/>
            <a:p>
              <a:endParaRPr lang="en-US">
                <a:solidFill>
                  <a:schemeClr val="bg1"/>
                </a:solidFill>
              </a:endParaRPr>
            </a:p>
          </p:txBody>
        </p:sp>
        <p:sp>
          <p:nvSpPr>
            <p:cNvPr id="10" name="Freeform 35"/>
            <p:cNvSpPr>
              <a:spLocks/>
            </p:cNvSpPr>
            <p:nvPr/>
          </p:nvSpPr>
          <p:spPr bwMode="gray">
            <a:xfrm rot="18666426">
              <a:off x="641350" y="4222750"/>
              <a:ext cx="676275" cy="244475"/>
            </a:xfrm>
            <a:custGeom>
              <a:avLst/>
              <a:gdLst>
                <a:gd name="T0" fmla="*/ 0 w 364"/>
                <a:gd name="T1" fmla="*/ 234158 h 140"/>
                <a:gd name="T2" fmla="*/ 356465 w 364"/>
                <a:gd name="T3" fmla="*/ 0 h 140"/>
                <a:gd name="T4" fmla="*/ 675798 w 364"/>
                <a:gd name="T5" fmla="*/ 244643 h 140"/>
                <a:gd name="T6" fmla="*/ 0 60000 65536"/>
                <a:gd name="T7" fmla="*/ 0 60000 65536"/>
                <a:gd name="T8" fmla="*/ 0 60000 65536"/>
                <a:gd name="T9" fmla="*/ 0 w 364"/>
                <a:gd name="T10" fmla="*/ 0 h 140"/>
                <a:gd name="T11" fmla="*/ 364 w 364"/>
                <a:gd name="T12" fmla="*/ 140 h 140"/>
              </a:gdLst>
              <a:ahLst/>
              <a:cxnLst>
                <a:cxn ang="T6">
                  <a:pos x="T0" y="T1"/>
                </a:cxn>
                <a:cxn ang="T7">
                  <a:pos x="T2" y="T3"/>
                </a:cxn>
                <a:cxn ang="T8">
                  <a:pos x="T4" y="T5"/>
                </a:cxn>
              </a:cxnLst>
              <a:rect l="T9" t="T10" r="T11" b="T12"/>
              <a:pathLst>
                <a:path w="364" h="140">
                  <a:moveTo>
                    <a:pt x="0" y="134"/>
                  </a:moveTo>
                  <a:lnTo>
                    <a:pt x="192" y="0"/>
                  </a:lnTo>
                  <a:lnTo>
                    <a:pt x="364" y="140"/>
                  </a:lnTo>
                </a:path>
              </a:pathLst>
            </a:custGeom>
            <a:solidFill>
              <a:schemeClr val="accent3"/>
            </a:solidFill>
            <a:ln w="12700">
              <a:solidFill>
                <a:schemeClr val="bg1"/>
              </a:solidFill>
              <a:round/>
              <a:headEnd/>
              <a:tailEnd/>
            </a:ln>
          </p:spPr>
          <p:txBody>
            <a:bodyPr wrap="none" anchor="ctr"/>
            <a:lstStyle/>
            <a:p>
              <a:pPr>
                <a:defRPr/>
              </a:pPr>
              <a:endParaRPr lang="en-US" sz="1200">
                <a:solidFill>
                  <a:schemeClr val="bg1"/>
                </a:solidFill>
                <a:latin typeface="Arial" charset="0"/>
                <a:cs typeface="Arial" charset="0"/>
              </a:endParaRPr>
            </a:p>
          </p:txBody>
        </p:sp>
        <p:sp>
          <p:nvSpPr>
            <p:cNvPr id="11" name="Freeform 36"/>
            <p:cNvSpPr>
              <a:spLocks/>
            </p:cNvSpPr>
            <p:nvPr/>
          </p:nvSpPr>
          <p:spPr bwMode="gray">
            <a:xfrm rot="7866426" flipH="1">
              <a:off x="2139951" y="2801937"/>
              <a:ext cx="685800" cy="244475"/>
            </a:xfrm>
            <a:custGeom>
              <a:avLst/>
              <a:gdLst>
                <a:gd name="T0" fmla="*/ 0 w 364"/>
                <a:gd name="T1" fmla="*/ 2147483647 h 140"/>
                <a:gd name="T2" fmla="*/ 2147483647 w 364"/>
                <a:gd name="T3" fmla="*/ 0 h 140"/>
                <a:gd name="T4" fmla="*/ 2147483647 w 364"/>
                <a:gd name="T5" fmla="*/ 2147483647 h 140"/>
                <a:gd name="T6" fmla="*/ 0 60000 65536"/>
                <a:gd name="T7" fmla="*/ 0 60000 65536"/>
                <a:gd name="T8" fmla="*/ 0 60000 65536"/>
                <a:gd name="T9" fmla="*/ 0 w 364"/>
                <a:gd name="T10" fmla="*/ 0 h 140"/>
                <a:gd name="T11" fmla="*/ 364 w 364"/>
                <a:gd name="T12" fmla="*/ 140 h 140"/>
              </a:gdLst>
              <a:ahLst/>
              <a:cxnLst>
                <a:cxn ang="T6">
                  <a:pos x="T0" y="T1"/>
                </a:cxn>
                <a:cxn ang="T7">
                  <a:pos x="T2" y="T3"/>
                </a:cxn>
                <a:cxn ang="T8">
                  <a:pos x="T4" y="T5"/>
                </a:cxn>
              </a:cxnLst>
              <a:rect l="T9" t="T10" r="T11" b="T12"/>
              <a:pathLst>
                <a:path w="364" h="140">
                  <a:moveTo>
                    <a:pt x="0" y="134"/>
                  </a:moveTo>
                  <a:lnTo>
                    <a:pt x="192" y="0"/>
                  </a:lnTo>
                  <a:lnTo>
                    <a:pt x="364" y="140"/>
                  </a:lnTo>
                </a:path>
              </a:pathLst>
            </a:custGeom>
            <a:solidFill>
              <a:schemeClr val="accent1"/>
            </a:solidFill>
            <a:ln w="12700">
              <a:solidFill>
                <a:schemeClr val="bg1"/>
              </a:solidFill>
              <a:round/>
              <a:headEnd/>
              <a:tailEnd/>
            </a:ln>
          </p:spPr>
          <p:txBody>
            <a:bodyPr wrap="none" anchor="ctr"/>
            <a:lstStyle/>
            <a:p>
              <a:endParaRPr lang="en-US">
                <a:solidFill>
                  <a:schemeClr val="bg1"/>
                </a:solidFill>
              </a:endParaRPr>
            </a:p>
          </p:txBody>
        </p:sp>
        <p:sp>
          <p:nvSpPr>
            <p:cNvPr id="12" name="Rectangle 37"/>
            <p:cNvSpPr>
              <a:spLocks noChangeArrowheads="1"/>
            </p:cNvSpPr>
            <p:nvPr/>
          </p:nvSpPr>
          <p:spPr bwMode="blackWhite">
            <a:xfrm>
              <a:off x="483158" y="3507159"/>
              <a:ext cx="462438" cy="171515"/>
            </a:xfrm>
            <a:prstGeom prst="rect">
              <a:avLst/>
            </a:prstGeom>
            <a:noFill/>
            <a:ln w="12700">
              <a:noFill/>
              <a:miter lim="800000"/>
              <a:headEnd/>
              <a:tailEnd/>
            </a:ln>
          </p:spPr>
          <p:txBody>
            <a:bodyPr wrap="none" lIns="0" tIns="0" rIns="0" bIns="0" anchor="ctr" anchorCtr="1">
              <a:spAutoFit/>
            </a:bodyPr>
            <a:lstStyle/>
            <a:p>
              <a:pPr algn="ctr" defTabSz="787400">
                <a:lnSpc>
                  <a:spcPct val="95000"/>
                </a:lnSpc>
                <a:spcBef>
                  <a:spcPct val="80000"/>
                </a:spcBef>
                <a:buClr>
                  <a:schemeClr val="tx1"/>
                </a:buClr>
                <a:buFont typeface="Wingdings 2" pitchFamily="18" charset="2"/>
                <a:buNone/>
              </a:pPr>
              <a:r>
                <a:rPr lang="en-US" b="1" dirty="0">
                  <a:solidFill>
                    <a:schemeClr val="bg1"/>
                  </a:solidFill>
                </a:rPr>
                <a:t>Impact</a:t>
              </a:r>
            </a:p>
          </p:txBody>
        </p:sp>
        <p:sp>
          <p:nvSpPr>
            <p:cNvPr id="13" name="Rectangle 38"/>
            <p:cNvSpPr>
              <a:spLocks noChangeArrowheads="1"/>
            </p:cNvSpPr>
            <p:nvPr/>
          </p:nvSpPr>
          <p:spPr bwMode="blackWhite">
            <a:xfrm>
              <a:off x="1307572" y="2511273"/>
              <a:ext cx="948796" cy="182085"/>
            </a:xfrm>
            <a:prstGeom prst="rect">
              <a:avLst/>
            </a:prstGeom>
            <a:noFill/>
            <a:ln w="12700">
              <a:noFill/>
              <a:miter lim="800000"/>
              <a:headEnd/>
              <a:tailEnd/>
            </a:ln>
          </p:spPr>
          <p:txBody>
            <a:bodyPr wrap="none" lIns="0" tIns="0" rIns="0" bIns="0" anchor="ctr" anchorCtr="1">
              <a:spAutoFit/>
            </a:bodyPr>
            <a:lstStyle/>
            <a:p>
              <a:pPr algn="ctr" defTabSz="787400">
                <a:lnSpc>
                  <a:spcPct val="95000"/>
                </a:lnSpc>
                <a:spcBef>
                  <a:spcPct val="80000"/>
                </a:spcBef>
                <a:buClr>
                  <a:schemeClr val="tx1"/>
                </a:buClr>
                <a:buFont typeface="Wingdings 2" pitchFamily="18" charset="2"/>
                <a:buNone/>
              </a:pPr>
              <a:r>
                <a:rPr lang="en-US" b="1" dirty="0">
                  <a:solidFill>
                    <a:schemeClr val="bg1"/>
                  </a:solidFill>
                </a:rPr>
                <a:t>Results of MV</a:t>
              </a:r>
            </a:p>
          </p:txBody>
        </p:sp>
        <p:sp>
          <p:nvSpPr>
            <p:cNvPr id="14" name="Rectangle 39"/>
            <p:cNvSpPr>
              <a:spLocks noChangeArrowheads="1"/>
            </p:cNvSpPr>
            <p:nvPr/>
          </p:nvSpPr>
          <p:spPr bwMode="blackWhite">
            <a:xfrm>
              <a:off x="986835" y="4570477"/>
              <a:ext cx="1339477" cy="182085"/>
            </a:xfrm>
            <a:prstGeom prst="rect">
              <a:avLst/>
            </a:prstGeom>
            <a:noFill/>
            <a:ln w="12700">
              <a:noFill/>
              <a:miter lim="800000"/>
              <a:headEnd/>
              <a:tailEnd/>
            </a:ln>
          </p:spPr>
          <p:txBody>
            <a:bodyPr wrap="none" lIns="0" tIns="0" rIns="0" bIns="0" anchor="ctr" anchorCtr="1">
              <a:spAutoFit/>
            </a:bodyPr>
            <a:lstStyle/>
            <a:p>
              <a:pPr algn="ctr" defTabSz="787400">
                <a:lnSpc>
                  <a:spcPct val="95000"/>
                </a:lnSpc>
                <a:spcBef>
                  <a:spcPct val="80000"/>
                </a:spcBef>
                <a:buClr>
                  <a:schemeClr val="tx1"/>
                </a:buClr>
                <a:buFont typeface="Wingdings 2" pitchFamily="18" charset="2"/>
                <a:buNone/>
              </a:pPr>
              <a:r>
                <a:rPr lang="en-US" b="1" dirty="0">
                  <a:solidFill>
                    <a:schemeClr val="bg1"/>
                  </a:solidFill>
                </a:rPr>
                <a:t>Suspicions of fraud</a:t>
              </a:r>
            </a:p>
          </p:txBody>
        </p:sp>
        <p:sp>
          <p:nvSpPr>
            <p:cNvPr id="15" name="Rectangle 40"/>
            <p:cNvSpPr>
              <a:spLocks noChangeArrowheads="1"/>
            </p:cNvSpPr>
            <p:nvPr/>
          </p:nvSpPr>
          <p:spPr bwMode="blackWhite">
            <a:xfrm>
              <a:off x="2477930" y="3349534"/>
              <a:ext cx="597981" cy="517503"/>
            </a:xfrm>
            <a:prstGeom prst="rect">
              <a:avLst/>
            </a:prstGeom>
            <a:noFill/>
            <a:ln w="12700">
              <a:noFill/>
              <a:miter lim="800000"/>
              <a:headEnd/>
              <a:tailEnd/>
            </a:ln>
          </p:spPr>
          <p:txBody>
            <a:bodyPr wrap="none" lIns="0" tIns="0" rIns="0" bIns="0" anchor="ctr" anchorCtr="1">
              <a:spAutoFit/>
            </a:bodyPr>
            <a:lstStyle/>
            <a:p>
              <a:pPr algn="ctr" defTabSz="787400">
                <a:lnSpc>
                  <a:spcPct val="95000"/>
                </a:lnSpc>
                <a:spcBef>
                  <a:spcPct val="80000"/>
                </a:spcBef>
                <a:buClr>
                  <a:schemeClr val="tx1"/>
                </a:buClr>
              </a:pPr>
              <a:r>
                <a:rPr lang="en-US" b="1" dirty="0">
                  <a:solidFill>
                    <a:schemeClr val="bg1"/>
                  </a:solidFill>
                </a:rPr>
                <a:t>Results </a:t>
              </a:r>
            </a:p>
            <a:p>
              <a:pPr algn="ctr" defTabSz="787400">
                <a:lnSpc>
                  <a:spcPct val="95000"/>
                </a:lnSpc>
                <a:spcBef>
                  <a:spcPct val="80000"/>
                </a:spcBef>
                <a:buClr>
                  <a:schemeClr val="tx1"/>
                </a:buClr>
              </a:pPr>
              <a:r>
                <a:rPr lang="en-US" b="1" dirty="0">
                  <a:solidFill>
                    <a:schemeClr val="bg1"/>
                  </a:solidFill>
                </a:rPr>
                <a:t>of audits</a:t>
              </a:r>
            </a:p>
          </p:txBody>
        </p:sp>
      </p:grpSp>
      <p:sp>
        <p:nvSpPr>
          <p:cNvPr id="52" name="Rectangle 38">
            <a:extLst>
              <a:ext uri="{FF2B5EF4-FFF2-40B4-BE49-F238E27FC236}">
                <a16:creationId xmlns:a16="http://schemas.microsoft.com/office/drawing/2014/main" id="{55A6FB54-1C64-4372-8D39-4BADA43DF891}"/>
              </a:ext>
            </a:extLst>
          </p:cNvPr>
          <p:cNvSpPr>
            <a:spLocks noChangeArrowheads="1"/>
          </p:cNvSpPr>
          <p:nvPr/>
        </p:nvSpPr>
        <p:spPr bwMode="blackWhite">
          <a:xfrm>
            <a:off x="5258008" y="3356175"/>
            <a:ext cx="1141339" cy="263149"/>
          </a:xfrm>
          <a:prstGeom prst="rect">
            <a:avLst/>
          </a:prstGeom>
          <a:noFill/>
          <a:ln w="12700">
            <a:noFill/>
            <a:miter lim="800000"/>
            <a:headEnd/>
            <a:tailEnd/>
          </a:ln>
        </p:spPr>
        <p:txBody>
          <a:bodyPr wrap="none" lIns="0" tIns="0" rIns="0" bIns="0" anchor="ctr" anchorCtr="1">
            <a:spAutoFit/>
          </a:bodyPr>
          <a:lstStyle/>
          <a:p>
            <a:pPr algn="ctr" defTabSz="787400">
              <a:lnSpc>
                <a:spcPct val="95000"/>
              </a:lnSpc>
              <a:spcBef>
                <a:spcPct val="80000"/>
              </a:spcBef>
              <a:buClr>
                <a:schemeClr val="tx1"/>
              </a:buClr>
              <a:buFont typeface="Wingdings 2" pitchFamily="18" charset="2"/>
              <a:buNone/>
            </a:pPr>
            <a:r>
              <a:rPr lang="en-US" b="1" dirty="0"/>
              <a:t>REGULAR</a:t>
            </a:r>
          </a:p>
        </p:txBody>
      </p:sp>
      <p:cxnSp>
        <p:nvCxnSpPr>
          <p:cNvPr id="17" name="Straight Arrow Connector 16">
            <a:extLst>
              <a:ext uri="{FF2B5EF4-FFF2-40B4-BE49-F238E27FC236}">
                <a16:creationId xmlns:a16="http://schemas.microsoft.com/office/drawing/2014/main" id="{112CBBED-CEAA-43D1-A95A-1F84B586CD48}"/>
              </a:ext>
            </a:extLst>
          </p:cNvPr>
          <p:cNvCxnSpPr/>
          <p:nvPr/>
        </p:nvCxnSpPr>
        <p:spPr>
          <a:xfrm>
            <a:off x="5943600" y="5715000"/>
            <a:ext cx="292893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4E92DC05-9919-4269-8F19-175F8794D3F8}"/>
              </a:ext>
            </a:extLst>
          </p:cNvPr>
          <p:cNvCxnSpPr/>
          <p:nvPr/>
        </p:nvCxnSpPr>
        <p:spPr>
          <a:xfrm flipH="1">
            <a:off x="3028950" y="5715000"/>
            <a:ext cx="268605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94220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32622" y="383643"/>
            <a:ext cx="10515600" cy="782357"/>
          </a:xfrm>
        </p:spPr>
        <p:txBody>
          <a:bodyPr/>
          <a:lstStyle/>
          <a:p>
            <a:r>
              <a:rPr lang="en-IE" dirty="0">
                <a:solidFill>
                  <a:schemeClr val="tx1"/>
                </a:solidFill>
              </a:rPr>
              <a:t>AA role</a:t>
            </a:r>
            <a:endParaRPr lang="en-GB" dirty="0">
              <a:solidFill>
                <a:schemeClr val="tx1"/>
              </a:solidFill>
            </a:endParaRPr>
          </a:p>
        </p:txBody>
      </p:sp>
      <p:sp>
        <p:nvSpPr>
          <p:cNvPr id="21" name="TextBox 20"/>
          <p:cNvSpPr txBox="1"/>
          <p:nvPr/>
        </p:nvSpPr>
        <p:spPr>
          <a:xfrm>
            <a:off x="790575" y="1549694"/>
            <a:ext cx="10610850" cy="5047536"/>
          </a:xfrm>
          <a:prstGeom prst="rect">
            <a:avLst/>
          </a:prstGeom>
          <a:noFill/>
        </p:spPr>
        <p:txBody>
          <a:bodyPr wrap="square" rtlCol="0" anchor="t" anchorCtr="0">
            <a:spAutoFit/>
          </a:bodyPr>
          <a:lstStyle/>
          <a:p>
            <a:pPr marL="571500" indent="-571500" algn="just">
              <a:spcAft>
                <a:spcPts val="1200"/>
              </a:spcAft>
              <a:buFont typeface="Wingdings" panose="05000000000000000000" pitchFamily="2" charset="2"/>
              <a:buChar char="Ø"/>
            </a:pPr>
            <a:r>
              <a:rPr lang="en-US" sz="2800" dirty="0">
                <a:latin typeface="Calibri" panose="020F0502020204030204" pitchFamily="34" charset="0"/>
              </a:rPr>
              <a:t>AAs are encouraged to review ex-ante the risk assessment</a:t>
            </a:r>
          </a:p>
          <a:p>
            <a:pPr marL="571500" indent="-571500" algn="just">
              <a:spcAft>
                <a:spcPts val="1200"/>
              </a:spcAft>
              <a:buFont typeface="Wingdings" panose="05000000000000000000" pitchFamily="2" charset="2"/>
              <a:buChar char="Ø"/>
            </a:pPr>
            <a:endParaRPr lang="en-US" sz="2800" dirty="0">
              <a:latin typeface="Calibri" panose="020F0502020204030204" pitchFamily="34" charset="0"/>
            </a:endParaRPr>
          </a:p>
          <a:p>
            <a:pPr marL="571500" indent="-571500" algn="just">
              <a:spcAft>
                <a:spcPts val="1200"/>
              </a:spcAft>
              <a:buFont typeface="Wingdings" panose="05000000000000000000" pitchFamily="2" charset="2"/>
              <a:buChar char="Ø"/>
            </a:pPr>
            <a:r>
              <a:rPr lang="en-US" sz="2800" dirty="0">
                <a:latin typeface="Calibri" panose="020F0502020204030204" pitchFamily="34" charset="0"/>
              </a:rPr>
              <a:t>The risk assessment can be subject to system audits (particularly early ones, but not only – KR 4)</a:t>
            </a:r>
          </a:p>
          <a:p>
            <a:pPr marL="571500" indent="-571500" algn="just">
              <a:spcAft>
                <a:spcPts val="1200"/>
              </a:spcAft>
              <a:buFont typeface="Wingdings" panose="05000000000000000000" pitchFamily="2" charset="2"/>
              <a:buChar char="Ø"/>
            </a:pPr>
            <a:endParaRPr lang="en-US" sz="2800" dirty="0">
              <a:latin typeface="Calibri" panose="020F0502020204030204" pitchFamily="34" charset="0"/>
            </a:endParaRPr>
          </a:p>
          <a:p>
            <a:pPr marL="571500" indent="-571500" algn="just">
              <a:spcAft>
                <a:spcPts val="1200"/>
              </a:spcAft>
              <a:buFont typeface="Wingdings" panose="05000000000000000000" pitchFamily="2" charset="2"/>
              <a:buChar char="Ø"/>
            </a:pPr>
            <a:r>
              <a:rPr lang="en-US" sz="2800" dirty="0">
                <a:latin typeface="Calibri" panose="020F0502020204030204" pitchFamily="34" charset="0"/>
              </a:rPr>
              <a:t>Results of audits of operation influence the risk assessment</a:t>
            </a:r>
          </a:p>
          <a:p>
            <a:pPr marL="571500" indent="-571500" algn="just">
              <a:spcAft>
                <a:spcPts val="1200"/>
              </a:spcAft>
              <a:buFont typeface="Wingdings" panose="05000000000000000000" pitchFamily="2" charset="2"/>
              <a:buChar char="Ø"/>
            </a:pPr>
            <a:endParaRPr lang="en-US" sz="2800" dirty="0">
              <a:latin typeface="Calibri" panose="020F0502020204030204" pitchFamily="34" charset="0"/>
            </a:endParaRPr>
          </a:p>
          <a:p>
            <a:pPr marL="571500" indent="-571500" algn="just">
              <a:spcAft>
                <a:spcPts val="1200"/>
              </a:spcAft>
              <a:buFont typeface="Wingdings" panose="05000000000000000000" pitchFamily="2" charset="2"/>
              <a:buChar char="Ø"/>
            </a:pPr>
            <a:r>
              <a:rPr lang="en-US" sz="2800" dirty="0">
                <a:latin typeface="Calibri" panose="020F0502020204030204" pitchFamily="34" charset="0"/>
              </a:rPr>
              <a:t>Single audit principle</a:t>
            </a:r>
          </a:p>
          <a:p>
            <a:pPr marL="571500" indent="-571500" algn="just">
              <a:spcAft>
                <a:spcPts val="1200"/>
              </a:spcAft>
              <a:buFont typeface="Wingdings" panose="05000000000000000000" pitchFamily="2" charset="2"/>
              <a:buChar char="Ø"/>
            </a:pPr>
            <a:endParaRPr lang="en-US" sz="2800" dirty="0">
              <a:latin typeface="Calibri" panose="020F0502020204030204" pitchFamily="34" charset="0"/>
            </a:endParaRPr>
          </a:p>
        </p:txBody>
      </p:sp>
      <p:pic>
        <p:nvPicPr>
          <p:cNvPr id="26" name="Picture 2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Tree>
    <p:extLst>
      <p:ext uri="{BB962C8B-B14F-4D97-AF65-F5344CB8AC3E}">
        <p14:creationId xmlns:p14="http://schemas.microsoft.com/office/powerpoint/2010/main" val="10225678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inxIrh6V60m_h2RecMgFxg"/>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luqbrAzLRUGeTOV8Kqjsb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_7GYgEQ7JkGVtQjNSgnt7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bj7D3FztgkGKIorsttNNc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PPQraf3w_0KW2QzZ.PVCv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vanha40C6kmYVzlZEIOTL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Xx9RPDyi50ibIRU05S_9s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qIDJvl_kiUen_B_OsGr51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odKfOTWI4k.xJpnRmINyD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ltns1LDuCUmid_mzAQEzP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J_y.gPwcl0WEu80XUXmJf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8n0EEUBuyUyJjJjV7.k9pg"/>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luqbrAzLRUGeTOV8KqjsbA"/>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_7GYgEQ7JkGVtQjNSgnt7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bj7D3FztgkGKIorsttNNc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J_y.gPwcl0WEu80XUXmJf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luqbrAzLRUGeTOV8Kqjsb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_7GYgEQ7JkGVtQjNSgnt7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bj7D3FztgkGKIorsttNNc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J_y.gPwcl0WEu80XUXmJf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I5ckwFAvMU64daSDO14ax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cBlIPdLOZ06owRD7H7Zz8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hvw1e8P10USCsSH31ceNP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VkAhjXsHS0eezfNkW_A8s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60SxnhZYW0CzARZzVLqJC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PogE8HeEqk.VqzOE0.cVJ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J_y.gPwcl0WEu80XUXmJfw"/>
</p:tagLst>
</file>

<file path=ppt/theme/theme1.xml><?xml version="1.0" encoding="utf-8"?>
<a:theme xmlns:a="http://schemas.openxmlformats.org/drawingml/2006/main" name="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2.xml><?xml version="1.0" encoding="utf-8"?>
<a:theme xmlns:a="http://schemas.openxmlformats.org/drawingml/2006/main" name="1_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EC Document" ma:contentTypeID="0x010100258AA79CEB83498886A3A0868112325000BE6ABFDC0BD53341B5E0C44955A2A799" ma:contentTypeVersion="2" ma:contentTypeDescription="Create a new document in this library." ma:contentTypeScope="" ma:versionID="7dc70888bf6fb913781fe4ed5c35430c">
  <xsd:schema xmlns:xsd="http://www.w3.org/2001/XMLSchema" xmlns:xs="http://www.w3.org/2001/XMLSchema" xmlns:p="http://schemas.microsoft.com/office/2006/metadata/properties" xmlns:ns2="http://schemas.microsoft.com/sharepoint/v3/fields" xmlns:ns3="dde93f67-7286-476d-8608-94bf7414439d" xmlns:ns4="05f829ce-f5fd-4042-be85-53a50257cf0b" targetNamespace="http://schemas.microsoft.com/office/2006/metadata/properties" ma:root="true" ma:fieldsID="665a5af126e1c16c22f2bd6f364d9f8a" ns2:_="" ns3:_="" ns4:_="">
    <xsd:import namespace="http://schemas.microsoft.com/sharepoint/v3/fields"/>
    <xsd:import namespace="dde93f67-7286-476d-8608-94bf7414439d"/>
    <xsd:import namespace="05f829ce-f5fd-4042-be85-53a50257cf0b"/>
    <xsd:element name="properties">
      <xsd:complexType>
        <xsd:sequence>
          <xsd:element name="documentManagement">
            <xsd:complexType>
              <xsd:all>
                <xsd:element ref="ns3:EC_Collab_Reference" minOccurs="0"/>
                <xsd:element ref="ns2:_Status" minOccurs="0"/>
                <xsd:element ref="ns3:EC_Collab_DocumentLanguage"/>
                <xsd:element ref="ns3:EC_Collab_Status"/>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13" nillable="true" ma:displayName="Status" ma:default="Not Started" ma:hidden="true"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schema>
  <xsd:schema xmlns:xsd="http://www.w3.org/2001/XMLSchema" xmlns:xs="http://www.w3.org/2001/XMLSchema" xmlns:dms="http://schemas.microsoft.com/office/2006/documentManagement/types" xmlns:pc="http://schemas.microsoft.com/office/infopath/2007/PartnerControls" targetNamespace="dde93f67-7286-476d-8608-94bf7414439d" elementFormDefault="qualified">
    <xsd:import namespace="http://schemas.microsoft.com/office/2006/documentManagement/types"/>
    <xsd:import namespace="http://schemas.microsoft.com/office/infopath/2007/PartnerControls"/>
    <xsd:element name="EC_Collab_Reference" ma:index="12" nillable="true" ma:displayName="Reference" ma:internalName="EC_Collab_Reference">
      <xsd:simpleType>
        <xsd:restriction base="dms:Text"/>
      </xsd:simpleType>
    </xsd:element>
    <xsd:element name="EC_Collab_DocumentLanguage" ma:index="14" ma:displayName="Language" ma:default="EN" ma:internalName="EC_Collab_DocumentLanguage">
      <xsd:simpleType>
        <xsd:restriction base="dms:Choice">
          <xsd:enumeration value="BG"/>
          <xsd:enumeration value="ES"/>
          <xsd:enumeration value="CS"/>
          <xsd:enumeration value="DA"/>
          <xsd:enumeration value="DE"/>
          <xsd:enumeration value="ET"/>
          <xsd:enumeration value="EL"/>
          <xsd:enumeration value="EN"/>
          <xsd:enumeration value="FR"/>
          <xsd:enumeration value="GA"/>
          <xsd:enumeration value="IT"/>
          <xsd:enumeration value="LT"/>
          <xsd:enumeration value="LV"/>
          <xsd:enumeration value="HU"/>
          <xsd:enumeration value="MT"/>
          <xsd:enumeration value="NL"/>
          <xsd:enumeration value="PL"/>
          <xsd:enumeration value="PT"/>
          <xsd:enumeration value="RO"/>
          <xsd:enumeration value="SK"/>
          <xsd:enumeration value="SL"/>
          <xsd:enumeration value="FI"/>
          <xsd:enumeration value="SV"/>
          <xsd:enumeration value="HR"/>
          <xsd:enumeration value="MK"/>
          <xsd:enumeration value="TR"/>
          <xsd:enumeration value="EU"/>
          <xsd:enumeration value="CA"/>
          <xsd:enumeration value="GL"/>
          <xsd:enumeration value="AB"/>
          <xsd:enumeration value="AA"/>
          <xsd:enumeration value="AF"/>
          <xsd:enumeration value="AK"/>
          <xsd:enumeration value="SQ"/>
          <xsd:enumeration value="AM"/>
          <xsd:enumeration value="AR"/>
          <xsd:enumeration value="AN"/>
          <xsd:enumeration value="HY"/>
          <xsd:enumeration value="AS"/>
          <xsd:enumeration value="AV"/>
          <xsd:enumeration value="AE"/>
          <xsd:enumeration value="AY"/>
          <xsd:enumeration value="AZ"/>
          <xsd:enumeration value="BM"/>
          <xsd:enumeration value="BA"/>
          <xsd:enumeration value="BE"/>
          <xsd:enumeration value="BN"/>
          <xsd:enumeration value="BH"/>
          <xsd:enumeration value="BI"/>
          <xsd:enumeration value="NB"/>
          <xsd:enumeration value="BS"/>
          <xsd:enumeration value="BR"/>
          <xsd:enumeration value="MY"/>
          <xsd:enumeration value="KM"/>
          <xsd:enumeration value="CH"/>
          <xsd:enumeration value="CE"/>
          <xsd:enumeration value="NY"/>
          <xsd:enumeration value="ZH"/>
          <xsd:enumeration value="CU"/>
          <xsd:enumeration value="CV"/>
          <xsd:enumeration value="KW"/>
          <xsd:enumeration value="CO"/>
          <xsd:enumeration value="CR"/>
          <xsd:enumeration value="DV"/>
          <xsd:enumeration value="DZ"/>
          <xsd:enumeration value="EO"/>
          <xsd:enumeration value="EE"/>
          <xsd:enumeration value="FO"/>
          <xsd:enumeration value="FJ"/>
          <xsd:enumeration value="FF"/>
          <xsd:enumeration value="GD"/>
          <xsd:enumeration value="LG"/>
          <xsd:enumeration value="KA"/>
          <xsd:enumeration value="GN"/>
          <xsd:enumeration value="GU"/>
          <xsd:enumeration value="HT"/>
          <xsd:enumeration value="HA"/>
          <xsd:enumeration value="HE"/>
          <xsd:enumeration value="HZ"/>
          <xsd:enumeration value="HI"/>
          <xsd:enumeration value="HO"/>
          <xsd:enumeration value="IS"/>
          <xsd:enumeration value="IO"/>
          <xsd:enumeration value="IG"/>
          <xsd:enumeration value="ID"/>
          <xsd:enumeration value="IA"/>
          <xsd:enumeration value="IE"/>
          <xsd:enumeration value="IU"/>
          <xsd:enumeration value="IK"/>
          <xsd:enumeration value="JA"/>
          <xsd:enumeration value="JV"/>
          <xsd:enumeration value="KL"/>
          <xsd:enumeration value="KN"/>
          <xsd:enumeration value="KR"/>
          <xsd:enumeration value="KS"/>
          <xsd:enumeration value="KK"/>
          <xsd:enumeration value="KI"/>
          <xsd:enumeration value="RW"/>
          <xsd:enumeration value="KY"/>
          <xsd:enumeration value="KV"/>
          <xsd:enumeration value="KG"/>
          <xsd:enumeration value="KO"/>
          <xsd:enumeration value="KJ"/>
          <xsd:enumeration value="KU"/>
          <xsd:enumeration value="LO"/>
          <xsd:enumeration value="LA"/>
          <xsd:enumeration value="LI"/>
          <xsd:enumeration value="LN"/>
          <xsd:enumeration value="LU"/>
          <xsd:enumeration value="LB"/>
          <xsd:enumeration value="MG"/>
          <xsd:enumeration value="MS"/>
          <xsd:enumeration value="ML"/>
          <xsd:enumeration value="GV"/>
          <xsd:enumeration value="MI"/>
          <xsd:enumeration value="MR"/>
          <xsd:enumeration value="MH"/>
          <xsd:enumeration value="MN"/>
          <xsd:enumeration value="NA"/>
          <xsd:enumeration value="NV"/>
          <xsd:enumeration value="ND"/>
          <xsd:enumeration value="NR"/>
          <xsd:enumeration value="NG"/>
          <xsd:enumeration value="NE"/>
          <xsd:enumeration value="SE"/>
          <xsd:enumeration value="NO"/>
          <xsd:enumeration value="NN"/>
          <xsd:enumeration value="OC"/>
          <xsd:enumeration value="OJ"/>
          <xsd:enumeration value="OR"/>
          <xsd:enumeration value="OM"/>
          <xsd:enumeration value="OS"/>
          <xsd:enumeration value="PI"/>
          <xsd:enumeration value="PA"/>
          <xsd:enumeration value="FA"/>
          <xsd:enumeration value="PS"/>
          <xsd:enumeration value="QU"/>
          <xsd:enumeration value="RM"/>
          <xsd:enumeration value="RN"/>
          <xsd:enumeration value="RU"/>
          <xsd:enumeration value="SM"/>
          <xsd:enumeration value="SG"/>
          <xsd:enumeration value="SA"/>
          <xsd:enumeration value="SC"/>
          <xsd:enumeration value="SR"/>
          <xsd:enumeration value="SN"/>
          <xsd:enumeration value="II"/>
          <xsd:enumeration value="SD"/>
          <xsd:enumeration value="SI"/>
          <xsd:enumeration value="SO"/>
          <xsd:enumeration value="ST"/>
          <xsd:enumeration value="SU"/>
          <xsd:enumeration value="SW"/>
          <xsd:enumeration value="SS"/>
          <xsd:enumeration value="TL"/>
          <xsd:enumeration value="TY"/>
          <xsd:enumeration value="TG"/>
          <xsd:enumeration value="TA"/>
          <xsd:enumeration value="TT"/>
          <xsd:enumeration value="TE"/>
          <xsd:enumeration value="TH"/>
          <xsd:enumeration value="BO"/>
          <xsd:enumeration value="TI"/>
          <xsd:enumeration value="TO"/>
          <xsd:enumeration value="TS"/>
          <xsd:enumeration value="TN"/>
          <xsd:enumeration value="TK"/>
          <xsd:enumeration value="TW"/>
          <xsd:enumeration value="UG"/>
          <xsd:enumeration value="UK"/>
          <xsd:enumeration value="UR"/>
          <xsd:enumeration value="UZ"/>
          <xsd:enumeration value="VE"/>
          <xsd:enumeration value="VI"/>
          <xsd:enumeration value="VO"/>
          <xsd:enumeration value="WA"/>
          <xsd:enumeration value="CY"/>
          <xsd:enumeration value="FY"/>
          <xsd:enumeration value="WO"/>
          <xsd:enumeration value="XH"/>
          <xsd:enumeration value="YI"/>
          <xsd:enumeration value="YO"/>
          <xsd:enumeration value="ZA"/>
          <xsd:enumeration value="ZU"/>
        </xsd:restriction>
      </xsd:simpleType>
    </xsd:element>
    <xsd:element name="EC_Collab_Status" ma:index="15" ma:displayName="EC Status" ma:default="Not Started" ma:internalName="EC_Collab_Status">
      <xsd:simpleType>
        <xsd:restriction base="dms:Choice">
          <xsd:enumeration value="Not Started"/>
          <xsd:enumeration value="Draft"/>
          <xsd:enumeration value="Reviewed"/>
          <xsd:enumeration value="Scheduled"/>
          <xsd:enumeration value="Published"/>
          <xsd:enumeration value="Final"/>
          <xsd:enumeration value="Expired"/>
        </xsd:restriction>
      </xsd:simpleType>
    </xsd:element>
  </xsd:schema>
  <xsd:schema xmlns:xsd="http://www.w3.org/2001/XMLSchema" xmlns:xs="http://www.w3.org/2001/XMLSchema" xmlns:dms="http://schemas.microsoft.com/office/2006/documentManagement/types" xmlns:pc="http://schemas.microsoft.com/office/infopath/2007/PartnerControls" targetNamespace="05f829ce-f5fd-4042-be85-53a50257cf0b"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9" ma:displayName="Author"/>
        <xsd:element ref="dcterms:created" minOccurs="0" maxOccurs="1"/>
        <xsd:element ref="dc:identifier" minOccurs="0" maxOccurs="1"/>
        <xsd:element name="contentType" minOccurs="0" maxOccurs="1" type="xsd:string" ma:index="0" ma:displayName="Content Type"/>
        <xsd:element ref="dc:title" minOccurs="0" maxOccurs="1" ma:index="7" ma:displayName="Title"/>
        <xsd:element ref="dc:subject" minOccurs="0" maxOccurs="1" ma:index="8" ma:displayName="Subject"/>
        <xsd:element ref="dc:description" minOccurs="0" maxOccurs="1" ma:index="11" ma:displayName="Comments"/>
        <xsd:element name="keywords" minOccurs="0" maxOccurs="1" type="xsd:string" ma:index="10"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Status xmlns="http://schemas.microsoft.com/sharepoint/v3/fields">Not Started</_Status>
    <EC_Collab_DocumentLanguage xmlns="dde93f67-7286-476d-8608-94bf7414439d">EN</EC_Collab_DocumentLanguage>
    <EC_Collab_Reference xmlns="dde93f67-7286-476d-8608-94bf7414439d" xsi:nil="true"/>
    <EC_Collab_Status xmlns="dde93f67-7286-476d-8608-94bf7414439d">Not Started</EC_Collab_Status>
  </documentManagement>
</p:properties>
</file>

<file path=customXml/itemProps1.xml><?xml version="1.0" encoding="utf-8"?>
<ds:datastoreItem xmlns:ds="http://schemas.openxmlformats.org/officeDocument/2006/customXml" ds:itemID="{4B1CAF70-02D1-4551-A536-63581F6A8097}">
  <ds:schemaRefs>
    <ds:schemaRef ds:uri="http://schemas.microsoft.com/sharepoint/v3/contenttype/forms"/>
  </ds:schemaRefs>
</ds:datastoreItem>
</file>

<file path=customXml/itemProps2.xml><?xml version="1.0" encoding="utf-8"?>
<ds:datastoreItem xmlns:ds="http://schemas.openxmlformats.org/officeDocument/2006/customXml" ds:itemID="{437B27B1-68F2-4F24-94BC-4F1EEA79C7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dde93f67-7286-476d-8608-94bf7414439d"/>
    <ds:schemaRef ds:uri="05f829ce-f5fd-4042-be85-53a50257cf0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FF87431-2774-4E17-BE38-8A579357848D}">
  <ds:schemaRefs>
    <ds:schemaRef ds:uri="http://schemas.microsoft.com/sharepoint/v3/fields"/>
    <ds:schemaRef ds:uri="http://purl.org/dc/dcmitype/"/>
    <ds:schemaRef ds:uri="http://www.w3.org/XML/1998/namespace"/>
    <ds:schemaRef ds:uri="http://purl.org/dc/elements/1.1/"/>
    <ds:schemaRef ds:uri="http://schemas.microsoft.com/office/2006/documentManagement/types"/>
    <ds:schemaRef ds:uri="dde93f67-7286-476d-8608-94bf7414439d"/>
    <ds:schemaRef ds:uri="http://schemas.microsoft.com/office/infopath/2007/PartnerControls"/>
    <ds:schemaRef ds:uri="05f829ce-f5fd-4042-be85-53a50257cf0b"/>
    <ds:schemaRef ds:uri="http://schemas.openxmlformats.org/package/2006/metadata/core-propertie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3897</TotalTime>
  <Words>3813</Words>
  <Application>Microsoft Office PowerPoint</Application>
  <PresentationFormat>Widescreen</PresentationFormat>
  <Paragraphs>532</Paragraphs>
  <Slides>51</Slides>
  <Notes>23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51</vt:i4>
      </vt:variant>
    </vt:vector>
  </HeadingPairs>
  <TitlesOfParts>
    <vt:vector size="61" baseType="lpstr">
      <vt:lpstr>Arial</vt:lpstr>
      <vt:lpstr>Calibri</vt:lpstr>
      <vt:lpstr>Roboto</vt:lpstr>
      <vt:lpstr>Roboto (Body)</vt:lpstr>
      <vt:lpstr>Times New Roman</vt:lpstr>
      <vt:lpstr>Verdana</vt:lpstr>
      <vt:lpstr>Wingdings</vt:lpstr>
      <vt:lpstr>Wingdings 2</vt:lpstr>
      <vt:lpstr>Office Theme</vt:lpstr>
      <vt:lpstr>1_Office Theme</vt:lpstr>
      <vt:lpstr>Auditing in a new environment for first level controls</vt:lpstr>
      <vt:lpstr>2 main changes in first level controls </vt:lpstr>
      <vt:lpstr>Overview</vt:lpstr>
      <vt:lpstr>Risk based management verifications.  Legal framework</vt:lpstr>
      <vt:lpstr>Administrative verifications </vt:lpstr>
      <vt:lpstr>On-the-spot verifications </vt:lpstr>
      <vt:lpstr>When to perform MV?</vt:lpstr>
      <vt:lpstr>Review. Adapt. </vt:lpstr>
      <vt:lpstr>AA role</vt:lpstr>
      <vt:lpstr>What is an adequate level of control?</vt:lpstr>
      <vt:lpstr>Extrapolation. Stratification. </vt:lpstr>
      <vt:lpstr>Treatment of errors </vt:lpstr>
      <vt:lpstr>Auditing in a new environment for  first level controls: Risk based  management verifications (HR)</vt:lpstr>
      <vt:lpstr>MCS management verification </vt:lpstr>
      <vt:lpstr>RBMV development chronology</vt:lpstr>
      <vt:lpstr>Workshop for the development of RBMV methodologies</vt:lpstr>
      <vt:lpstr>RBMV Workshop</vt:lpstr>
      <vt:lpstr>New management verifications </vt:lpstr>
      <vt:lpstr>PowerPoint Presentation</vt:lpstr>
      <vt:lpstr>AA role in the RMMV methodology development</vt:lpstr>
      <vt:lpstr>Ex-ante review of RBMV methodologies</vt:lpstr>
      <vt:lpstr>Lessons learned</vt:lpstr>
      <vt:lpstr>Impact on the future audit work</vt:lpstr>
      <vt:lpstr>Thank you</vt:lpstr>
      <vt:lpstr>Debates </vt:lpstr>
      <vt:lpstr>Enhanced proportionate arrangements.  Legal framework</vt:lpstr>
      <vt:lpstr>Enhanced proportionate arrangements </vt:lpstr>
      <vt:lpstr>Conditions </vt:lpstr>
      <vt:lpstr>Where to look </vt:lpstr>
      <vt:lpstr>Notification </vt:lpstr>
      <vt:lpstr>Adjustment</vt:lpstr>
      <vt:lpstr>Annual Control Report. </vt:lpstr>
      <vt:lpstr>EPA conditions fulfilled (or not) – current data</vt:lpstr>
      <vt:lpstr>EPA status quo</vt:lpstr>
      <vt:lpstr>MA uses national procedures for management verifications </vt:lpstr>
      <vt:lpstr>DK approach to Enhanced Proportionate Arrangements</vt:lpstr>
      <vt:lpstr>Outline</vt:lpstr>
      <vt:lpstr>Practicalities</vt:lpstr>
      <vt:lpstr>Changes to management verifications   </vt:lpstr>
      <vt:lpstr>Audit planning</vt:lpstr>
      <vt:lpstr>Data-driven risk assessments</vt:lpstr>
      <vt:lpstr>Risk assessment for operational audits</vt:lpstr>
      <vt:lpstr>Risk assessment for operational audits</vt:lpstr>
      <vt:lpstr>Using Tableau to identify red flags</vt:lpstr>
      <vt:lpstr>Using Tableau to identify red flags</vt:lpstr>
      <vt:lpstr>Using Tableau to identify red flags</vt:lpstr>
      <vt:lpstr>Irregularities identified with our data-driven analyses and assessments </vt:lpstr>
      <vt:lpstr>Next steps in improving data-based audits of operations under EPA</vt:lpstr>
      <vt:lpstr>Summing up</vt:lpstr>
      <vt:lpstr>Thank you!</vt:lpstr>
      <vt:lpstr>Debates </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JOHN Yvonne (COMM)</dc:creator>
  <cp:keywords/>
  <dc:description/>
  <cp:lastModifiedBy>MANTOG Ioana (REGIO+EMPL-DAC)</cp:lastModifiedBy>
  <cp:revision>183</cp:revision>
  <dcterms:created xsi:type="dcterms:W3CDTF">2019-08-09T12:06:42Z</dcterms:created>
  <dcterms:modified xsi:type="dcterms:W3CDTF">2023-09-25T14:40:54Z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0x010100258AA79CEB83498886A3A0868112325000BE6ABFDC0BD53341B5E0C44955A2A799</vt:lpwstr>
  </property>
  <property fmtid="{D5CDD505-2E9C-101B-9397-08002B2CF9AE}" pid="3" name="MSIP_Label_6bd9ddd1-4d20-43f6-abfa-fc3c07406f94_Enabled">
    <vt:lpwstr>true</vt:lpwstr>
  </property>
  <property fmtid="{D5CDD505-2E9C-101B-9397-08002B2CF9AE}" pid="4" name="MSIP_Label_6bd9ddd1-4d20-43f6-abfa-fc3c07406f94_SetDate">
    <vt:lpwstr>2022-11-18T07:38:33Z</vt:lpwstr>
  </property>
  <property fmtid="{D5CDD505-2E9C-101B-9397-08002B2CF9AE}" pid="5" name="MSIP_Label_6bd9ddd1-4d20-43f6-abfa-fc3c07406f94_Method">
    <vt:lpwstr>Standard</vt:lpwstr>
  </property>
  <property fmtid="{D5CDD505-2E9C-101B-9397-08002B2CF9AE}" pid="6" name="MSIP_Label_6bd9ddd1-4d20-43f6-abfa-fc3c07406f94_Name">
    <vt:lpwstr>Commission Use</vt:lpwstr>
  </property>
  <property fmtid="{D5CDD505-2E9C-101B-9397-08002B2CF9AE}" pid="7" name="MSIP_Label_6bd9ddd1-4d20-43f6-abfa-fc3c07406f94_SiteId">
    <vt:lpwstr>b24c8b06-522c-46fe-9080-70926f8dddb1</vt:lpwstr>
  </property>
  <property fmtid="{D5CDD505-2E9C-101B-9397-08002B2CF9AE}" pid="8" name="MSIP_Label_6bd9ddd1-4d20-43f6-abfa-fc3c07406f94_ActionId">
    <vt:lpwstr>df4d87b4-4048-4a8f-b8f7-1b031b6bca85</vt:lpwstr>
  </property>
  <property fmtid="{D5CDD505-2E9C-101B-9397-08002B2CF9AE}" pid="9" name="MSIP_Label_6bd9ddd1-4d20-43f6-abfa-fc3c07406f94_ContentBits">
    <vt:lpwstr>0</vt:lpwstr>
  </property>
</Properties>
</file>